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4"/>
  </p:notesMasterIdLst>
  <p:sldIdLst>
    <p:sldId id="417" r:id="rId2"/>
    <p:sldId id="566" r:id="rId3"/>
    <p:sldId id="738" r:id="rId4"/>
    <p:sldId id="740" r:id="rId5"/>
    <p:sldId id="765" r:id="rId6"/>
    <p:sldId id="766" r:id="rId7"/>
    <p:sldId id="767" r:id="rId8"/>
    <p:sldId id="764" r:id="rId9"/>
    <p:sldId id="265" r:id="rId10"/>
    <p:sldId id="741" r:id="rId11"/>
    <p:sldId id="267" r:id="rId12"/>
    <p:sldId id="768" r:id="rId13"/>
    <p:sldId id="268" r:id="rId14"/>
    <p:sldId id="258" r:id="rId15"/>
    <p:sldId id="749" r:id="rId16"/>
    <p:sldId id="750" r:id="rId17"/>
    <p:sldId id="752" r:id="rId18"/>
    <p:sldId id="753" r:id="rId19"/>
    <p:sldId id="754" r:id="rId20"/>
    <p:sldId id="759" r:id="rId21"/>
    <p:sldId id="761" r:id="rId22"/>
    <p:sldId id="760" r:id="rId23"/>
    <p:sldId id="259" r:id="rId24"/>
    <p:sldId id="270" r:id="rId25"/>
    <p:sldId id="260" r:id="rId26"/>
    <p:sldId id="730" r:id="rId27"/>
    <p:sldId id="355" r:id="rId28"/>
    <p:sldId id="731" r:id="rId29"/>
    <p:sldId id="736" r:id="rId30"/>
    <p:sldId id="733" r:id="rId31"/>
    <p:sldId id="734" r:id="rId32"/>
    <p:sldId id="378" r:id="rId33"/>
    <p:sldId id="261" r:id="rId34"/>
    <p:sldId id="406" r:id="rId35"/>
    <p:sldId id="407" r:id="rId36"/>
    <p:sldId id="408" r:id="rId37"/>
    <p:sldId id="409" r:id="rId38"/>
    <p:sldId id="421" r:id="rId39"/>
    <p:sldId id="418" r:id="rId40"/>
    <p:sldId id="419" r:id="rId41"/>
    <p:sldId id="420" r:id="rId42"/>
    <p:sldId id="422" r:id="rId43"/>
    <p:sldId id="262" r:id="rId44"/>
    <p:sldId id="410" r:id="rId45"/>
    <p:sldId id="426" r:id="rId46"/>
    <p:sldId id="433" r:id="rId47"/>
    <p:sldId id="411" r:id="rId48"/>
    <p:sldId id="438" r:id="rId49"/>
    <p:sldId id="328" r:id="rId50"/>
    <p:sldId id="510" r:id="rId51"/>
    <p:sldId id="469" r:id="rId52"/>
    <p:sldId id="792" r:id="rId53"/>
    <p:sldId id="769" r:id="rId54"/>
    <p:sldId id="737" r:id="rId55"/>
    <p:sldId id="739" r:id="rId56"/>
    <p:sldId id="770" r:id="rId57"/>
    <p:sldId id="771" r:id="rId58"/>
    <p:sldId id="742" r:id="rId59"/>
    <p:sldId id="743" r:id="rId60"/>
    <p:sldId id="744" r:id="rId61"/>
    <p:sldId id="745" r:id="rId62"/>
    <p:sldId id="746" r:id="rId63"/>
    <p:sldId id="747" r:id="rId64"/>
    <p:sldId id="748" r:id="rId65"/>
    <p:sldId id="772" r:id="rId66"/>
    <p:sldId id="773" r:id="rId67"/>
    <p:sldId id="751" r:id="rId68"/>
    <p:sldId id="774" r:id="rId69"/>
    <p:sldId id="775" r:id="rId70"/>
    <p:sldId id="776" r:id="rId71"/>
    <p:sldId id="755" r:id="rId72"/>
    <p:sldId id="756" r:id="rId73"/>
    <p:sldId id="757" r:id="rId74"/>
    <p:sldId id="758" r:id="rId75"/>
    <p:sldId id="777" r:id="rId76"/>
    <p:sldId id="778" r:id="rId77"/>
    <p:sldId id="779" r:id="rId78"/>
    <p:sldId id="780" r:id="rId79"/>
    <p:sldId id="781" r:id="rId80"/>
    <p:sldId id="782" r:id="rId81"/>
    <p:sldId id="783" r:id="rId82"/>
    <p:sldId id="784" r:id="rId83"/>
    <p:sldId id="785" r:id="rId84"/>
    <p:sldId id="786" r:id="rId85"/>
    <p:sldId id="787" r:id="rId86"/>
    <p:sldId id="788" r:id="rId87"/>
    <p:sldId id="789" r:id="rId88"/>
    <p:sldId id="790" r:id="rId89"/>
    <p:sldId id="791" r:id="rId90"/>
    <p:sldId id="649" r:id="rId91"/>
    <p:sldId id="762" r:id="rId92"/>
    <p:sldId id="693" r:id="rId93"/>
    <p:sldId id="695" r:id="rId94"/>
    <p:sldId id="696" r:id="rId95"/>
    <p:sldId id="697" r:id="rId96"/>
    <p:sldId id="698" r:id="rId97"/>
    <p:sldId id="691" r:id="rId98"/>
    <p:sldId id="699" r:id="rId99"/>
    <p:sldId id="700" r:id="rId100"/>
    <p:sldId id="650" r:id="rId101"/>
    <p:sldId id="763" r:id="rId102"/>
    <p:sldId id="416"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85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p:restoredTop sz="93250"/>
  </p:normalViewPr>
  <p:slideViewPr>
    <p:cSldViewPr snapToGrid="0" snapToObjects="1">
      <p:cViewPr>
        <p:scale>
          <a:sx n="52" d="100"/>
          <a:sy n="52" d="100"/>
        </p:scale>
        <p:origin x="1360"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BF781-F9E2-7240-9CD0-624E6EE8913E}" type="datetimeFigureOut">
              <a:rPr lang="en-US" smtClean="0"/>
              <a:t>10/5/19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258BB-8A81-0D4C-A761-A7C4BF045CD5}" type="slidenum">
              <a:rPr lang="en-US" smtClean="0"/>
              <a:t>‹#›</a:t>
            </a:fld>
            <a:endParaRPr lang="en-US"/>
          </a:p>
        </p:txBody>
      </p:sp>
    </p:spTree>
    <p:extLst>
      <p:ext uri="{BB962C8B-B14F-4D97-AF65-F5344CB8AC3E}">
        <p14:creationId xmlns:p14="http://schemas.microsoft.com/office/powerpoint/2010/main" val="1188888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41</a:t>
            </a:fld>
            <a:endParaRPr lang="en-US"/>
          </a:p>
        </p:txBody>
      </p:sp>
    </p:spTree>
    <p:extLst>
      <p:ext uri="{BB962C8B-B14F-4D97-AF65-F5344CB8AC3E}">
        <p14:creationId xmlns:p14="http://schemas.microsoft.com/office/powerpoint/2010/main" val="4036452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79FA65-142D-204D-8B97-FF668376D53F}" type="datetime1">
              <a:rPr lang="en-US" smtClean="0"/>
              <a:t>10/5/19</a:t>
            </a:fld>
            <a:endParaRPr lang="en-US"/>
          </a:p>
        </p:txBody>
      </p:sp>
      <p:sp>
        <p:nvSpPr>
          <p:cNvPr id="5" name="Footer Placeholder 4"/>
          <p:cNvSpPr>
            <a:spLocks noGrp="1"/>
          </p:cNvSpPr>
          <p:nvPr>
            <p:ph type="ftr" sz="quarter" idx="11"/>
          </p:nvPr>
        </p:nvSpPr>
        <p:spPr/>
        <p:txBody>
          <a:bodyPr/>
          <a:lstStyle/>
          <a:p>
            <a:r>
              <a:rPr lang="en-US"/>
              <a:t>Eli Ghazel - ELC, MoE</a:t>
            </a:r>
          </a:p>
        </p:txBody>
      </p:sp>
      <p:sp>
        <p:nvSpPr>
          <p:cNvPr id="6" name="Slide Number Placeholder 5"/>
          <p:cNvSpPr>
            <a:spLocks noGrp="1"/>
          </p:cNvSpPr>
          <p:nvPr>
            <p:ph type="sldNum" sz="quarter" idx="12"/>
          </p:nvPr>
        </p:nvSpPr>
        <p:spPr/>
        <p:txBody>
          <a:bodyPr/>
          <a:lstStyle/>
          <a:p>
            <a:fld id="{2153F9B5-B774-0340-83BA-46EE7B6317D8}" type="slidenum">
              <a:rPr lang="en-US" smtClean="0"/>
              <a:t>‹#›</a:t>
            </a:fld>
            <a:endParaRPr lang="en-US"/>
          </a:p>
        </p:txBody>
      </p:sp>
    </p:spTree>
    <p:extLst>
      <p:ext uri="{BB962C8B-B14F-4D97-AF65-F5344CB8AC3E}">
        <p14:creationId xmlns:p14="http://schemas.microsoft.com/office/powerpoint/2010/main" val="2116339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B9D37A-0FA1-A54A-83F4-C6116426FD31}" type="datetime1">
              <a:rPr lang="en-US" smtClean="0"/>
              <a:t>10/5/19</a:t>
            </a:fld>
            <a:endParaRPr lang="en-US"/>
          </a:p>
        </p:txBody>
      </p:sp>
      <p:sp>
        <p:nvSpPr>
          <p:cNvPr id="5" name="Footer Placeholder 4"/>
          <p:cNvSpPr>
            <a:spLocks noGrp="1"/>
          </p:cNvSpPr>
          <p:nvPr>
            <p:ph type="ftr" sz="quarter" idx="11"/>
          </p:nvPr>
        </p:nvSpPr>
        <p:spPr/>
        <p:txBody>
          <a:bodyPr/>
          <a:lstStyle/>
          <a:p>
            <a:r>
              <a:rPr lang="en-US"/>
              <a:t>Eli Ghazel - ELC, MoE</a:t>
            </a:r>
          </a:p>
        </p:txBody>
      </p:sp>
      <p:sp>
        <p:nvSpPr>
          <p:cNvPr id="6" name="Slide Number Placeholder 5"/>
          <p:cNvSpPr>
            <a:spLocks noGrp="1"/>
          </p:cNvSpPr>
          <p:nvPr>
            <p:ph type="sldNum" sz="quarter" idx="12"/>
          </p:nvPr>
        </p:nvSpPr>
        <p:spPr/>
        <p:txBody>
          <a:bodyPr/>
          <a:lstStyle/>
          <a:p>
            <a:fld id="{2153F9B5-B774-0340-83BA-46EE7B6317D8}" type="slidenum">
              <a:rPr lang="en-US" smtClean="0"/>
              <a:t>‹#›</a:t>
            </a:fld>
            <a:endParaRPr lang="en-US"/>
          </a:p>
        </p:txBody>
      </p:sp>
    </p:spTree>
    <p:extLst>
      <p:ext uri="{BB962C8B-B14F-4D97-AF65-F5344CB8AC3E}">
        <p14:creationId xmlns:p14="http://schemas.microsoft.com/office/powerpoint/2010/main" val="728246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27DFF2-6688-7A40-BC61-F77A8AB0C7FC}" type="datetime1">
              <a:rPr lang="en-US" smtClean="0"/>
              <a:t>10/5/19</a:t>
            </a:fld>
            <a:endParaRPr lang="en-US"/>
          </a:p>
        </p:txBody>
      </p:sp>
      <p:sp>
        <p:nvSpPr>
          <p:cNvPr id="5" name="Footer Placeholder 4"/>
          <p:cNvSpPr>
            <a:spLocks noGrp="1"/>
          </p:cNvSpPr>
          <p:nvPr>
            <p:ph type="ftr" sz="quarter" idx="11"/>
          </p:nvPr>
        </p:nvSpPr>
        <p:spPr/>
        <p:txBody>
          <a:bodyPr/>
          <a:lstStyle/>
          <a:p>
            <a:r>
              <a:rPr lang="en-US"/>
              <a:t>Eli Ghazel - ELC, MoE</a:t>
            </a:r>
          </a:p>
        </p:txBody>
      </p:sp>
      <p:sp>
        <p:nvSpPr>
          <p:cNvPr id="6" name="Slide Number Placeholder 5"/>
          <p:cNvSpPr>
            <a:spLocks noGrp="1"/>
          </p:cNvSpPr>
          <p:nvPr>
            <p:ph type="sldNum" sz="quarter" idx="12"/>
          </p:nvPr>
        </p:nvSpPr>
        <p:spPr/>
        <p:txBody>
          <a:bodyPr/>
          <a:lstStyle/>
          <a:p>
            <a:fld id="{2153F9B5-B774-0340-83BA-46EE7B6317D8}" type="slidenum">
              <a:rPr lang="en-US" smtClean="0"/>
              <a:t>‹#›</a:t>
            </a:fld>
            <a:endParaRPr lang="en-US"/>
          </a:p>
        </p:txBody>
      </p:sp>
    </p:spTree>
    <p:extLst>
      <p:ext uri="{BB962C8B-B14F-4D97-AF65-F5344CB8AC3E}">
        <p14:creationId xmlns:p14="http://schemas.microsoft.com/office/powerpoint/2010/main" val="3615740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723A3D-0D75-2541-A955-565F35FF9B29}" type="datetime1">
              <a:rPr lang="en-US" smtClean="0"/>
              <a:t>10/5/19</a:t>
            </a:fld>
            <a:endParaRPr lang="en-US"/>
          </a:p>
        </p:txBody>
      </p:sp>
      <p:sp>
        <p:nvSpPr>
          <p:cNvPr id="5" name="Footer Placeholder 4"/>
          <p:cNvSpPr>
            <a:spLocks noGrp="1"/>
          </p:cNvSpPr>
          <p:nvPr>
            <p:ph type="ftr" sz="quarter" idx="11"/>
          </p:nvPr>
        </p:nvSpPr>
        <p:spPr/>
        <p:txBody>
          <a:bodyPr/>
          <a:lstStyle/>
          <a:p>
            <a:r>
              <a:rPr lang="en-US"/>
              <a:t>Eli Ghazel - ELC, MoE</a:t>
            </a:r>
          </a:p>
        </p:txBody>
      </p:sp>
      <p:sp>
        <p:nvSpPr>
          <p:cNvPr id="6" name="Slide Number Placeholder 5"/>
          <p:cNvSpPr>
            <a:spLocks noGrp="1"/>
          </p:cNvSpPr>
          <p:nvPr>
            <p:ph type="sldNum" sz="quarter" idx="12"/>
          </p:nvPr>
        </p:nvSpPr>
        <p:spPr/>
        <p:txBody>
          <a:bodyPr/>
          <a:lstStyle/>
          <a:p>
            <a:fld id="{2153F9B5-B774-0340-83BA-46EE7B6317D8}" type="slidenum">
              <a:rPr lang="en-US" smtClean="0"/>
              <a:t>‹#›</a:t>
            </a:fld>
            <a:endParaRPr lang="en-US"/>
          </a:p>
        </p:txBody>
      </p:sp>
    </p:spTree>
    <p:extLst>
      <p:ext uri="{BB962C8B-B14F-4D97-AF65-F5344CB8AC3E}">
        <p14:creationId xmlns:p14="http://schemas.microsoft.com/office/powerpoint/2010/main" val="2349961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D19D45-1ACE-6944-841E-64085700A523}" type="datetime1">
              <a:rPr lang="en-US" smtClean="0"/>
              <a:t>10/5/19</a:t>
            </a:fld>
            <a:endParaRPr lang="en-US"/>
          </a:p>
        </p:txBody>
      </p:sp>
      <p:sp>
        <p:nvSpPr>
          <p:cNvPr id="5" name="Footer Placeholder 4"/>
          <p:cNvSpPr>
            <a:spLocks noGrp="1"/>
          </p:cNvSpPr>
          <p:nvPr>
            <p:ph type="ftr" sz="quarter" idx="11"/>
          </p:nvPr>
        </p:nvSpPr>
        <p:spPr/>
        <p:txBody>
          <a:bodyPr/>
          <a:lstStyle/>
          <a:p>
            <a:r>
              <a:rPr lang="en-US"/>
              <a:t>Eli Ghazel - ELC, MoE</a:t>
            </a:r>
          </a:p>
        </p:txBody>
      </p:sp>
      <p:sp>
        <p:nvSpPr>
          <p:cNvPr id="6" name="Slide Number Placeholder 5"/>
          <p:cNvSpPr>
            <a:spLocks noGrp="1"/>
          </p:cNvSpPr>
          <p:nvPr>
            <p:ph type="sldNum" sz="quarter" idx="12"/>
          </p:nvPr>
        </p:nvSpPr>
        <p:spPr/>
        <p:txBody>
          <a:bodyPr/>
          <a:lstStyle/>
          <a:p>
            <a:fld id="{2153F9B5-B774-0340-83BA-46EE7B6317D8}" type="slidenum">
              <a:rPr lang="en-US" smtClean="0"/>
              <a:t>‹#›</a:t>
            </a:fld>
            <a:endParaRPr lang="en-US"/>
          </a:p>
        </p:txBody>
      </p:sp>
    </p:spTree>
    <p:extLst>
      <p:ext uri="{BB962C8B-B14F-4D97-AF65-F5344CB8AC3E}">
        <p14:creationId xmlns:p14="http://schemas.microsoft.com/office/powerpoint/2010/main" val="1602760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66A702-0ECF-714F-860D-97808802B29B}" type="datetime1">
              <a:rPr lang="en-US" smtClean="0"/>
              <a:t>10/5/19</a:t>
            </a:fld>
            <a:endParaRPr lang="en-US"/>
          </a:p>
        </p:txBody>
      </p:sp>
      <p:sp>
        <p:nvSpPr>
          <p:cNvPr id="6" name="Footer Placeholder 5"/>
          <p:cNvSpPr>
            <a:spLocks noGrp="1"/>
          </p:cNvSpPr>
          <p:nvPr>
            <p:ph type="ftr" sz="quarter" idx="11"/>
          </p:nvPr>
        </p:nvSpPr>
        <p:spPr/>
        <p:txBody>
          <a:bodyPr/>
          <a:lstStyle/>
          <a:p>
            <a:r>
              <a:rPr lang="en-US"/>
              <a:t>Eli Ghazel - ELC, MoE</a:t>
            </a:r>
          </a:p>
        </p:txBody>
      </p:sp>
      <p:sp>
        <p:nvSpPr>
          <p:cNvPr id="7" name="Slide Number Placeholder 6"/>
          <p:cNvSpPr>
            <a:spLocks noGrp="1"/>
          </p:cNvSpPr>
          <p:nvPr>
            <p:ph type="sldNum" sz="quarter" idx="12"/>
          </p:nvPr>
        </p:nvSpPr>
        <p:spPr/>
        <p:txBody>
          <a:bodyPr/>
          <a:lstStyle/>
          <a:p>
            <a:fld id="{2153F9B5-B774-0340-83BA-46EE7B6317D8}" type="slidenum">
              <a:rPr lang="en-US" smtClean="0"/>
              <a:t>‹#›</a:t>
            </a:fld>
            <a:endParaRPr lang="en-US"/>
          </a:p>
        </p:txBody>
      </p:sp>
    </p:spTree>
    <p:extLst>
      <p:ext uri="{BB962C8B-B14F-4D97-AF65-F5344CB8AC3E}">
        <p14:creationId xmlns:p14="http://schemas.microsoft.com/office/powerpoint/2010/main" val="2169921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6B0DD-877E-7942-8FCF-D23877E401DE}" type="datetime1">
              <a:rPr lang="en-US" smtClean="0"/>
              <a:t>10/5/19</a:t>
            </a:fld>
            <a:endParaRPr lang="en-US"/>
          </a:p>
        </p:txBody>
      </p:sp>
      <p:sp>
        <p:nvSpPr>
          <p:cNvPr id="8" name="Footer Placeholder 7"/>
          <p:cNvSpPr>
            <a:spLocks noGrp="1"/>
          </p:cNvSpPr>
          <p:nvPr>
            <p:ph type="ftr" sz="quarter" idx="11"/>
          </p:nvPr>
        </p:nvSpPr>
        <p:spPr/>
        <p:txBody>
          <a:bodyPr/>
          <a:lstStyle/>
          <a:p>
            <a:r>
              <a:rPr lang="en-US"/>
              <a:t>Eli Ghazel - ELC, MoE</a:t>
            </a:r>
          </a:p>
        </p:txBody>
      </p:sp>
      <p:sp>
        <p:nvSpPr>
          <p:cNvPr id="9" name="Slide Number Placeholder 8"/>
          <p:cNvSpPr>
            <a:spLocks noGrp="1"/>
          </p:cNvSpPr>
          <p:nvPr>
            <p:ph type="sldNum" sz="quarter" idx="12"/>
          </p:nvPr>
        </p:nvSpPr>
        <p:spPr/>
        <p:txBody>
          <a:bodyPr/>
          <a:lstStyle/>
          <a:p>
            <a:fld id="{2153F9B5-B774-0340-83BA-46EE7B6317D8}" type="slidenum">
              <a:rPr lang="en-US" smtClean="0"/>
              <a:t>‹#›</a:t>
            </a:fld>
            <a:endParaRPr lang="en-US"/>
          </a:p>
        </p:txBody>
      </p:sp>
    </p:spTree>
    <p:extLst>
      <p:ext uri="{BB962C8B-B14F-4D97-AF65-F5344CB8AC3E}">
        <p14:creationId xmlns:p14="http://schemas.microsoft.com/office/powerpoint/2010/main" val="271932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31F77E-4BC1-4249-B78E-BE76FEDEAB9F}" type="datetime1">
              <a:rPr lang="en-US" smtClean="0"/>
              <a:t>10/5/19</a:t>
            </a:fld>
            <a:endParaRPr lang="en-US"/>
          </a:p>
        </p:txBody>
      </p:sp>
      <p:sp>
        <p:nvSpPr>
          <p:cNvPr id="4" name="Footer Placeholder 3"/>
          <p:cNvSpPr>
            <a:spLocks noGrp="1"/>
          </p:cNvSpPr>
          <p:nvPr>
            <p:ph type="ftr" sz="quarter" idx="11"/>
          </p:nvPr>
        </p:nvSpPr>
        <p:spPr/>
        <p:txBody>
          <a:bodyPr/>
          <a:lstStyle/>
          <a:p>
            <a:r>
              <a:rPr lang="en-US"/>
              <a:t>Eli Ghazel - ELC, MoE</a:t>
            </a:r>
          </a:p>
        </p:txBody>
      </p:sp>
      <p:sp>
        <p:nvSpPr>
          <p:cNvPr id="5" name="Slide Number Placeholder 4"/>
          <p:cNvSpPr>
            <a:spLocks noGrp="1"/>
          </p:cNvSpPr>
          <p:nvPr>
            <p:ph type="sldNum" sz="quarter" idx="12"/>
          </p:nvPr>
        </p:nvSpPr>
        <p:spPr/>
        <p:txBody>
          <a:bodyPr/>
          <a:lstStyle/>
          <a:p>
            <a:fld id="{2153F9B5-B774-0340-83BA-46EE7B6317D8}" type="slidenum">
              <a:rPr lang="en-US" smtClean="0"/>
              <a:t>‹#›</a:t>
            </a:fld>
            <a:endParaRPr lang="en-US"/>
          </a:p>
        </p:txBody>
      </p:sp>
    </p:spTree>
    <p:extLst>
      <p:ext uri="{BB962C8B-B14F-4D97-AF65-F5344CB8AC3E}">
        <p14:creationId xmlns:p14="http://schemas.microsoft.com/office/powerpoint/2010/main" val="1952738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D66ED8-D656-0349-BD3B-6536FE874782}" type="datetime1">
              <a:rPr lang="en-US" smtClean="0"/>
              <a:t>10/5/19</a:t>
            </a:fld>
            <a:endParaRPr lang="en-US"/>
          </a:p>
        </p:txBody>
      </p:sp>
      <p:sp>
        <p:nvSpPr>
          <p:cNvPr id="3" name="Footer Placeholder 2"/>
          <p:cNvSpPr>
            <a:spLocks noGrp="1"/>
          </p:cNvSpPr>
          <p:nvPr>
            <p:ph type="ftr" sz="quarter" idx="11"/>
          </p:nvPr>
        </p:nvSpPr>
        <p:spPr/>
        <p:txBody>
          <a:bodyPr/>
          <a:lstStyle/>
          <a:p>
            <a:r>
              <a:rPr lang="en-US"/>
              <a:t>Eli Ghazel - ELC, MoE</a:t>
            </a:r>
          </a:p>
        </p:txBody>
      </p:sp>
      <p:sp>
        <p:nvSpPr>
          <p:cNvPr id="4" name="Slide Number Placeholder 3"/>
          <p:cNvSpPr>
            <a:spLocks noGrp="1"/>
          </p:cNvSpPr>
          <p:nvPr>
            <p:ph type="sldNum" sz="quarter" idx="12"/>
          </p:nvPr>
        </p:nvSpPr>
        <p:spPr/>
        <p:txBody>
          <a:bodyPr/>
          <a:lstStyle/>
          <a:p>
            <a:fld id="{2153F9B5-B774-0340-83BA-46EE7B6317D8}" type="slidenum">
              <a:rPr lang="en-US" smtClean="0"/>
              <a:t>‹#›</a:t>
            </a:fld>
            <a:endParaRPr lang="en-US"/>
          </a:p>
        </p:txBody>
      </p:sp>
    </p:spTree>
    <p:extLst>
      <p:ext uri="{BB962C8B-B14F-4D97-AF65-F5344CB8AC3E}">
        <p14:creationId xmlns:p14="http://schemas.microsoft.com/office/powerpoint/2010/main" val="1195687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3BFE83-2321-F54C-A20E-3512BF3A4A71}" type="datetime1">
              <a:rPr lang="en-US" smtClean="0"/>
              <a:t>10/5/19</a:t>
            </a:fld>
            <a:endParaRPr lang="en-US"/>
          </a:p>
        </p:txBody>
      </p:sp>
      <p:sp>
        <p:nvSpPr>
          <p:cNvPr id="6" name="Footer Placeholder 5"/>
          <p:cNvSpPr>
            <a:spLocks noGrp="1"/>
          </p:cNvSpPr>
          <p:nvPr>
            <p:ph type="ftr" sz="quarter" idx="11"/>
          </p:nvPr>
        </p:nvSpPr>
        <p:spPr/>
        <p:txBody>
          <a:bodyPr/>
          <a:lstStyle/>
          <a:p>
            <a:r>
              <a:rPr lang="en-US"/>
              <a:t>Eli Ghazel - ELC, MoE</a:t>
            </a:r>
          </a:p>
        </p:txBody>
      </p:sp>
      <p:sp>
        <p:nvSpPr>
          <p:cNvPr id="7" name="Slide Number Placeholder 6"/>
          <p:cNvSpPr>
            <a:spLocks noGrp="1"/>
          </p:cNvSpPr>
          <p:nvPr>
            <p:ph type="sldNum" sz="quarter" idx="12"/>
          </p:nvPr>
        </p:nvSpPr>
        <p:spPr/>
        <p:txBody>
          <a:bodyPr/>
          <a:lstStyle/>
          <a:p>
            <a:fld id="{2153F9B5-B774-0340-83BA-46EE7B6317D8}" type="slidenum">
              <a:rPr lang="en-US" smtClean="0"/>
              <a:t>‹#›</a:t>
            </a:fld>
            <a:endParaRPr lang="en-US"/>
          </a:p>
        </p:txBody>
      </p:sp>
    </p:spTree>
    <p:extLst>
      <p:ext uri="{BB962C8B-B14F-4D97-AF65-F5344CB8AC3E}">
        <p14:creationId xmlns:p14="http://schemas.microsoft.com/office/powerpoint/2010/main" val="1368435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DB6102-588B-4B45-862F-48F602660ED6}" type="datetime1">
              <a:rPr lang="en-US" smtClean="0"/>
              <a:t>10/5/19</a:t>
            </a:fld>
            <a:endParaRPr lang="en-US"/>
          </a:p>
        </p:txBody>
      </p:sp>
      <p:sp>
        <p:nvSpPr>
          <p:cNvPr id="6" name="Footer Placeholder 5"/>
          <p:cNvSpPr>
            <a:spLocks noGrp="1"/>
          </p:cNvSpPr>
          <p:nvPr>
            <p:ph type="ftr" sz="quarter" idx="11"/>
          </p:nvPr>
        </p:nvSpPr>
        <p:spPr/>
        <p:txBody>
          <a:bodyPr/>
          <a:lstStyle/>
          <a:p>
            <a:r>
              <a:rPr lang="en-US"/>
              <a:t>Eli Ghazel - ELC, MoE</a:t>
            </a:r>
          </a:p>
        </p:txBody>
      </p:sp>
      <p:sp>
        <p:nvSpPr>
          <p:cNvPr id="7" name="Slide Number Placeholder 6"/>
          <p:cNvSpPr>
            <a:spLocks noGrp="1"/>
          </p:cNvSpPr>
          <p:nvPr>
            <p:ph type="sldNum" sz="quarter" idx="12"/>
          </p:nvPr>
        </p:nvSpPr>
        <p:spPr/>
        <p:txBody>
          <a:bodyPr/>
          <a:lstStyle/>
          <a:p>
            <a:fld id="{2153F9B5-B774-0340-83BA-46EE7B6317D8}" type="slidenum">
              <a:rPr lang="en-US" smtClean="0"/>
              <a:t>‹#›</a:t>
            </a:fld>
            <a:endParaRPr lang="en-US"/>
          </a:p>
        </p:txBody>
      </p:sp>
    </p:spTree>
    <p:extLst>
      <p:ext uri="{BB962C8B-B14F-4D97-AF65-F5344CB8AC3E}">
        <p14:creationId xmlns:p14="http://schemas.microsoft.com/office/powerpoint/2010/main" val="3709494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B009A-FDDA-294F-90AD-EC6EDF39A777}" type="datetime1">
              <a:rPr lang="en-US" smtClean="0"/>
              <a:t>10/5/19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Eli Ghazel - ELC, MoE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3F9B5-B774-0340-83BA-46EE7B6317D8}" type="slidenum">
              <a:rPr lang="en-US" smtClean="0"/>
              <a:t>‹#›</a:t>
            </a:fld>
            <a:endParaRPr lang="en-US"/>
          </a:p>
        </p:txBody>
      </p:sp>
    </p:spTree>
    <p:extLst>
      <p:ext uri="{BB962C8B-B14F-4D97-AF65-F5344CB8AC3E}">
        <p14:creationId xmlns:p14="http://schemas.microsoft.com/office/powerpoint/2010/main" val="3634645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8.tiff"/><Relationship Id="rId7" Type="http://schemas.openxmlformats.org/officeDocument/2006/relationships/image" Target="../media/image72.tiff"/><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tiff"/><Relationship Id="rId4" Type="http://schemas.openxmlformats.org/officeDocument/2006/relationships/image" Target="../media/image69.tif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1.xml"/><Relationship Id="rId5" Type="http://schemas.openxmlformats.org/officeDocument/2006/relationships/image" Target="../media/image18.tiff"/><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5.tiff"/><Relationship Id="rId4" Type="http://schemas.openxmlformats.org/officeDocument/2006/relationships/image" Target="../media/image24.tiff"/></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7" Type="http://schemas.openxmlformats.org/officeDocument/2006/relationships/image" Target="../media/image35.tiff"/><Relationship Id="rId2" Type="http://schemas.openxmlformats.org/officeDocument/2006/relationships/image" Target="../media/image30.tiff"/><Relationship Id="rId1" Type="http://schemas.openxmlformats.org/officeDocument/2006/relationships/slideLayout" Target="../slideLayouts/slideLayout1.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9.png"/><Relationship Id="rId4" Type="http://schemas.openxmlformats.org/officeDocument/2006/relationships/package" Target="../embeddings/Microsoft_Word_Document1.docx"/></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1.emf"/><Relationship Id="rId4" Type="http://schemas.openxmlformats.org/officeDocument/2006/relationships/package" Target="../embeddings/Microsoft_Word_Document2.docx"/></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39.png"/><Relationship Id="rId4" Type="http://schemas.openxmlformats.org/officeDocument/2006/relationships/package" Target="../embeddings/Microsoft_Word_Document3.docx"/></Relationships>
</file>

<file path=ppt/slides/_rels/slide4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image" Target="../media/image8.tiff"/><Relationship Id="rId1" Type="http://schemas.openxmlformats.org/officeDocument/2006/relationships/slideLayout" Target="../slideLayouts/slideLayout1.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5257B0-3E42-A845-A2EB-C7BC70B77665}"/>
              </a:ext>
            </a:extLst>
          </p:cNvPr>
          <p:cNvSpPr>
            <a:spLocks noGrp="1"/>
          </p:cNvSpPr>
          <p:nvPr>
            <p:ph type="ctrTitle"/>
          </p:nvPr>
        </p:nvSpPr>
        <p:spPr>
          <a:xfrm>
            <a:off x="11330" y="2734110"/>
            <a:ext cx="9143998" cy="3019126"/>
          </a:xfrm>
          <a:solidFill>
            <a:schemeClr val="bg1">
              <a:alpha val="65000"/>
            </a:schemeClr>
          </a:solidFill>
          <a:ln>
            <a:noFill/>
          </a:ln>
        </p:spPr>
        <p:txBody>
          <a:bodyPr>
            <a:normAutofit fontScale="90000"/>
          </a:bodyPr>
          <a:lstStyle/>
          <a:p>
            <a:br>
              <a:rPr lang="en-US" b="1" dirty="0">
                <a:solidFill>
                  <a:srgbClr val="00B050"/>
                </a:solidFill>
                <a:effectLst>
                  <a:outerShdw blurRad="50800" dist="38100" dir="5400000" algn="t" rotWithShape="0">
                    <a:prstClr val="black">
                      <a:alpha val="40000"/>
                    </a:prstClr>
                  </a:outerShdw>
                </a:effectLst>
              </a:rPr>
            </a:br>
            <a:br>
              <a:rPr lang="en-US" b="1" dirty="0">
                <a:solidFill>
                  <a:srgbClr val="00B050"/>
                </a:solidFill>
                <a:effectLst>
                  <a:outerShdw blurRad="50800" dist="38100" dir="5400000" algn="t" rotWithShape="0">
                    <a:prstClr val="black">
                      <a:alpha val="40000"/>
                    </a:prstClr>
                  </a:outerShdw>
                </a:effectLst>
              </a:rPr>
            </a:br>
            <a:br>
              <a:rPr lang="en-US" b="1" dirty="0">
                <a:solidFill>
                  <a:srgbClr val="00B050"/>
                </a:solidFill>
                <a:effectLst>
                  <a:outerShdw blurRad="50800" dist="38100" dir="5400000" algn="t" rotWithShape="0">
                    <a:prstClr val="black">
                      <a:alpha val="40000"/>
                    </a:prstClr>
                  </a:outerShdw>
                </a:effectLst>
              </a:rPr>
            </a:br>
            <a:br>
              <a:rPr lang="en-US" b="1" dirty="0">
                <a:solidFill>
                  <a:srgbClr val="00B050"/>
                </a:solidFill>
                <a:effectLst>
                  <a:outerShdw blurRad="50800" dist="38100" dir="5400000" algn="t" rotWithShape="0">
                    <a:prstClr val="black">
                      <a:alpha val="40000"/>
                    </a:prstClr>
                  </a:outerShdw>
                </a:effectLst>
              </a:rPr>
            </a:br>
            <a:br>
              <a:rPr lang="en-US" b="1" dirty="0">
                <a:solidFill>
                  <a:srgbClr val="00B050"/>
                </a:solidFill>
                <a:effectLst>
                  <a:outerShdw blurRad="50800" dist="38100" dir="5400000" algn="t" rotWithShape="0">
                    <a:prstClr val="black">
                      <a:alpha val="40000"/>
                    </a:prstClr>
                  </a:outerShdw>
                </a:effectLst>
              </a:rPr>
            </a:br>
            <a:r>
              <a:rPr lang="en-US" b="1" dirty="0">
                <a:solidFill>
                  <a:srgbClr val="00B050"/>
                </a:solidFill>
                <a:effectLst>
                  <a:outerShdw blurRad="50800" dist="38100" dir="5400000" algn="t" rotWithShape="0">
                    <a:prstClr val="black">
                      <a:alpha val="40000"/>
                    </a:prstClr>
                  </a:outerShdw>
                </a:effectLst>
                <a:latin typeface="+mn-lt"/>
              </a:rPr>
              <a:t>The best textbook </a:t>
            </a:r>
            <a:br>
              <a:rPr lang="en-US" b="1" dirty="0">
                <a:solidFill>
                  <a:srgbClr val="00B050"/>
                </a:solidFill>
                <a:effectLst>
                  <a:outerShdw blurRad="50800" dist="38100" dir="5400000" algn="t" rotWithShape="0">
                    <a:prstClr val="black">
                      <a:alpha val="40000"/>
                    </a:prstClr>
                  </a:outerShdw>
                </a:effectLst>
                <a:latin typeface="+mn-lt"/>
              </a:rPr>
            </a:br>
            <a:r>
              <a:rPr lang="en-US" b="1" dirty="0">
                <a:solidFill>
                  <a:srgbClr val="00B050"/>
                </a:solidFill>
                <a:effectLst>
                  <a:outerShdw blurRad="50800" dist="38100" dir="5400000" algn="t" rotWithShape="0">
                    <a:prstClr val="black">
                      <a:alpha val="40000"/>
                    </a:prstClr>
                  </a:outerShdw>
                </a:effectLst>
                <a:latin typeface="+mn-lt"/>
              </a:rPr>
              <a:t>is only as good as </a:t>
            </a:r>
            <a:br>
              <a:rPr lang="en-US" b="1" dirty="0">
                <a:solidFill>
                  <a:srgbClr val="00B050"/>
                </a:solidFill>
                <a:effectLst>
                  <a:outerShdw blurRad="50800" dist="38100" dir="5400000" algn="t" rotWithShape="0">
                    <a:prstClr val="black">
                      <a:alpha val="40000"/>
                    </a:prstClr>
                  </a:outerShdw>
                </a:effectLst>
                <a:latin typeface="+mn-lt"/>
              </a:rPr>
            </a:br>
            <a:r>
              <a:rPr lang="en-US" b="1" dirty="0">
                <a:solidFill>
                  <a:srgbClr val="00B050"/>
                </a:solidFill>
                <a:effectLst>
                  <a:outerShdw blurRad="50800" dist="38100" dir="5400000" algn="t" rotWithShape="0">
                    <a:prstClr val="black">
                      <a:alpha val="40000"/>
                    </a:prstClr>
                  </a:outerShdw>
                </a:effectLst>
                <a:latin typeface="+mn-lt"/>
              </a:rPr>
              <a:t>the mind that uses it!</a:t>
            </a:r>
            <a:endParaRPr lang="en-US" dirty="0">
              <a:solidFill>
                <a:srgbClr val="00B050"/>
              </a:solidFill>
              <a:latin typeface="+mn-lt"/>
            </a:endParaRPr>
          </a:p>
        </p:txBody>
      </p:sp>
      <p:sp>
        <p:nvSpPr>
          <p:cNvPr id="5" name="Subtitle 2">
            <a:extLst>
              <a:ext uri="{FF2B5EF4-FFF2-40B4-BE49-F238E27FC236}">
                <a16:creationId xmlns:a16="http://schemas.microsoft.com/office/drawing/2014/main" id="{F78BE51A-2696-AE49-B72C-B4A8B1941325}"/>
              </a:ext>
            </a:extLst>
          </p:cNvPr>
          <p:cNvSpPr>
            <a:spLocks noGrp="1"/>
          </p:cNvSpPr>
          <p:nvPr>
            <p:ph type="subTitle" idx="1"/>
          </p:nvPr>
        </p:nvSpPr>
        <p:spPr>
          <a:xfrm>
            <a:off x="3288342" y="6215286"/>
            <a:ext cx="3215795" cy="675228"/>
          </a:xfrm>
        </p:spPr>
        <p:txBody>
          <a:bodyPr>
            <a:normAutofit/>
          </a:bodyPr>
          <a:lstStyle/>
          <a:p>
            <a:r>
              <a:rPr lang="en-US" dirty="0"/>
              <a:t>Eli Ghazel</a:t>
            </a:r>
          </a:p>
        </p:txBody>
      </p:sp>
      <p:sp>
        <p:nvSpPr>
          <p:cNvPr id="6" name="مستطيل 34">
            <a:extLst>
              <a:ext uri="{FF2B5EF4-FFF2-40B4-BE49-F238E27FC236}">
                <a16:creationId xmlns:a16="http://schemas.microsoft.com/office/drawing/2014/main" id="{74F65F99-56E1-894B-AB20-47499D748B1D}"/>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cxnSp>
        <p:nvCxnSpPr>
          <p:cNvPr id="8" name="Straight Connector 7">
            <a:extLst>
              <a:ext uri="{FF2B5EF4-FFF2-40B4-BE49-F238E27FC236}">
                <a16:creationId xmlns:a16="http://schemas.microsoft.com/office/drawing/2014/main" id="{8AFE5147-04B1-0C43-9488-095ED5887AD6}"/>
              </a:ext>
            </a:extLst>
          </p:cNvPr>
          <p:cNvCxnSpPr/>
          <p:nvPr/>
        </p:nvCxnSpPr>
        <p:spPr>
          <a:xfrm>
            <a:off x="-7751" y="2962900"/>
            <a:ext cx="9147875" cy="0"/>
          </a:xfrm>
          <a:prstGeom prst="line">
            <a:avLst/>
          </a:prstGeom>
          <a:ln w="66675">
            <a:solidFill>
              <a:schemeClr val="accent6">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Snip Diagonal Corner Rectangle 8">
            <a:extLst>
              <a:ext uri="{FF2B5EF4-FFF2-40B4-BE49-F238E27FC236}">
                <a16:creationId xmlns:a16="http://schemas.microsoft.com/office/drawing/2014/main" id="{4BBAF479-76D8-514C-9E2D-3136EAA12AC2}"/>
              </a:ext>
            </a:extLst>
          </p:cNvPr>
          <p:cNvSpPr/>
          <p:nvPr/>
        </p:nvSpPr>
        <p:spPr>
          <a:xfrm>
            <a:off x="-7751" y="6215286"/>
            <a:ext cx="1648661" cy="427938"/>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92B0EF7-4C07-F749-8F5E-95808F1E9D8E}"/>
              </a:ext>
            </a:extLst>
          </p:cNvPr>
          <p:cNvSpPr txBox="1"/>
          <p:nvPr/>
        </p:nvSpPr>
        <p:spPr>
          <a:xfrm>
            <a:off x="11330" y="6215286"/>
            <a:ext cx="1610498" cy="338554"/>
          </a:xfrm>
          <a:prstGeom prst="rect">
            <a:avLst/>
          </a:prstGeom>
          <a:noFill/>
        </p:spPr>
        <p:txBody>
          <a:bodyPr wrap="square" rtlCol="0">
            <a:spAutoFit/>
          </a:bodyPr>
          <a:lstStyle/>
          <a:p>
            <a:pPr algn="ctr"/>
            <a:r>
              <a:rPr lang="en-US" sz="1600" b="1" dirty="0">
                <a:solidFill>
                  <a:schemeClr val="bg1"/>
                </a:solidFill>
              </a:rPr>
              <a:t>Oct. 5, 2019</a:t>
            </a:r>
          </a:p>
        </p:txBody>
      </p:sp>
      <p:cxnSp>
        <p:nvCxnSpPr>
          <p:cNvPr id="12" name="Straight Connector 11">
            <a:extLst>
              <a:ext uri="{FF2B5EF4-FFF2-40B4-BE49-F238E27FC236}">
                <a16:creationId xmlns:a16="http://schemas.microsoft.com/office/drawing/2014/main" id="{527EB21D-D608-8340-9817-005CD3C38A33}"/>
              </a:ext>
            </a:extLst>
          </p:cNvPr>
          <p:cNvCxnSpPr/>
          <p:nvPr/>
        </p:nvCxnSpPr>
        <p:spPr>
          <a:xfrm>
            <a:off x="0" y="6060736"/>
            <a:ext cx="9147875" cy="0"/>
          </a:xfrm>
          <a:prstGeom prst="line">
            <a:avLst/>
          </a:prstGeom>
          <a:ln w="66675">
            <a:solidFill>
              <a:schemeClr val="accent6">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97A4BF-EA2F-0E4D-8D16-5FCC8984CE14}"/>
              </a:ext>
            </a:extLst>
          </p:cNvPr>
          <p:cNvPicPr>
            <a:picLocks noChangeAspect="1"/>
          </p:cNvPicPr>
          <p:nvPr/>
        </p:nvPicPr>
        <p:blipFill>
          <a:blip r:embed="rId2"/>
          <a:stretch>
            <a:fillRect/>
          </a:stretch>
        </p:blipFill>
        <p:spPr>
          <a:xfrm>
            <a:off x="995244" y="0"/>
            <a:ext cx="7141883" cy="2828667"/>
          </a:xfrm>
          <a:prstGeom prst="rect">
            <a:avLst/>
          </a:prstGeom>
        </p:spPr>
      </p:pic>
    </p:spTree>
    <p:extLst>
      <p:ext uri="{BB962C8B-B14F-4D97-AF65-F5344CB8AC3E}">
        <p14:creationId xmlns:p14="http://schemas.microsoft.com/office/powerpoint/2010/main" val="1826744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8D4A-DDCD-D942-8A4A-BDD7EED68126}"/>
              </a:ext>
            </a:extLst>
          </p:cNvPr>
          <p:cNvSpPr txBox="1">
            <a:spLocks/>
          </p:cNvSpPr>
          <p:nvPr/>
        </p:nvSpPr>
        <p:spPr>
          <a:xfrm>
            <a:off x="0" y="182763"/>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What is language made up of?</a:t>
            </a:r>
          </a:p>
        </p:txBody>
      </p:sp>
      <p:sp>
        <p:nvSpPr>
          <p:cNvPr id="3" name="Title 1">
            <a:extLst>
              <a:ext uri="{FF2B5EF4-FFF2-40B4-BE49-F238E27FC236}">
                <a16:creationId xmlns:a16="http://schemas.microsoft.com/office/drawing/2014/main" id="{757C5B03-A297-F24E-BC48-AA64EFDB6EDE}"/>
              </a:ext>
            </a:extLst>
          </p:cNvPr>
          <p:cNvSpPr txBox="1">
            <a:spLocks/>
          </p:cNvSpPr>
          <p:nvPr/>
        </p:nvSpPr>
        <p:spPr>
          <a:xfrm>
            <a:off x="328042" y="2808260"/>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words</a:t>
            </a:r>
          </a:p>
        </p:txBody>
      </p:sp>
      <p:sp>
        <p:nvSpPr>
          <p:cNvPr id="4" name="Title 1">
            <a:extLst>
              <a:ext uri="{FF2B5EF4-FFF2-40B4-BE49-F238E27FC236}">
                <a16:creationId xmlns:a16="http://schemas.microsoft.com/office/drawing/2014/main" id="{9E576675-3988-2444-93FE-D9CA1C5D415D}"/>
              </a:ext>
            </a:extLst>
          </p:cNvPr>
          <p:cNvSpPr txBox="1">
            <a:spLocks/>
          </p:cNvSpPr>
          <p:nvPr/>
        </p:nvSpPr>
        <p:spPr>
          <a:xfrm>
            <a:off x="261874" y="863295"/>
            <a:ext cx="8853824" cy="1353422"/>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latin typeface="Arial" panose="020B0604020202020204" pitchFamily="34" charset="0"/>
                <a:cs typeface="Arial" panose="020B0604020202020204" pitchFamily="34" charset="0"/>
              </a:rPr>
              <a:t>Language is also made up of sentences. (Joining details)</a:t>
            </a:r>
          </a:p>
          <a:p>
            <a:r>
              <a:rPr lang="en-US" sz="2400" b="1" i="1" dirty="0">
                <a:latin typeface="Arial" panose="020B0604020202020204" pitchFamily="34" charset="0"/>
                <a:cs typeface="Arial" panose="020B0604020202020204" pitchFamily="34" charset="0"/>
              </a:rPr>
              <a:t>What can we do with a sentence? How do we form a sentence? </a:t>
            </a:r>
          </a:p>
        </p:txBody>
      </p:sp>
      <p:sp>
        <p:nvSpPr>
          <p:cNvPr id="5" name="Title 1">
            <a:extLst>
              <a:ext uri="{FF2B5EF4-FFF2-40B4-BE49-F238E27FC236}">
                <a16:creationId xmlns:a16="http://schemas.microsoft.com/office/drawing/2014/main" id="{F98C5B54-BB14-6B4A-9829-5B449BEAB0FD}"/>
              </a:ext>
            </a:extLst>
          </p:cNvPr>
          <p:cNvSpPr txBox="1">
            <a:spLocks/>
          </p:cNvSpPr>
          <p:nvPr/>
        </p:nvSpPr>
        <p:spPr>
          <a:xfrm>
            <a:off x="2265896" y="2259154"/>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hear it</a:t>
            </a:r>
          </a:p>
        </p:txBody>
      </p:sp>
      <p:sp>
        <p:nvSpPr>
          <p:cNvPr id="6" name="Title 1">
            <a:extLst>
              <a:ext uri="{FF2B5EF4-FFF2-40B4-BE49-F238E27FC236}">
                <a16:creationId xmlns:a16="http://schemas.microsoft.com/office/drawing/2014/main" id="{DC6A27AA-DFCA-BC4D-B0FC-9511E634584E}"/>
              </a:ext>
            </a:extLst>
          </p:cNvPr>
          <p:cNvSpPr txBox="1">
            <a:spLocks/>
          </p:cNvSpPr>
          <p:nvPr/>
        </p:nvSpPr>
        <p:spPr>
          <a:xfrm>
            <a:off x="3852297" y="2259154"/>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say it</a:t>
            </a:r>
          </a:p>
        </p:txBody>
      </p:sp>
      <p:sp>
        <p:nvSpPr>
          <p:cNvPr id="7" name="Title 1">
            <a:extLst>
              <a:ext uri="{FF2B5EF4-FFF2-40B4-BE49-F238E27FC236}">
                <a16:creationId xmlns:a16="http://schemas.microsoft.com/office/drawing/2014/main" id="{73ED082A-1B21-1B46-8E0B-808329725BBD}"/>
              </a:ext>
            </a:extLst>
          </p:cNvPr>
          <p:cNvSpPr txBox="1">
            <a:spLocks/>
          </p:cNvSpPr>
          <p:nvPr/>
        </p:nvSpPr>
        <p:spPr>
          <a:xfrm>
            <a:off x="5254209" y="2274851"/>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read it</a:t>
            </a:r>
          </a:p>
        </p:txBody>
      </p:sp>
      <p:sp>
        <p:nvSpPr>
          <p:cNvPr id="8" name="Title 1">
            <a:extLst>
              <a:ext uri="{FF2B5EF4-FFF2-40B4-BE49-F238E27FC236}">
                <a16:creationId xmlns:a16="http://schemas.microsoft.com/office/drawing/2014/main" id="{CDE7FEF2-6F2E-4041-A509-1E725257680E}"/>
              </a:ext>
            </a:extLst>
          </p:cNvPr>
          <p:cNvSpPr txBox="1">
            <a:spLocks/>
          </p:cNvSpPr>
          <p:nvPr/>
        </p:nvSpPr>
        <p:spPr>
          <a:xfrm>
            <a:off x="6872824" y="2259154"/>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write it</a:t>
            </a:r>
          </a:p>
        </p:txBody>
      </p:sp>
      <p:sp>
        <p:nvSpPr>
          <p:cNvPr id="10" name="Title 1">
            <a:extLst>
              <a:ext uri="{FF2B5EF4-FFF2-40B4-BE49-F238E27FC236}">
                <a16:creationId xmlns:a16="http://schemas.microsoft.com/office/drawing/2014/main" id="{27DB00F0-055A-4346-9A27-64C3EEFAF705}"/>
              </a:ext>
            </a:extLst>
          </p:cNvPr>
          <p:cNvSpPr txBox="1">
            <a:spLocks/>
          </p:cNvSpPr>
          <p:nvPr/>
        </p:nvSpPr>
        <p:spPr>
          <a:xfrm>
            <a:off x="328042" y="3605062"/>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details</a:t>
            </a:r>
          </a:p>
        </p:txBody>
      </p:sp>
      <p:sp>
        <p:nvSpPr>
          <p:cNvPr id="11" name="Title 1">
            <a:extLst>
              <a:ext uri="{FF2B5EF4-FFF2-40B4-BE49-F238E27FC236}">
                <a16:creationId xmlns:a16="http://schemas.microsoft.com/office/drawing/2014/main" id="{49F1D09F-07DA-D34C-AA06-1DA91BCF4CB4}"/>
              </a:ext>
            </a:extLst>
          </p:cNvPr>
          <p:cNvSpPr txBox="1">
            <a:spLocks/>
          </p:cNvSpPr>
          <p:nvPr/>
        </p:nvSpPr>
        <p:spPr>
          <a:xfrm>
            <a:off x="2265896" y="2823957"/>
            <a:ext cx="6038584"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FF0000"/>
                </a:solidFill>
                <a:latin typeface="Arial" panose="020B0604020202020204" pitchFamily="34" charset="0"/>
                <a:cs typeface="Arial" panose="020B0604020202020204" pitchFamily="34" charset="0"/>
              </a:rPr>
              <a:t>pen               pen          pen              pen</a:t>
            </a:r>
          </a:p>
        </p:txBody>
      </p:sp>
      <p:sp>
        <p:nvSpPr>
          <p:cNvPr id="12" name="Title 1">
            <a:extLst>
              <a:ext uri="{FF2B5EF4-FFF2-40B4-BE49-F238E27FC236}">
                <a16:creationId xmlns:a16="http://schemas.microsoft.com/office/drawing/2014/main" id="{3F302FDD-F91F-344A-918A-AC07A81CB83D}"/>
              </a:ext>
            </a:extLst>
          </p:cNvPr>
          <p:cNvSpPr txBox="1">
            <a:spLocks/>
          </p:cNvSpPr>
          <p:nvPr/>
        </p:nvSpPr>
        <p:spPr>
          <a:xfrm>
            <a:off x="2094102" y="3433977"/>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rgbClr val="002060"/>
                </a:solidFill>
                <a:latin typeface="Arial" panose="020B0604020202020204" pitchFamily="34" charset="0"/>
                <a:cs typeface="Arial" panose="020B0604020202020204" pitchFamily="34" charset="0"/>
              </a:rPr>
              <a:t>a nice 	</a:t>
            </a:r>
          </a:p>
          <a:p>
            <a:r>
              <a:rPr lang="en-US" sz="2200" b="1" i="1" dirty="0">
                <a:solidFill>
                  <a:srgbClr val="002060"/>
                </a:solidFill>
                <a:latin typeface="Arial" panose="020B0604020202020204" pitchFamily="34" charset="0"/>
                <a:cs typeface="Arial" panose="020B0604020202020204" pitchFamily="34" charset="0"/>
              </a:rPr>
              <a:t>blue pen</a:t>
            </a:r>
          </a:p>
        </p:txBody>
      </p:sp>
      <p:sp>
        <p:nvSpPr>
          <p:cNvPr id="13" name="Title 1">
            <a:extLst>
              <a:ext uri="{FF2B5EF4-FFF2-40B4-BE49-F238E27FC236}">
                <a16:creationId xmlns:a16="http://schemas.microsoft.com/office/drawing/2014/main" id="{B6657A8C-A1FC-514D-BE13-7192CE00A3F2}"/>
              </a:ext>
            </a:extLst>
          </p:cNvPr>
          <p:cNvSpPr txBox="1">
            <a:spLocks/>
          </p:cNvSpPr>
          <p:nvPr/>
        </p:nvSpPr>
        <p:spPr>
          <a:xfrm>
            <a:off x="3744076" y="3451331"/>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rgbClr val="002060"/>
                </a:solidFill>
                <a:latin typeface="Arial" panose="020B0604020202020204" pitchFamily="34" charset="0"/>
                <a:cs typeface="Arial" panose="020B0604020202020204" pitchFamily="34" charset="0"/>
              </a:rPr>
              <a:t>a nice 	</a:t>
            </a:r>
          </a:p>
          <a:p>
            <a:r>
              <a:rPr lang="en-US" sz="2200" b="1" i="1" dirty="0">
                <a:solidFill>
                  <a:srgbClr val="002060"/>
                </a:solidFill>
                <a:latin typeface="Arial" panose="020B0604020202020204" pitchFamily="34" charset="0"/>
                <a:cs typeface="Arial" panose="020B0604020202020204" pitchFamily="34" charset="0"/>
              </a:rPr>
              <a:t>blue pen</a:t>
            </a:r>
          </a:p>
        </p:txBody>
      </p:sp>
      <p:sp>
        <p:nvSpPr>
          <p:cNvPr id="14" name="Title 1">
            <a:extLst>
              <a:ext uri="{FF2B5EF4-FFF2-40B4-BE49-F238E27FC236}">
                <a16:creationId xmlns:a16="http://schemas.microsoft.com/office/drawing/2014/main" id="{5AFDA544-21F1-BA4F-9960-365967500610}"/>
              </a:ext>
            </a:extLst>
          </p:cNvPr>
          <p:cNvSpPr txBox="1">
            <a:spLocks/>
          </p:cNvSpPr>
          <p:nvPr/>
        </p:nvSpPr>
        <p:spPr>
          <a:xfrm>
            <a:off x="5348403" y="3451331"/>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rgbClr val="002060"/>
                </a:solidFill>
                <a:latin typeface="Arial" panose="020B0604020202020204" pitchFamily="34" charset="0"/>
                <a:cs typeface="Arial" panose="020B0604020202020204" pitchFamily="34" charset="0"/>
              </a:rPr>
              <a:t>a nice 	</a:t>
            </a:r>
          </a:p>
          <a:p>
            <a:r>
              <a:rPr lang="en-US" sz="2200" b="1" i="1" dirty="0">
                <a:solidFill>
                  <a:srgbClr val="002060"/>
                </a:solidFill>
                <a:latin typeface="Arial" panose="020B0604020202020204" pitchFamily="34" charset="0"/>
                <a:cs typeface="Arial" panose="020B0604020202020204" pitchFamily="34" charset="0"/>
              </a:rPr>
              <a:t>blue pen</a:t>
            </a:r>
          </a:p>
        </p:txBody>
      </p:sp>
      <p:sp>
        <p:nvSpPr>
          <p:cNvPr id="15" name="Title 1">
            <a:extLst>
              <a:ext uri="{FF2B5EF4-FFF2-40B4-BE49-F238E27FC236}">
                <a16:creationId xmlns:a16="http://schemas.microsoft.com/office/drawing/2014/main" id="{B316CFD6-2254-AE40-861A-0F1E1BD3F7CD}"/>
              </a:ext>
            </a:extLst>
          </p:cNvPr>
          <p:cNvSpPr txBox="1">
            <a:spLocks/>
          </p:cNvSpPr>
          <p:nvPr/>
        </p:nvSpPr>
        <p:spPr>
          <a:xfrm>
            <a:off x="6896353" y="3433977"/>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rgbClr val="002060"/>
                </a:solidFill>
                <a:latin typeface="Arial" panose="020B0604020202020204" pitchFamily="34" charset="0"/>
                <a:cs typeface="Arial" panose="020B0604020202020204" pitchFamily="34" charset="0"/>
              </a:rPr>
              <a:t>a nice 	</a:t>
            </a:r>
          </a:p>
          <a:p>
            <a:r>
              <a:rPr lang="en-US" sz="2200" b="1" i="1" dirty="0">
                <a:solidFill>
                  <a:srgbClr val="002060"/>
                </a:solidFill>
                <a:latin typeface="Arial" panose="020B0604020202020204" pitchFamily="34" charset="0"/>
                <a:cs typeface="Arial" panose="020B0604020202020204" pitchFamily="34" charset="0"/>
              </a:rPr>
              <a:t>blue pen</a:t>
            </a:r>
          </a:p>
        </p:txBody>
      </p:sp>
      <p:sp>
        <p:nvSpPr>
          <p:cNvPr id="16" name="Title 1">
            <a:extLst>
              <a:ext uri="{FF2B5EF4-FFF2-40B4-BE49-F238E27FC236}">
                <a16:creationId xmlns:a16="http://schemas.microsoft.com/office/drawing/2014/main" id="{872B4814-5A15-2544-A442-73DC24E516F6}"/>
              </a:ext>
            </a:extLst>
          </p:cNvPr>
          <p:cNvSpPr txBox="1">
            <a:spLocks/>
          </p:cNvSpPr>
          <p:nvPr/>
        </p:nvSpPr>
        <p:spPr>
          <a:xfrm>
            <a:off x="328042" y="4499806"/>
            <a:ext cx="1766060"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sentences</a:t>
            </a:r>
          </a:p>
        </p:txBody>
      </p:sp>
      <p:sp>
        <p:nvSpPr>
          <p:cNvPr id="17" name="Title 1">
            <a:extLst>
              <a:ext uri="{FF2B5EF4-FFF2-40B4-BE49-F238E27FC236}">
                <a16:creationId xmlns:a16="http://schemas.microsoft.com/office/drawing/2014/main" id="{58AC5597-ECAE-C148-AA5B-6ED84F5E5C56}"/>
              </a:ext>
            </a:extLst>
          </p:cNvPr>
          <p:cNvSpPr txBox="1">
            <a:spLocks/>
          </p:cNvSpPr>
          <p:nvPr/>
        </p:nvSpPr>
        <p:spPr>
          <a:xfrm>
            <a:off x="2058437" y="4499806"/>
            <a:ext cx="2096047"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chemeClr val="accent6">
                    <a:lumMod val="50000"/>
                  </a:schemeClr>
                </a:solidFill>
                <a:latin typeface="Arial" panose="020B0604020202020204" pitchFamily="34" charset="0"/>
                <a:cs typeface="Arial" panose="020B0604020202020204" pitchFamily="34" charset="0"/>
              </a:rPr>
              <a:t>I need a </a:t>
            </a:r>
          </a:p>
          <a:p>
            <a:r>
              <a:rPr lang="en-US" sz="2200" b="1" i="1" dirty="0">
                <a:solidFill>
                  <a:schemeClr val="accent6">
                    <a:lumMod val="50000"/>
                  </a:schemeClr>
                </a:solidFill>
                <a:latin typeface="Arial" panose="020B0604020202020204" pitchFamily="34" charset="0"/>
                <a:cs typeface="Arial" panose="020B0604020202020204" pitchFamily="34" charset="0"/>
              </a:rPr>
              <a:t>nice blue </a:t>
            </a:r>
          </a:p>
          <a:p>
            <a:r>
              <a:rPr lang="en-US" sz="2200" b="1" i="1" dirty="0">
                <a:solidFill>
                  <a:schemeClr val="accent6">
                    <a:lumMod val="50000"/>
                  </a:schemeClr>
                </a:solidFill>
                <a:latin typeface="Arial" panose="020B0604020202020204" pitchFamily="34" charset="0"/>
                <a:cs typeface="Arial" panose="020B0604020202020204" pitchFamily="34" charset="0"/>
              </a:rPr>
              <a:t>pen.</a:t>
            </a:r>
          </a:p>
        </p:txBody>
      </p:sp>
      <p:sp>
        <p:nvSpPr>
          <p:cNvPr id="18" name="Title 1">
            <a:extLst>
              <a:ext uri="{FF2B5EF4-FFF2-40B4-BE49-F238E27FC236}">
                <a16:creationId xmlns:a16="http://schemas.microsoft.com/office/drawing/2014/main" id="{CEB6C7B9-A4D2-B640-BAD5-2CCD96E0E3F7}"/>
              </a:ext>
            </a:extLst>
          </p:cNvPr>
          <p:cNvSpPr txBox="1">
            <a:spLocks/>
          </p:cNvSpPr>
          <p:nvPr/>
        </p:nvSpPr>
        <p:spPr>
          <a:xfrm>
            <a:off x="3744076" y="4482452"/>
            <a:ext cx="2096047"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chemeClr val="accent6">
                    <a:lumMod val="50000"/>
                  </a:schemeClr>
                </a:solidFill>
                <a:latin typeface="Arial" panose="020B0604020202020204" pitchFamily="34" charset="0"/>
                <a:cs typeface="Arial" panose="020B0604020202020204" pitchFamily="34" charset="0"/>
              </a:rPr>
              <a:t>I need a </a:t>
            </a:r>
          </a:p>
          <a:p>
            <a:r>
              <a:rPr lang="en-US" sz="2200" b="1" i="1" dirty="0">
                <a:solidFill>
                  <a:schemeClr val="accent6">
                    <a:lumMod val="50000"/>
                  </a:schemeClr>
                </a:solidFill>
                <a:latin typeface="Arial" panose="020B0604020202020204" pitchFamily="34" charset="0"/>
                <a:cs typeface="Arial" panose="020B0604020202020204" pitchFamily="34" charset="0"/>
              </a:rPr>
              <a:t>nice blue </a:t>
            </a:r>
          </a:p>
          <a:p>
            <a:r>
              <a:rPr lang="en-US" sz="2200" b="1" i="1" dirty="0">
                <a:solidFill>
                  <a:schemeClr val="accent6">
                    <a:lumMod val="50000"/>
                  </a:schemeClr>
                </a:solidFill>
                <a:latin typeface="Arial" panose="020B0604020202020204" pitchFamily="34" charset="0"/>
                <a:cs typeface="Arial" panose="020B0604020202020204" pitchFamily="34" charset="0"/>
              </a:rPr>
              <a:t>pen.</a:t>
            </a:r>
          </a:p>
        </p:txBody>
      </p:sp>
      <p:sp>
        <p:nvSpPr>
          <p:cNvPr id="19" name="Title 1">
            <a:extLst>
              <a:ext uri="{FF2B5EF4-FFF2-40B4-BE49-F238E27FC236}">
                <a16:creationId xmlns:a16="http://schemas.microsoft.com/office/drawing/2014/main" id="{DE6B4F75-CD55-3145-B488-929C0325CDC9}"/>
              </a:ext>
            </a:extLst>
          </p:cNvPr>
          <p:cNvSpPr txBox="1">
            <a:spLocks/>
          </p:cNvSpPr>
          <p:nvPr/>
        </p:nvSpPr>
        <p:spPr>
          <a:xfrm>
            <a:off x="5348403" y="4465098"/>
            <a:ext cx="2096047"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chemeClr val="accent6">
                    <a:lumMod val="50000"/>
                  </a:schemeClr>
                </a:solidFill>
                <a:latin typeface="Arial" panose="020B0604020202020204" pitchFamily="34" charset="0"/>
                <a:cs typeface="Arial" panose="020B0604020202020204" pitchFamily="34" charset="0"/>
              </a:rPr>
              <a:t>I need a </a:t>
            </a:r>
          </a:p>
          <a:p>
            <a:r>
              <a:rPr lang="en-US" sz="2200" b="1" i="1" dirty="0">
                <a:solidFill>
                  <a:schemeClr val="accent6">
                    <a:lumMod val="50000"/>
                  </a:schemeClr>
                </a:solidFill>
                <a:latin typeface="Arial" panose="020B0604020202020204" pitchFamily="34" charset="0"/>
                <a:cs typeface="Arial" panose="020B0604020202020204" pitchFamily="34" charset="0"/>
              </a:rPr>
              <a:t>nice blue </a:t>
            </a:r>
          </a:p>
          <a:p>
            <a:r>
              <a:rPr lang="en-US" sz="2200" b="1" i="1" dirty="0">
                <a:solidFill>
                  <a:schemeClr val="accent6">
                    <a:lumMod val="50000"/>
                  </a:schemeClr>
                </a:solidFill>
                <a:latin typeface="Arial" panose="020B0604020202020204" pitchFamily="34" charset="0"/>
                <a:cs typeface="Arial" panose="020B0604020202020204" pitchFamily="34" charset="0"/>
              </a:rPr>
              <a:t>pen.</a:t>
            </a:r>
          </a:p>
        </p:txBody>
      </p:sp>
      <p:sp>
        <p:nvSpPr>
          <p:cNvPr id="20" name="Title 1">
            <a:extLst>
              <a:ext uri="{FF2B5EF4-FFF2-40B4-BE49-F238E27FC236}">
                <a16:creationId xmlns:a16="http://schemas.microsoft.com/office/drawing/2014/main" id="{80229E3E-3201-8B49-88FB-A6DB4F865AC6}"/>
              </a:ext>
            </a:extLst>
          </p:cNvPr>
          <p:cNvSpPr txBox="1">
            <a:spLocks/>
          </p:cNvSpPr>
          <p:nvPr/>
        </p:nvSpPr>
        <p:spPr>
          <a:xfrm>
            <a:off x="6896353" y="4489948"/>
            <a:ext cx="2096047"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chemeClr val="accent6">
                    <a:lumMod val="50000"/>
                  </a:schemeClr>
                </a:solidFill>
                <a:latin typeface="Arial" panose="020B0604020202020204" pitchFamily="34" charset="0"/>
                <a:cs typeface="Arial" panose="020B0604020202020204" pitchFamily="34" charset="0"/>
              </a:rPr>
              <a:t>I need a </a:t>
            </a:r>
          </a:p>
          <a:p>
            <a:r>
              <a:rPr lang="en-US" sz="2200" b="1" i="1" dirty="0">
                <a:solidFill>
                  <a:schemeClr val="accent6">
                    <a:lumMod val="50000"/>
                  </a:schemeClr>
                </a:solidFill>
                <a:latin typeface="Arial" panose="020B0604020202020204" pitchFamily="34" charset="0"/>
                <a:cs typeface="Arial" panose="020B0604020202020204" pitchFamily="34" charset="0"/>
              </a:rPr>
              <a:t>nice blue </a:t>
            </a:r>
          </a:p>
          <a:p>
            <a:r>
              <a:rPr lang="en-US" sz="2200" b="1" i="1" dirty="0">
                <a:solidFill>
                  <a:schemeClr val="accent6">
                    <a:lumMod val="50000"/>
                  </a:schemeClr>
                </a:solidFill>
                <a:latin typeface="Arial" panose="020B0604020202020204" pitchFamily="34" charset="0"/>
                <a:cs typeface="Arial" panose="020B0604020202020204" pitchFamily="34" charset="0"/>
              </a:rPr>
              <a:t>pen.</a:t>
            </a:r>
          </a:p>
        </p:txBody>
      </p:sp>
      <p:cxnSp>
        <p:nvCxnSpPr>
          <p:cNvPr id="21" name="Straight Connector 20">
            <a:extLst>
              <a:ext uri="{FF2B5EF4-FFF2-40B4-BE49-F238E27FC236}">
                <a16:creationId xmlns:a16="http://schemas.microsoft.com/office/drawing/2014/main" id="{9AD06B85-D730-B742-AF22-9E6CE60A2534}"/>
              </a:ext>
            </a:extLst>
          </p:cNvPr>
          <p:cNvCxnSpPr>
            <a:cxnSpLocks/>
          </p:cNvCxnSpPr>
          <p:nvPr/>
        </p:nvCxnSpPr>
        <p:spPr>
          <a:xfrm>
            <a:off x="314004" y="2725621"/>
            <a:ext cx="81873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3DA335-437B-0B41-97F6-D6538DAC85BE}"/>
              </a:ext>
            </a:extLst>
          </p:cNvPr>
          <p:cNvCxnSpPr>
            <a:cxnSpLocks/>
          </p:cNvCxnSpPr>
          <p:nvPr/>
        </p:nvCxnSpPr>
        <p:spPr>
          <a:xfrm>
            <a:off x="314004" y="3412593"/>
            <a:ext cx="81873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BE4410-FDD6-4146-B10F-6F05C6A9824A}"/>
              </a:ext>
            </a:extLst>
          </p:cNvPr>
          <p:cNvCxnSpPr>
            <a:cxnSpLocks/>
          </p:cNvCxnSpPr>
          <p:nvPr/>
        </p:nvCxnSpPr>
        <p:spPr>
          <a:xfrm>
            <a:off x="1903653" y="2233250"/>
            <a:ext cx="0" cy="3418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6BD4856-FF7B-0142-B780-4CE2D22B2B02}"/>
              </a:ext>
            </a:extLst>
          </p:cNvPr>
          <p:cNvCxnSpPr>
            <a:cxnSpLocks/>
          </p:cNvCxnSpPr>
          <p:nvPr/>
        </p:nvCxnSpPr>
        <p:spPr>
          <a:xfrm>
            <a:off x="3533161" y="2202772"/>
            <a:ext cx="0" cy="3448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EAB8EA6-BC3A-4E45-9803-D3A375AB04D7}"/>
              </a:ext>
            </a:extLst>
          </p:cNvPr>
          <p:cNvCxnSpPr>
            <a:cxnSpLocks/>
          </p:cNvCxnSpPr>
          <p:nvPr/>
        </p:nvCxnSpPr>
        <p:spPr>
          <a:xfrm>
            <a:off x="5153817" y="2219183"/>
            <a:ext cx="0" cy="3404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B7B3D0-CA18-4244-A56C-16718786C81B}"/>
              </a:ext>
            </a:extLst>
          </p:cNvPr>
          <p:cNvCxnSpPr>
            <a:cxnSpLocks/>
          </p:cNvCxnSpPr>
          <p:nvPr/>
        </p:nvCxnSpPr>
        <p:spPr>
          <a:xfrm>
            <a:off x="6842872" y="2188704"/>
            <a:ext cx="0" cy="34207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6160A1-BC46-294C-B95D-C8A02EC891EA}"/>
              </a:ext>
            </a:extLst>
          </p:cNvPr>
          <p:cNvCxnSpPr>
            <a:cxnSpLocks/>
          </p:cNvCxnSpPr>
          <p:nvPr/>
        </p:nvCxnSpPr>
        <p:spPr>
          <a:xfrm>
            <a:off x="8519865" y="2202772"/>
            <a:ext cx="0" cy="34207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72328A1-1852-E944-9A5E-08759044CE10}"/>
              </a:ext>
            </a:extLst>
          </p:cNvPr>
          <p:cNvCxnSpPr>
            <a:cxnSpLocks/>
          </p:cNvCxnSpPr>
          <p:nvPr/>
        </p:nvCxnSpPr>
        <p:spPr>
          <a:xfrm>
            <a:off x="328042" y="2188704"/>
            <a:ext cx="0" cy="2140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3FC17E-4091-7947-A73D-664662D45F6D}"/>
              </a:ext>
            </a:extLst>
          </p:cNvPr>
          <p:cNvCxnSpPr>
            <a:cxnSpLocks/>
          </p:cNvCxnSpPr>
          <p:nvPr/>
        </p:nvCxnSpPr>
        <p:spPr>
          <a:xfrm>
            <a:off x="314004" y="2205115"/>
            <a:ext cx="82014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3BFC16-BC53-6B44-B6DE-30203469A39D}"/>
              </a:ext>
            </a:extLst>
          </p:cNvPr>
          <p:cNvCxnSpPr>
            <a:cxnSpLocks/>
          </p:cNvCxnSpPr>
          <p:nvPr/>
        </p:nvCxnSpPr>
        <p:spPr>
          <a:xfrm>
            <a:off x="328042" y="4331991"/>
            <a:ext cx="81733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D9953C-6347-8A48-B8DE-ADA0F9871466}"/>
              </a:ext>
            </a:extLst>
          </p:cNvPr>
          <p:cNvCxnSpPr>
            <a:cxnSpLocks/>
          </p:cNvCxnSpPr>
          <p:nvPr/>
        </p:nvCxnSpPr>
        <p:spPr>
          <a:xfrm>
            <a:off x="326197" y="5609807"/>
            <a:ext cx="82174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DEC2C83-5BA8-264E-984B-364F783F4A66}"/>
              </a:ext>
            </a:extLst>
          </p:cNvPr>
          <p:cNvCxnSpPr>
            <a:cxnSpLocks/>
          </p:cNvCxnSpPr>
          <p:nvPr/>
        </p:nvCxnSpPr>
        <p:spPr>
          <a:xfrm>
            <a:off x="326197" y="2188704"/>
            <a:ext cx="0" cy="3418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رابط مستقيم 36">
            <a:extLst>
              <a:ext uri="{FF2B5EF4-FFF2-40B4-BE49-F238E27FC236}">
                <a16:creationId xmlns:a16="http://schemas.microsoft.com/office/drawing/2014/main" id="{16D24DAB-5A85-AE4C-9CAB-BF60C14BB27D}"/>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مستطيل 34">
            <a:extLst>
              <a:ext uri="{FF2B5EF4-FFF2-40B4-BE49-F238E27FC236}">
                <a16:creationId xmlns:a16="http://schemas.microsoft.com/office/drawing/2014/main" id="{F9E57C50-9603-4C40-92E3-DB838EAB74AB}"/>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35" name="TextBox 34">
            <a:extLst>
              <a:ext uri="{FF2B5EF4-FFF2-40B4-BE49-F238E27FC236}">
                <a16:creationId xmlns:a16="http://schemas.microsoft.com/office/drawing/2014/main" id="{024B17B3-5722-EB4E-B804-DBB0502E3F5A}"/>
              </a:ext>
            </a:extLst>
          </p:cNvPr>
          <p:cNvSpPr txBox="1"/>
          <p:nvPr/>
        </p:nvSpPr>
        <p:spPr>
          <a:xfrm>
            <a:off x="261874" y="5783512"/>
            <a:ext cx="8592648" cy="430887"/>
          </a:xfrm>
          <a:prstGeom prst="rect">
            <a:avLst/>
          </a:prstGeom>
          <a:solidFill>
            <a:srgbClr val="FFFF00"/>
          </a:solidFill>
        </p:spPr>
        <p:txBody>
          <a:bodyPr wrap="square" rtlCol="0">
            <a:spAutoFit/>
          </a:bodyPr>
          <a:lstStyle/>
          <a:p>
            <a:r>
              <a:rPr lang="en-US" sz="2200" dirty="0"/>
              <a:t>Sentence grammar is different from detail grammar.</a:t>
            </a:r>
          </a:p>
        </p:txBody>
      </p:sp>
    </p:spTree>
    <p:extLst>
      <p:ext uri="{BB962C8B-B14F-4D97-AF65-F5344CB8AC3E}">
        <p14:creationId xmlns:p14="http://schemas.microsoft.com/office/powerpoint/2010/main" val="216746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p:bldP spid="3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6746" y="2950593"/>
            <a:ext cx="2188879" cy="1200329"/>
          </a:xfrm>
          <a:prstGeom prst="rect">
            <a:avLst/>
          </a:prstGeom>
          <a:noFill/>
        </p:spPr>
        <p:txBody>
          <a:bodyPr wrap="square" rtlCol="0">
            <a:spAutoFit/>
          </a:bodyPr>
          <a:lstStyle/>
          <a:p>
            <a:r>
              <a:rPr lang="en-US" dirty="0"/>
              <a:t>How do friends </a:t>
            </a:r>
          </a:p>
          <a:p>
            <a:r>
              <a:rPr lang="en-US" dirty="0"/>
              <a:t>and families depend on one another?</a:t>
            </a:r>
          </a:p>
          <a:p>
            <a:r>
              <a:rPr lang="en-US" dirty="0"/>
              <a:t> </a:t>
            </a:r>
          </a:p>
        </p:txBody>
      </p:sp>
      <p:sp>
        <p:nvSpPr>
          <p:cNvPr id="5" name="Oval 4"/>
          <p:cNvSpPr/>
          <p:nvPr/>
        </p:nvSpPr>
        <p:spPr>
          <a:xfrm>
            <a:off x="3124200" y="2824250"/>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900926" y="4175348"/>
            <a:ext cx="2188879" cy="923330"/>
          </a:xfrm>
          <a:prstGeom prst="rect">
            <a:avLst/>
          </a:prstGeom>
          <a:noFill/>
        </p:spPr>
        <p:txBody>
          <a:bodyPr wrap="square" rtlCol="0">
            <a:spAutoFit/>
          </a:bodyPr>
          <a:lstStyle/>
          <a:p>
            <a:r>
              <a:rPr lang="en-US" dirty="0"/>
              <a:t>How do friends depend on one another?</a:t>
            </a:r>
          </a:p>
        </p:txBody>
      </p:sp>
      <p:sp>
        <p:nvSpPr>
          <p:cNvPr id="8" name="Oval 7"/>
          <p:cNvSpPr/>
          <p:nvPr/>
        </p:nvSpPr>
        <p:spPr>
          <a:xfrm>
            <a:off x="5348516" y="4027481"/>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endCxn id="8" idx="1"/>
          </p:cNvCxnSpPr>
          <p:nvPr/>
        </p:nvCxnSpPr>
        <p:spPr>
          <a:xfrm>
            <a:off x="5348516" y="3704544"/>
            <a:ext cx="357315" cy="499146"/>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756894" y="4859917"/>
            <a:ext cx="2188879" cy="923330"/>
          </a:xfrm>
          <a:prstGeom prst="rect">
            <a:avLst/>
          </a:prstGeom>
          <a:noFill/>
        </p:spPr>
        <p:txBody>
          <a:bodyPr wrap="square" rtlCol="0">
            <a:spAutoFit/>
          </a:bodyPr>
          <a:lstStyle/>
          <a:p>
            <a:r>
              <a:rPr lang="en-US" dirty="0"/>
              <a:t>How are families around the world same and different?</a:t>
            </a:r>
          </a:p>
        </p:txBody>
      </p:sp>
      <p:sp>
        <p:nvSpPr>
          <p:cNvPr id="13" name="Oval 12"/>
          <p:cNvSpPr/>
          <p:nvPr/>
        </p:nvSpPr>
        <p:spPr>
          <a:xfrm>
            <a:off x="2489166" y="4774860"/>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endCxn id="13" idx="0"/>
          </p:cNvCxnSpPr>
          <p:nvPr/>
        </p:nvCxnSpPr>
        <p:spPr>
          <a:xfrm flipH="1">
            <a:off x="3709115" y="4027481"/>
            <a:ext cx="125510" cy="747379"/>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7953484" y="4907775"/>
            <a:ext cx="267344" cy="32293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521069" y="5310847"/>
            <a:ext cx="267344" cy="322937"/>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88146" y="5463247"/>
            <a:ext cx="267344" cy="32293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387397" y="5962416"/>
            <a:ext cx="267344" cy="3229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886128" y="5310847"/>
            <a:ext cx="267344" cy="322937"/>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799457" y="5839449"/>
            <a:ext cx="267344" cy="322937"/>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271918" y="5666350"/>
            <a:ext cx="267344" cy="32293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a:endCxn id="23" idx="0"/>
          </p:cNvCxnSpPr>
          <p:nvPr/>
        </p:nvCxnSpPr>
        <p:spPr>
          <a:xfrm>
            <a:off x="6271918" y="5230712"/>
            <a:ext cx="133672" cy="435638"/>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150902" y="805837"/>
            <a:ext cx="6637511" cy="646331"/>
          </a:xfrm>
          <a:prstGeom prst="rect">
            <a:avLst/>
          </a:prstGeom>
          <a:noFill/>
        </p:spPr>
        <p:txBody>
          <a:bodyPr wrap="square" rtlCol="0">
            <a:spAutoFit/>
          </a:bodyPr>
          <a:lstStyle/>
          <a:p>
            <a:r>
              <a:rPr lang="en-US" dirty="0"/>
              <a:t>Children read the story to find and construct answers to the questions.</a:t>
            </a:r>
          </a:p>
        </p:txBody>
      </p:sp>
      <p:sp>
        <p:nvSpPr>
          <p:cNvPr id="27" name="TextBox 26"/>
          <p:cNvSpPr txBox="1"/>
          <p:nvPr/>
        </p:nvSpPr>
        <p:spPr>
          <a:xfrm>
            <a:off x="1150902" y="1491244"/>
            <a:ext cx="6637511" cy="646331"/>
          </a:xfrm>
          <a:prstGeom prst="rect">
            <a:avLst/>
          </a:prstGeom>
          <a:noFill/>
        </p:spPr>
        <p:txBody>
          <a:bodyPr wrap="square" rtlCol="0">
            <a:spAutoFit/>
          </a:bodyPr>
          <a:lstStyle/>
          <a:p>
            <a:r>
              <a:rPr lang="en-US" dirty="0"/>
              <a:t>Children read the story in other books to find and construct answers to the questions.</a:t>
            </a:r>
          </a:p>
        </p:txBody>
      </p:sp>
      <p:sp>
        <p:nvSpPr>
          <p:cNvPr id="28" name="TextBox 27"/>
          <p:cNvSpPr txBox="1"/>
          <p:nvPr/>
        </p:nvSpPr>
        <p:spPr>
          <a:xfrm>
            <a:off x="1136212" y="2115225"/>
            <a:ext cx="6637511" cy="646331"/>
          </a:xfrm>
          <a:prstGeom prst="rect">
            <a:avLst/>
          </a:prstGeom>
          <a:noFill/>
        </p:spPr>
        <p:txBody>
          <a:bodyPr wrap="square" rtlCol="0">
            <a:spAutoFit/>
          </a:bodyPr>
          <a:lstStyle/>
          <a:p>
            <a:r>
              <a:rPr lang="en-US" dirty="0">
                <a:solidFill>
                  <a:srgbClr val="FF0000"/>
                </a:solidFill>
              </a:rPr>
              <a:t>Children ask parents/adults/ other children to find and construct answers to the questions.</a:t>
            </a:r>
          </a:p>
        </p:txBody>
      </p:sp>
      <p:sp>
        <p:nvSpPr>
          <p:cNvPr id="3" name="Slide Number Placeholder 2"/>
          <p:cNvSpPr>
            <a:spLocks noGrp="1"/>
          </p:cNvSpPr>
          <p:nvPr>
            <p:ph type="sldNum" sz="quarter" idx="12"/>
          </p:nvPr>
        </p:nvSpPr>
        <p:spPr/>
        <p:txBody>
          <a:bodyPr/>
          <a:lstStyle/>
          <a:p>
            <a:fld id="{342BCE5E-A048-AD4A-808B-5E161B0E9C18}" type="slidenum">
              <a:rPr lang="en-US" smtClean="0"/>
              <a:t>100</a:t>
            </a:fld>
            <a:endParaRPr lang="en-US"/>
          </a:p>
        </p:txBody>
      </p:sp>
      <p:sp>
        <p:nvSpPr>
          <p:cNvPr id="24" name="TextBox 23"/>
          <p:cNvSpPr txBox="1"/>
          <p:nvPr/>
        </p:nvSpPr>
        <p:spPr>
          <a:xfrm>
            <a:off x="300287" y="4331192"/>
            <a:ext cx="2188879" cy="646331"/>
          </a:xfrm>
          <a:prstGeom prst="rect">
            <a:avLst/>
          </a:prstGeom>
          <a:noFill/>
        </p:spPr>
        <p:txBody>
          <a:bodyPr wrap="square" rtlCol="0">
            <a:spAutoFit/>
          </a:bodyPr>
          <a:lstStyle/>
          <a:p>
            <a:r>
              <a:rPr lang="en-US" dirty="0"/>
              <a:t>How can a pet be an important friend?</a:t>
            </a:r>
          </a:p>
        </p:txBody>
      </p:sp>
      <p:sp>
        <p:nvSpPr>
          <p:cNvPr id="29" name="Oval 28"/>
          <p:cNvSpPr/>
          <p:nvPr/>
        </p:nvSpPr>
        <p:spPr>
          <a:xfrm>
            <a:off x="201669" y="4006402"/>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a:off x="2426411" y="3704544"/>
            <a:ext cx="697789" cy="577982"/>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20041767">
            <a:off x="5448567" y="3709778"/>
            <a:ext cx="1236466" cy="369332"/>
          </a:xfrm>
          <a:prstGeom prst="rect">
            <a:avLst/>
          </a:prstGeom>
          <a:solidFill>
            <a:srgbClr val="FF0000"/>
          </a:solidFill>
        </p:spPr>
        <p:txBody>
          <a:bodyPr wrap="square" rtlCol="0">
            <a:spAutoFit/>
          </a:bodyPr>
          <a:lstStyle/>
          <a:p>
            <a:r>
              <a:rPr lang="en-US" b="1" dirty="0">
                <a:solidFill>
                  <a:schemeClr val="bg1"/>
                </a:solidFill>
              </a:rPr>
              <a:t>Week one</a:t>
            </a:r>
          </a:p>
        </p:txBody>
      </p:sp>
      <p:sp>
        <p:nvSpPr>
          <p:cNvPr id="32" name="TextBox 31"/>
          <p:cNvSpPr txBox="1"/>
          <p:nvPr/>
        </p:nvSpPr>
        <p:spPr>
          <a:xfrm rot="20041767">
            <a:off x="3415183" y="4279562"/>
            <a:ext cx="1236466" cy="369332"/>
          </a:xfrm>
          <a:prstGeom prst="rect">
            <a:avLst/>
          </a:prstGeom>
          <a:solidFill>
            <a:srgbClr val="FF0000"/>
          </a:solidFill>
        </p:spPr>
        <p:txBody>
          <a:bodyPr wrap="square" rtlCol="0">
            <a:spAutoFit/>
          </a:bodyPr>
          <a:lstStyle/>
          <a:p>
            <a:r>
              <a:rPr lang="en-US" b="1" dirty="0">
                <a:solidFill>
                  <a:schemeClr val="bg1"/>
                </a:solidFill>
              </a:rPr>
              <a:t>Week two</a:t>
            </a:r>
          </a:p>
        </p:txBody>
      </p:sp>
      <p:sp>
        <p:nvSpPr>
          <p:cNvPr id="33" name="TextBox 32"/>
          <p:cNvSpPr txBox="1"/>
          <p:nvPr/>
        </p:nvSpPr>
        <p:spPr>
          <a:xfrm rot="20041767">
            <a:off x="1672954" y="3712095"/>
            <a:ext cx="1433664" cy="369332"/>
          </a:xfrm>
          <a:prstGeom prst="rect">
            <a:avLst/>
          </a:prstGeom>
          <a:solidFill>
            <a:srgbClr val="FF0000"/>
          </a:solidFill>
        </p:spPr>
        <p:txBody>
          <a:bodyPr wrap="square" rtlCol="0">
            <a:spAutoFit/>
          </a:bodyPr>
          <a:lstStyle/>
          <a:p>
            <a:r>
              <a:rPr lang="en-US" b="1" dirty="0">
                <a:solidFill>
                  <a:schemeClr val="bg1"/>
                </a:solidFill>
              </a:rPr>
              <a:t>Week three</a:t>
            </a:r>
          </a:p>
        </p:txBody>
      </p:sp>
      <p:sp>
        <p:nvSpPr>
          <p:cNvPr id="34" name="TextBox 33"/>
          <p:cNvSpPr txBox="1"/>
          <p:nvPr/>
        </p:nvSpPr>
        <p:spPr>
          <a:xfrm rot="20041767">
            <a:off x="1325818" y="3222100"/>
            <a:ext cx="1433664" cy="369332"/>
          </a:xfrm>
          <a:prstGeom prst="rect">
            <a:avLst/>
          </a:prstGeom>
          <a:solidFill>
            <a:srgbClr val="FF0000"/>
          </a:solidFill>
        </p:spPr>
        <p:txBody>
          <a:bodyPr wrap="square" rtlCol="0">
            <a:spAutoFit/>
          </a:bodyPr>
          <a:lstStyle/>
          <a:p>
            <a:r>
              <a:rPr lang="en-US" b="1" dirty="0">
                <a:solidFill>
                  <a:schemeClr val="bg1"/>
                </a:solidFill>
              </a:rPr>
              <a:t>Week four</a:t>
            </a:r>
          </a:p>
        </p:txBody>
      </p:sp>
      <p:sp>
        <p:nvSpPr>
          <p:cNvPr id="35" name="TextBox 34"/>
          <p:cNvSpPr txBox="1"/>
          <p:nvPr/>
        </p:nvSpPr>
        <p:spPr>
          <a:xfrm rot="20041767">
            <a:off x="555315" y="3039953"/>
            <a:ext cx="1433664" cy="369332"/>
          </a:xfrm>
          <a:prstGeom prst="rect">
            <a:avLst/>
          </a:prstGeom>
          <a:solidFill>
            <a:srgbClr val="FF0000"/>
          </a:solidFill>
        </p:spPr>
        <p:txBody>
          <a:bodyPr wrap="square" rtlCol="0">
            <a:spAutoFit/>
          </a:bodyPr>
          <a:lstStyle/>
          <a:p>
            <a:r>
              <a:rPr lang="en-US" b="1" dirty="0">
                <a:solidFill>
                  <a:schemeClr val="bg1"/>
                </a:solidFill>
              </a:rPr>
              <a:t>Week five</a:t>
            </a:r>
          </a:p>
        </p:txBody>
      </p:sp>
      <p:cxnSp>
        <p:nvCxnSpPr>
          <p:cNvPr id="36" name="رابط مستقيم 36">
            <a:extLst>
              <a:ext uri="{FF2B5EF4-FFF2-40B4-BE49-F238E27FC236}">
                <a16:creationId xmlns:a16="http://schemas.microsoft.com/office/drawing/2014/main" id="{14290CDF-0CB6-2F44-AF92-1E35F74A01AC}"/>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 name="مستطيل 34">
            <a:extLst>
              <a:ext uri="{FF2B5EF4-FFF2-40B4-BE49-F238E27FC236}">
                <a16:creationId xmlns:a16="http://schemas.microsoft.com/office/drawing/2014/main" id="{61ED51FF-145A-5B45-86D7-F970FFA9C514}"/>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2018 </a:t>
            </a:r>
            <a:endParaRPr lang="ar-SA" sz="1050" dirty="0"/>
          </a:p>
        </p:txBody>
      </p:sp>
      <p:sp>
        <p:nvSpPr>
          <p:cNvPr id="6" name="Rectangle 5">
            <a:extLst>
              <a:ext uri="{FF2B5EF4-FFF2-40B4-BE49-F238E27FC236}">
                <a16:creationId xmlns:a16="http://schemas.microsoft.com/office/drawing/2014/main" id="{19E1505A-C4E7-BE4B-86E2-1BAE297557ED}"/>
              </a:ext>
            </a:extLst>
          </p:cNvPr>
          <p:cNvSpPr/>
          <p:nvPr/>
        </p:nvSpPr>
        <p:spPr>
          <a:xfrm>
            <a:off x="566064" y="202133"/>
            <a:ext cx="6478505" cy="461665"/>
          </a:xfrm>
          <a:prstGeom prst="rect">
            <a:avLst/>
          </a:prstGeom>
        </p:spPr>
        <p:txBody>
          <a:bodyPr wrap="none">
            <a:spAutoFit/>
          </a:bodyPr>
          <a:lstStyle/>
          <a:p>
            <a:r>
              <a:rPr lang="en-US" sz="2400" i="1" dirty="0">
                <a:solidFill>
                  <a:srgbClr val="4472C4"/>
                </a:solidFill>
                <a:latin typeface="Times New Roman" panose="02020603050405020304" pitchFamily="18" charset="0"/>
                <a:ea typeface="Calibri" panose="020F0502020204030204" pitchFamily="34" charset="0"/>
                <a:cs typeface="Arial" panose="020B0604020202020204" pitchFamily="34" charset="0"/>
              </a:rPr>
              <a:t>PYP program of Inquiry: What constitutes culture?</a:t>
            </a:r>
            <a:endParaRPr lang="en-US" sz="2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3942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p:bldP spid="13" grpId="0" animBg="1"/>
      <p:bldP spid="17" grpId="0" animBg="1"/>
      <p:bldP spid="18" grpId="0" animBg="1"/>
      <p:bldP spid="19" grpId="0" animBg="1"/>
      <p:bldP spid="20" grpId="0" animBg="1"/>
      <p:bldP spid="21" grpId="0" animBg="1"/>
      <p:bldP spid="22" grpId="0" animBg="1"/>
      <p:bldP spid="23" grpId="0" animBg="1"/>
      <p:bldP spid="24" grpId="0"/>
      <p:bldP spid="2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566063" y="683179"/>
            <a:ext cx="8793089" cy="830997"/>
          </a:xfrm>
          <a:prstGeom prst="rect">
            <a:avLst/>
          </a:prstGeom>
          <a:noFill/>
        </p:spPr>
        <p:txBody>
          <a:bodyPr wrap="square" rtlCol="0">
            <a:spAutoFit/>
          </a:bodyPr>
          <a:lstStyle/>
          <a:p>
            <a:r>
              <a:rPr lang="en-US" sz="2400" dirty="0">
                <a:solidFill>
                  <a:srgbClr val="FF0000"/>
                </a:solidFill>
              </a:rPr>
              <a:t>Children ask parents/adults/ other children to find and construct answers to the questions.</a:t>
            </a:r>
          </a:p>
        </p:txBody>
      </p:sp>
      <p:sp>
        <p:nvSpPr>
          <p:cNvPr id="3" name="Slide Number Placeholder 2"/>
          <p:cNvSpPr>
            <a:spLocks noGrp="1"/>
          </p:cNvSpPr>
          <p:nvPr>
            <p:ph type="sldNum" sz="quarter" idx="12"/>
          </p:nvPr>
        </p:nvSpPr>
        <p:spPr/>
        <p:txBody>
          <a:bodyPr/>
          <a:lstStyle/>
          <a:p>
            <a:fld id="{342BCE5E-A048-AD4A-808B-5E161B0E9C18}" type="slidenum">
              <a:rPr lang="en-US" smtClean="0"/>
              <a:t>101</a:t>
            </a:fld>
            <a:endParaRPr lang="en-US"/>
          </a:p>
        </p:txBody>
      </p:sp>
      <p:cxnSp>
        <p:nvCxnSpPr>
          <p:cNvPr id="36" name="رابط مستقيم 36">
            <a:extLst>
              <a:ext uri="{FF2B5EF4-FFF2-40B4-BE49-F238E27FC236}">
                <a16:creationId xmlns:a16="http://schemas.microsoft.com/office/drawing/2014/main" id="{14290CDF-0CB6-2F44-AF92-1E35F74A01AC}"/>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 name="مستطيل 34">
            <a:extLst>
              <a:ext uri="{FF2B5EF4-FFF2-40B4-BE49-F238E27FC236}">
                <a16:creationId xmlns:a16="http://schemas.microsoft.com/office/drawing/2014/main" id="{61ED51FF-145A-5B45-86D7-F970FFA9C514}"/>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6" name="Rectangle 5">
            <a:extLst>
              <a:ext uri="{FF2B5EF4-FFF2-40B4-BE49-F238E27FC236}">
                <a16:creationId xmlns:a16="http://schemas.microsoft.com/office/drawing/2014/main" id="{19E1505A-C4E7-BE4B-86E2-1BAE297557ED}"/>
              </a:ext>
            </a:extLst>
          </p:cNvPr>
          <p:cNvSpPr/>
          <p:nvPr/>
        </p:nvSpPr>
        <p:spPr>
          <a:xfrm>
            <a:off x="566064" y="202133"/>
            <a:ext cx="6478505" cy="461665"/>
          </a:xfrm>
          <a:prstGeom prst="rect">
            <a:avLst/>
          </a:prstGeom>
        </p:spPr>
        <p:txBody>
          <a:bodyPr wrap="none">
            <a:spAutoFit/>
          </a:bodyPr>
          <a:lstStyle/>
          <a:p>
            <a:r>
              <a:rPr lang="en-US" sz="2400" i="1" dirty="0">
                <a:solidFill>
                  <a:srgbClr val="4472C4"/>
                </a:solidFill>
                <a:latin typeface="Times New Roman" panose="02020603050405020304" pitchFamily="18" charset="0"/>
                <a:ea typeface="Calibri" panose="020F0502020204030204" pitchFamily="34" charset="0"/>
                <a:cs typeface="Arial" panose="020B0604020202020204" pitchFamily="34" charset="0"/>
              </a:rPr>
              <a:t>PYP program of Inquiry: What constitutes culture?</a:t>
            </a:r>
            <a:endParaRPr lang="en-US" sz="2400" dirty="0">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B1629C45-3591-404D-9EEA-49CB75FF97DF}"/>
              </a:ext>
            </a:extLst>
          </p:cNvPr>
          <p:cNvGraphicFramePr>
            <a:graphicFrameLocks noGrp="1"/>
          </p:cNvGraphicFramePr>
          <p:nvPr>
            <p:extLst>
              <p:ext uri="{D42A27DB-BD31-4B8C-83A1-F6EECF244321}">
                <p14:modId xmlns:p14="http://schemas.microsoft.com/office/powerpoint/2010/main" val="2347919016"/>
              </p:ext>
            </p:extLst>
          </p:nvPr>
        </p:nvGraphicFramePr>
        <p:xfrm>
          <a:off x="670460" y="1514176"/>
          <a:ext cx="8015210" cy="5130800"/>
        </p:xfrm>
        <a:graphic>
          <a:graphicData uri="http://schemas.openxmlformats.org/drawingml/2006/table">
            <a:tbl>
              <a:tblPr firstRow="1" bandRow="1">
                <a:tableStyleId>{5C22544A-7EE6-4342-B048-85BDC9FD1C3A}</a:tableStyleId>
              </a:tblPr>
              <a:tblGrid>
                <a:gridCol w="1603042">
                  <a:extLst>
                    <a:ext uri="{9D8B030D-6E8A-4147-A177-3AD203B41FA5}">
                      <a16:colId xmlns:a16="http://schemas.microsoft.com/office/drawing/2014/main" val="3673521341"/>
                    </a:ext>
                  </a:extLst>
                </a:gridCol>
                <a:gridCol w="1603042">
                  <a:extLst>
                    <a:ext uri="{9D8B030D-6E8A-4147-A177-3AD203B41FA5}">
                      <a16:colId xmlns:a16="http://schemas.microsoft.com/office/drawing/2014/main" val="1224106739"/>
                    </a:ext>
                  </a:extLst>
                </a:gridCol>
                <a:gridCol w="1603042">
                  <a:extLst>
                    <a:ext uri="{9D8B030D-6E8A-4147-A177-3AD203B41FA5}">
                      <a16:colId xmlns:a16="http://schemas.microsoft.com/office/drawing/2014/main" val="3344903369"/>
                    </a:ext>
                  </a:extLst>
                </a:gridCol>
                <a:gridCol w="1603042">
                  <a:extLst>
                    <a:ext uri="{9D8B030D-6E8A-4147-A177-3AD203B41FA5}">
                      <a16:colId xmlns:a16="http://schemas.microsoft.com/office/drawing/2014/main" val="1666122517"/>
                    </a:ext>
                  </a:extLst>
                </a:gridCol>
                <a:gridCol w="1603042">
                  <a:extLst>
                    <a:ext uri="{9D8B030D-6E8A-4147-A177-3AD203B41FA5}">
                      <a16:colId xmlns:a16="http://schemas.microsoft.com/office/drawing/2014/main" val="1236005310"/>
                    </a:ext>
                  </a:extLst>
                </a:gridCol>
              </a:tblGrid>
              <a:tr h="370840">
                <a:tc gridSpan="5">
                  <a:txBody>
                    <a:bodyPr/>
                    <a:lstStyle/>
                    <a:p>
                      <a:r>
                        <a:rPr lang="en-US" dirty="0"/>
                        <a:t>How do friends and families depend on one another?</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05723275"/>
                  </a:ext>
                </a:extLst>
              </a:tr>
              <a:tr h="370840">
                <a:tc>
                  <a:txBody>
                    <a:bodyPr/>
                    <a:lstStyle/>
                    <a:p>
                      <a:endParaRPr lang="en-US" dirty="0"/>
                    </a:p>
                  </a:txBody>
                  <a:tcPr/>
                </a:tc>
                <a:tc>
                  <a:txBody>
                    <a:bodyPr/>
                    <a:lstStyle/>
                    <a:p>
                      <a:r>
                        <a:rPr lang="en-US" dirty="0"/>
                        <a:t>Name 1</a:t>
                      </a:r>
                    </a:p>
                  </a:txBody>
                  <a:tcPr/>
                </a:tc>
                <a:tc>
                  <a:txBody>
                    <a:bodyPr/>
                    <a:lstStyle/>
                    <a:p>
                      <a:r>
                        <a:rPr lang="en-US" dirty="0"/>
                        <a:t>Name 2</a:t>
                      </a:r>
                    </a:p>
                  </a:txBody>
                  <a:tcPr/>
                </a:tc>
                <a:tc>
                  <a:txBody>
                    <a:bodyPr/>
                    <a:lstStyle/>
                    <a:p>
                      <a:r>
                        <a:rPr lang="en-US" dirty="0"/>
                        <a:t>Name 3</a:t>
                      </a:r>
                    </a:p>
                  </a:txBody>
                  <a:tcPr/>
                </a:tc>
                <a:tc>
                  <a:txBody>
                    <a:bodyPr/>
                    <a:lstStyle/>
                    <a:p>
                      <a:r>
                        <a:rPr lang="en-US" dirty="0"/>
                        <a:t>Name 4</a:t>
                      </a:r>
                    </a:p>
                  </a:txBody>
                  <a:tcPr/>
                </a:tc>
                <a:extLst>
                  <a:ext uri="{0D108BD9-81ED-4DB2-BD59-A6C34878D82A}">
                    <a16:rowId xmlns:a16="http://schemas.microsoft.com/office/drawing/2014/main" val="22416020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a pet be an important friend?</a:t>
                      </a:r>
                    </a:p>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474558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are families around the world same and different?</a:t>
                      </a:r>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429324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friends depend on one another?</a:t>
                      </a:r>
                    </a:p>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060071477"/>
                  </a:ext>
                </a:extLst>
              </a:tr>
            </a:tbl>
          </a:graphicData>
        </a:graphic>
      </p:graphicFrame>
    </p:spTree>
    <p:extLst>
      <p:ext uri="{BB962C8B-B14F-4D97-AF65-F5344CB8AC3E}">
        <p14:creationId xmlns:p14="http://schemas.microsoft.com/office/powerpoint/2010/main" val="23647415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FECB6F-7273-1348-A837-A1A480FE713E}"/>
              </a:ext>
            </a:extLst>
          </p:cNvPr>
          <p:cNvSpPr>
            <a:spLocks noGrp="1"/>
          </p:cNvSpPr>
          <p:nvPr>
            <p:ph type="sldNum" sz="quarter" idx="12"/>
          </p:nvPr>
        </p:nvSpPr>
        <p:spPr/>
        <p:txBody>
          <a:bodyPr/>
          <a:lstStyle/>
          <a:p>
            <a:fld id="{2153F9B5-B774-0340-83BA-46EE7B6317D8}" type="slidenum">
              <a:rPr lang="en-US" smtClean="0"/>
              <a:t>102</a:t>
            </a:fld>
            <a:endParaRPr lang="en-US"/>
          </a:p>
        </p:txBody>
      </p:sp>
      <p:pic>
        <p:nvPicPr>
          <p:cNvPr id="9" name="Picture 8">
            <a:extLst>
              <a:ext uri="{FF2B5EF4-FFF2-40B4-BE49-F238E27FC236}">
                <a16:creationId xmlns:a16="http://schemas.microsoft.com/office/drawing/2014/main" id="{AB9AE019-8AF1-904B-B392-BE48ED98CD2C}"/>
              </a:ext>
            </a:extLst>
          </p:cNvPr>
          <p:cNvPicPr>
            <a:picLocks noChangeAspect="1"/>
          </p:cNvPicPr>
          <p:nvPr/>
        </p:nvPicPr>
        <p:blipFill>
          <a:blip r:embed="rId2"/>
          <a:stretch>
            <a:fillRect/>
          </a:stretch>
        </p:blipFill>
        <p:spPr>
          <a:xfrm>
            <a:off x="2608142" y="1485641"/>
            <a:ext cx="1676400" cy="632085"/>
          </a:xfrm>
          <a:prstGeom prst="rect">
            <a:avLst/>
          </a:prstGeom>
        </p:spPr>
      </p:pic>
      <p:sp>
        <p:nvSpPr>
          <p:cNvPr id="11" name="TextBox 10">
            <a:extLst>
              <a:ext uri="{FF2B5EF4-FFF2-40B4-BE49-F238E27FC236}">
                <a16:creationId xmlns:a16="http://schemas.microsoft.com/office/drawing/2014/main" id="{7CE06EEA-2163-3D40-990F-1B9013B95CAA}"/>
              </a:ext>
            </a:extLst>
          </p:cNvPr>
          <p:cNvSpPr txBox="1"/>
          <p:nvPr/>
        </p:nvSpPr>
        <p:spPr>
          <a:xfrm>
            <a:off x="4624488" y="1636335"/>
            <a:ext cx="2633112" cy="461665"/>
          </a:xfrm>
          <a:prstGeom prst="rect">
            <a:avLst/>
          </a:prstGeom>
          <a:noFill/>
          <a:ln>
            <a:solidFill>
              <a:schemeClr val="bg1"/>
            </a:solidFill>
          </a:ln>
        </p:spPr>
        <p:txBody>
          <a:bodyPr wrap="square" rtlCol="0">
            <a:spAutoFit/>
          </a:bodyPr>
          <a:lstStyle/>
          <a:p>
            <a:r>
              <a:rPr lang="en-US" sz="2400" dirty="0"/>
              <a:t>e g h a z e l</a:t>
            </a:r>
          </a:p>
        </p:txBody>
      </p:sp>
      <p:pic>
        <p:nvPicPr>
          <p:cNvPr id="12" name="Picture 11">
            <a:extLst>
              <a:ext uri="{FF2B5EF4-FFF2-40B4-BE49-F238E27FC236}">
                <a16:creationId xmlns:a16="http://schemas.microsoft.com/office/drawing/2014/main" id="{E2F12A1C-0B9B-DC47-B46D-B74BCFBDE7F5}"/>
              </a:ext>
            </a:extLst>
          </p:cNvPr>
          <p:cNvPicPr>
            <a:picLocks noChangeAspect="1"/>
          </p:cNvPicPr>
          <p:nvPr/>
        </p:nvPicPr>
        <p:blipFill>
          <a:blip r:embed="rId3"/>
          <a:stretch>
            <a:fillRect/>
          </a:stretch>
        </p:blipFill>
        <p:spPr>
          <a:xfrm>
            <a:off x="3446343" y="5772659"/>
            <a:ext cx="898789" cy="898789"/>
          </a:xfrm>
          <a:prstGeom prst="rect">
            <a:avLst/>
          </a:prstGeom>
        </p:spPr>
      </p:pic>
      <p:sp>
        <p:nvSpPr>
          <p:cNvPr id="13" name="TextBox 12">
            <a:extLst>
              <a:ext uri="{FF2B5EF4-FFF2-40B4-BE49-F238E27FC236}">
                <a16:creationId xmlns:a16="http://schemas.microsoft.com/office/drawing/2014/main" id="{B23B1DF5-DDCF-5B40-8154-17722DAC1060}"/>
              </a:ext>
            </a:extLst>
          </p:cNvPr>
          <p:cNvSpPr txBox="1"/>
          <p:nvPr/>
        </p:nvSpPr>
        <p:spPr>
          <a:xfrm>
            <a:off x="4624489" y="5894686"/>
            <a:ext cx="2633112" cy="461665"/>
          </a:xfrm>
          <a:prstGeom prst="rect">
            <a:avLst/>
          </a:prstGeom>
          <a:noFill/>
          <a:ln>
            <a:solidFill>
              <a:schemeClr val="bg1"/>
            </a:solidFill>
          </a:ln>
        </p:spPr>
        <p:txBody>
          <a:bodyPr wrap="square" rtlCol="0">
            <a:spAutoFit/>
          </a:bodyPr>
          <a:lstStyle/>
          <a:p>
            <a:r>
              <a:rPr lang="en-US" sz="2400" dirty="0" err="1"/>
              <a:t>www.munjez.com</a:t>
            </a:r>
            <a:endParaRPr lang="en-US" sz="2400" dirty="0"/>
          </a:p>
        </p:txBody>
      </p:sp>
      <p:pic>
        <p:nvPicPr>
          <p:cNvPr id="14" name="Picture 13">
            <a:extLst>
              <a:ext uri="{FF2B5EF4-FFF2-40B4-BE49-F238E27FC236}">
                <a16:creationId xmlns:a16="http://schemas.microsoft.com/office/drawing/2014/main" id="{C86B0FEB-D349-1E4B-A66D-1CBD6E25CB66}"/>
              </a:ext>
            </a:extLst>
          </p:cNvPr>
          <p:cNvPicPr>
            <a:picLocks noChangeAspect="1"/>
          </p:cNvPicPr>
          <p:nvPr/>
        </p:nvPicPr>
        <p:blipFill>
          <a:blip r:embed="rId4"/>
          <a:stretch>
            <a:fillRect/>
          </a:stretch>
        </p:blipFill>
        <p:spPr>
          <a:xfrm>
            <a:off x="3297418" y="2451529"/>
            <a:ext cx="1001745" cy="1001745"/>
          </a:xfrm>
          <a:prstGeom prst="rect">
            <a:avLst/>
          </a:prstGeom>
        </p:spPr>
      </p:pic>
      <p:pic>
        <p:nvPicPr>
          <p:cNvPr id="16" name="Picture 15">
            <a:extLst>
              <a:ext uri="{FF2B5EF4-FFF2-40B4-BE49-F238E27FC236}">
                <a16:creationId xmlns:a16="http://schemas.microsoft.com/office/drawing/2014/main" id="{9F037065-0540-7A4A-8B50-6A947F8E906A}"/>
              </a:ext>
            </a:extLst>
          </p:cNvPr>
          <p:cNvPicPr>
            <a:picLocks noChangeAspect="1"/>
          </p:cNvPicPr>
          <p:nvPr/>
        </p:nvPicPr>
        <p:blipFill>
          <a:blip r:embed="rId5"/>
          <a:stretch>
            <a:fillRect/>
          </a:stretch>
        </p:blipFill>
        <p:spPr>
          <a:xfrm>
            <a:off x="3426850" y="3707655"/>
            <a:ext cx="757224" cy="757224"/>
          </a:xfrm>
          <a:prstGeom prst="rect">
            <a:avLst/>
          </a:prstGeom>
        </p:spPr>
      </p:pic>
      <p:sp>
        <p:nvSpPr>
          <p:cNvPr id="17" name="TextBox 16">
            <a:extLst>
              <a:ext uri="{FF2B5EF4-FFF2-40B4-BE49-F238E27FC236}">
                <a16:creationId xmlns:a16="http://schemas.microsoft.com/office/drawing/2014/main" id="{10AD0594-CB42-494D-8F64-B3CA2E7FF1C0}"/>
              </a:ext>
            </a:extLst>
          </p:cNvPr>
          <p:cNvSpPr txBox="1"/>
          <p:nvPr/>
        </p:nvSpPr>
        <p:spPr>
          <a:xfrm>
            <a:off x="4624489" y="3914363"/>
            <a:ext cx="2633112" cy="461665"/>
          </a:xfrm>
          <a:prstGeom prst="rect">
            <a:avLst/>
          </a:prstGeom>
          <a:noFill/>
          <a:ln>
            <a:solidFill>
              <a:schemeClr val="bg1"/>
            </a:solidFill>
          </a:ln>
        </p:spPr>
        <p:txBody>
          <a:bodyPr wrap="square" rtlCol="0">
            <a:spAutoFit/>
          </a:bodyPr>
          <a:lstStyle/>
          <a:p>
            <a:r>
              <a:rPr lang="en-US" sz="2400" dirty="0"/>
              <a:t>+ 971 559 221 588</a:t>
            </a:r>
          </a:p>
        </p:txBody>
      </p:sp>
      <p:pic>
        <p:nvPicPr>
          <p:cNvPr id="19" name="Picture 18">
            <a:extLst>
              <a:ext uri="{FF2B5EF4-FFF2-40B4-BE49-F238E27FC236}">
                <a16:creationId xmlns:a16="http://schemas.microsoft.com/office/drawing/2014/main" id="{3CB57C95-63E6-9D44-A1BA-AEC7A3E60301}"/>
              </a:ext>
            </a:extLst>
          </p:cNvPr>
          <p:cNvPicPr>
            <a:picLocks noChangeAspect="1"/>
          </p:cNvPicPr>
          <p:nvPr/>
        </p:nvPicPr>
        <p:blipFill>
          <a:blip r:embed="rId6"/>
          <a:stretch>
            <a:fillRect/>
          </a:stretch>
        </p:blipFill>
        <p:spPr>
          <a:xfrm>
            <a:off x="1781178" y="4857165"/>
            <a:ext cx="2503365" cy="677995"/>
          </a:xfrm>
          <a:prstGeom prst="rect">
            <a:avLst/>
          </a:prstGeom>
        </p:spPr>
      </p:pic>
      <p:sp>
        <p:nvSpPr>
          <p:cNvPr id="20" name="TextBox 19">
            <a:extLst>
              <a:ext uri="{FF2B5EF4-FFF2-40B4-BE49-F238E27FC236}">
                <a16:creationId xmlns:a16="http://schemas.microsoft.com/office/drawing/2014/main" id="{A0833D0D-F782-1348-8CB9-E09BD77454A0}"/>
              </a:ext>
            </a:extLst>
          </p:cNvPr>
          <p:cNvSpPr txBox="1"/>
          <p:nvPr/>
        </p:nvSpPr>
        <p:spPr>
          <a:xfrm>
            <a:off x="4624489" y="4995437"/>
            <a:ext cx="2633112" cy="461665"/>
          </a:xfrm>
          <a:prstGeom prst="rect">
            <a:avLst/>
          </a:prstGeom>
          <a:noFill/>
          <a:ln>
            <a:solidFill>
              <a:schemeClr val="bg1"/>
            </a:solidFill>
          </a:ln>
        </p:spPr>
        <p:txBody>
          <a:bodyPr wrap="square" rtlCol="0">
            <a:spAutoFit/>
          </a:bodyPr>
          <a:lstStyle/>
          <a:p>
            <a:r>
              <a:rPr lang="en-US" sz="2400" dirty="0"/>
              <a:t>e g h a z e l</a:t>
            </a:r>
          </a:p>
        </p:txBody>
      </p:sp>
      <p:pic>
        <p:nvPicPr>
          <p:cNvPr id="3" name="Picture 2">
            <a:extLst>
              <a:ext uri="{FF2B5EF4-FFF2-40B4-BE49-F238E27FC236}">
                <a16:creationId xmlns:a16="http://schemas.microsoft.com/office/drawing/2014/main" id="{C63698C2-4910-DF43-AB66-CC7E688447B0}"/>
              </a:ext>
            </a:extLst>
          </p:cNvPr>
          <p:cNvPicPr>
            <a:picLocks noChangeAspect="1"/>
          </p:cNvPicPr>
          <p:nvPr/>
        </p:nvPicPr>
        <p:blipFill>
          <a:blip r:embed="rId7"/>
          <a:stretch>
            <a:fillRect/>
          </a:stretch>
        </p:blipFill>
        <p:spPr>
          <a:xfrm>
            <a:off x="2608143" y="490816"/>
            <a:ext cx="1676400" cy="519975"/>
          </a:xfrm>
          <a:prstGeom prst="rect">
            <a:avLst/>
          </a:prstGeom>
        </p:spPr>
      </p:pic>
      <p:sp>
        <p:nvSpPr>
          <p:cNvPr id="15" name="TextBox 14">
            <a:extLst>
              <a:ext uri="{FF2B5EF4-FFF2-40B4-BE49-F238E27FC236}">
                <a16:creationId xmlns:a16="http://schemas.microsoft.com/office/drawing/2014/main" id="{E11E59E1-970B-974A-A4FE-ED79AA000F1B}"/>
              </a:ext>
            </a:extLst>
          </p:cNvPr>
          <p:cNvSpPr txBox="1"/>
          <p:nvPr/>
        </p:nvSpPr>
        <p:spPr>
          <a:xfrm>
            <a:off x="4624488" y="2659933"/>
            <a:ext cx="3890861" cy="461665"/>
          </a:xfrm>
          <a:prstGeom prst="rect">
            <a:avLst/>
          </a:prstGeom>
          <a:noFill/>
          <a:ln>
            <a:solidFill>
              <a:schemeClr val="bg1"/>
            </a:solidFill>
          </a:ln>
        </p:spPr>
        <p:txBody>
          <a:bodyPr wrap="square" rtlCol="0">
            <a:spAutoFit/>
          </a:bodyPr>
          <a:lstStyle/>
          <a:p>
            <a:r>
              <a:rPr lang="en-US" sz="2400" dirty="0"/>
              <a:t>e g h a z e l @ </a:t>
            </a:r>
            <a:r>
              <a:rPr lang="en-US" sz="2400" dirty="0" err="1"/>
              <a:t>gmail.com</a:t>
            </a:r>
            <a:endParaRPr lang="en-US" sz="2400" dirty="0"/>
          </a:p>
        </p:txBody>
      </p:sp>
      <p:sp>
        <p:nvSpPr>
          <p:cNvPr id="21" name="TextBox 20">
            <a:extLst>
              <a:ext uri="{FF2B5EF4-FFF2-40B4-BE49-F238E27FC236}">
                <a16:creationId xmlns:a16="http://schemas.microsoft.com/office/drawing/2014/main" id="{A0E2CE9F-CB96-7342-A427-C5720A7FDC1B}"/>
              </a:ext>
            </a:extLst>
          </p:cNvPr>
          <p:cNvSpPr txBox="1"/>
          <p:nvPr/>
        </p:nvSpPr>
        <p:spPr>
          <a:xfrm>
            <a:off x="4624488" y="406711"/>
            <a:ext cx="4519511" cy="830997"/>
          </a:xfrm>
          <a:prstGeom prst="rect">
            <a:avLst/>
          </a:prstGeom>
          <a:noFill/>
          <a:ln>
            <a:solidFill>
              <a:schemeClr val="bg1"/>
            </a:solidFill>
          </a:ln>
        </p:spPr>
        <p:txBody>
          <a:bodyPr wrap="square" rtlCol="0">
            <a:spAutoFit/>
          </a:bodyPr>
          <a:lstStyle/>
          <a:p>
            <a:r>
              <a:rPr lang="en-US" sz="2400" dirty="0"/>
              <a:t>E l </a:t>
            </a:r>
            <a:r>
              <a:rPr lang="en-US" sz="2400" dirty="0" err="1"/>
              <a:t>i</a:t>
            </a:r>
            <a:r>
              <a:rPr lang="en-US" sz="2400" dirty="0"/>
              <a:t>  G h a z e l</a:t>
            </a:r>
          </a:p>
          <a:p>
            <a:r>
              <a:rPr lang="en-US" sz="2400" dirty="0"/>
              <a:t>Here comes the learning designer</a:t>
            </a:r>
          </a:p>
        </p:txBody>
      </p:sp>
      <p:sp>
        <p:nvSpPr>
          <p:cNvPr id="4" name="TextBox 3">
            <a:extLst>
              <a:ext uri="{FF2B5EF4-FFF2-40B4-BE49-F238E27FC236}">
                <a16:creationId xmlns:a16="http://schemas.microsoft.com/office/drawing/2014/main" id="{D675337A-7908-7D48-BFC0-06F42A8D0FBF}"/>
              </a:ext>
            </a:extLst>
          </p:cNvPr>
          <p:cNvSpPr txBox="1"/>
          <p:nvPr/>
        </p:nvSpPr>
        <p:spPr>
          <a:xfrm>
            <a:off x="-893135" y="142476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327574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8D4A-DDCD-D942-8A4A-BDD7EED68126}"/>
              </a:ext>
            </a:extLst>
          </p:cNvPr>
          <p:cNvSpPr txBox="1">
            <a:spLocks/>
          </p:cNvSpPr>
          <p:nvPr/>
        </p:nvSpPr>
        <p:spPr>
          <a:xfrm>
            <a:off x="0" y="193260"/>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What is language made up of?</a:t>
            </a:r>
          </a:p>
        </p:txBody>
      </p:sp>
      <p:sp>
        <p:nvSpPr>
          <p:cNvPr id="3" name="Title 1">
            <a:extLst>
              <a:ext uri="{FF2B5EF4-FFF2-40B4-BE49-F238E27FC236}">
                <a16:creationId xmlns:a16="http://schemas.microsoft.com/office/drawing/2014/main" id="{757C5B03-A297-F24E-BC48-AA64EFDB6EDE}"/>
              </a:ext>
            </a:extLst>
          </p:cNvPr>
          <p:cNvSpPr txBox="1">
            <a:spLocks/>
          </p:cNvSpPr>
          <p:nvPr/>
        </p:nvSpPr>
        <p:spPr>
          <a:xfrm>
            <a:off x="393867" y="2448082"/>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words</a:t>
            </a:r>
          </a:p>
        </p:txBody>
      </p:sp>
      <p:sp>
        <p:nvSpPr>
          <p:cNvPr id="4" name="Title 1">
            <a:extLst>
              <a:ext uri="{FF2B5EF4-FFF2-40B4-BE49-F238E27FC236}">
                <a16:creationId xmlns:a16="http://schemas.microsoft.com/office/drawing/2014/main" id="{9E576675-3988-2444-93FE-D9CA1C5D415D}"/>
              </a:ext>
            </a:extLst>
          </p:cNvPr>
          <p:cNvSpPr txBox="1">
            <a:spLocks/>
          </p:cNvSpPr>
          <p:nvPr/>
        </p:nvSpPr>
        <p:spPr>
          <a:xfrm>
            <a:off x="322749" y="836522"/>
            <a:ext cx="9031128"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latin typeface="Arial" panose="020B0604020202020204" pitchFamily="34" charset="0"/>
                <a:cs typeface="Arial" panose="020B0604020202020204" pitchFamily="34" charset="0"/>
              </a:rPr>
              <a:t>Language is also made up of text.   (Joining sentences)</a:t>
            </a:r>
          </a:p>
          <a:p>
            <a:r>
              <a:rPr lang="en-US" sz="2400" b="1" i="1" dirty="0">
                <a:latin typeface="Arial" panose="020B0604020202020204" pitchFamily="34" charset="0"/>
                <a:cs typeface="Arial" panose="020B0604020202020204" pitchFamily="34" charset="0"/>
              </a:rPr>
              <a:t>What can we do with a text? How do we form a text? </a:t>
            </a:r>
          </a:p>
        </p:txBody>
      </p:sp>
      <p:sp>
        <p:nvSpPr>
          <p:cNvPr id="5" name="Title 1">
            <a:extLst>
              <a:ext uri="{FF2B5EF4-FFF2-40B4-BE49-F238E27FC236}">
                <a16:creationId xmlns:a16="http://schemas.microsoft.com/office/drawing/2014/main" id="{F98C5B54-BB14-6B4A-9829-5B449BEAB0FD}"/>
              </a:ext>
            </a:extLst>
          </p:cNvPr>
          <p:cNvSpPr txBox="1">
            <a:spLocks/>
          </p:cNvSpPr>
          <p:nvPr/>
        </p:nvSpPr>
        <p:spPr>
          <a:xfrm>
            <a:off x="2331721" y="1898976"/>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hear it</a:t>
            </a:r>
          </a:p>
        </p:txBody>
      </p:sp>
      <p:sp>
        <p:nvSpPr>
          <p:cNvPr id="6" name="Title 1">
            <a:extLst>
              <a:ext uri="{FF2B5EF4-FFF2-40B4-BE49-F238E27FC236}">
                <a16:creationId xmlns:a16="http://schemas.microsoft.com/office/drawing/2014/main" id="{DC6A27AA-DFCA-BC4D-B0FC-9511E634584E}"/>
              </a:ext>
            </a:extLst>
          </p:cNvPr>
          <p:cNvSpPr txBox="1">
            <a:spLocks/>
          </p:cNvSpPr>
          <p:nvPr/>
        </p:nvSpPr>
        <p:spPr>
          <a:xfrm>
            <a:off x="3918122" y="1898976"/>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say it</a:t>
            </a:r>
          </a:p>
        </p:txBody>
      </p:sp>
      <p:sp>
        <p:nvSpPr>
          <p:cNvPr id="7" name="Title 1">
            <a:extLst>
              <a:ext uri="{FF2B5EF4-FFF2-40B4-BE49-F238E27FC236}">
                <a16:creationId xmlns:a16="http://schemas.microsoft.com/office/drawing/2014/main" id="{73ED082A-1B21-1B46-8E0B-808329725BBD}"/>
              </a:ext>
            </a:extLst>
          </p:cNvPr>
          <p:cNvSpPr txBox="1">
            <a:spLocks/>
          </p:cNvSpPr>
          <p:nvPr/>
        </p:nvSpPr>
        <p:spPr>
          <a:xfrm>
            <a:off x="5320034" y="1914673"/>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read it</a:t>
            </a:r>
          </a:p>
        </p:txBody>
      </p:sp>
      <p:sp>
        <p:nvSpPr>
          <p:cNvPr id="8" name="Title 1">
            <a:extLst>
              <a:ext uri="{FF2B5EF4-FFF2-40B4-BE49-F238E27FC236}">
                <a16:creationId xmlns:a16="http://schemas.microsoft.com/office/drawing/2014/main" id="{CDE7FEF2-6F2E-4041-A509-1E725257680E}"/>
              </a:ext>
            </a:extLst>
          </p:cNvPr>
          <p:cNvSpPr txBox="1">
            <a:spLocks/>
          </p:cNvSpPr>
          <p:nvPr/>
        </p:nvSpPr>
        <p:spPr>
          <a:xfrm>
            <a:off x="6938649" y="1898976"/>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write it</a:t>
            </a:r>
          </a:p>
        </p:txBody>
      </p:sp>
      <p:sp>
        <p:nvSpPr>
          <p:cNvPr id="10" name="Title 1">
            <a:extLst>
              <a:ext uri="{FF2B5EF4-FFF2-40B4-BE49-F238E27FC236}">
                <a16:creationId xmlns:a16="http://schemas.microsoft.com/office/drawing/2014/main" id="{27DB00F0-055A-4346-9A27-64C3EEFAF705}"/>
              </a:ext>
            </a:extLst>
          </p:cNvPr>
          <p:cNvSpPr txBox="1">
            <a:spLocks/>
          </p:cNvSpPr>
          <p:nvPr/>
        </p:nvSpPr>
        <p:spPr>
          <a:xfrm>
            <a:off x="393867" y="3244884"/>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details</a:t>
            </a:r>
          </a:p>
        </p:txBody>
      </p:sp>
      <p:sp>
        <p:nvSpPr>
          <p:cNvPr id="11" name="Title 1">
            <a:extLst>
              <a:ext uri="{FF2B5EF4-FFF2-40B4-BE49-F238E27FC236}">
                <a16:creationId xmlns:a16="http://schemas.microsoft.com/office/drawing/2014/main" id="{49F1D09F-07DA-D34C-AA06-1DA91BCF4CB4}"/>
              </a:ext>
            </a:extLst>
          </p:cNvPr>
          <p:cNvSpPr txBox="1">
            <a:spLocks/>
          </p:cNvSpPr>
          <p:nvPr/>
        </p:nvSpPr>
        <p:spPr>
          <a:xfrm>
            <a:off x="2331721" y="2463779"/>
            <a:ext cx="6038584"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FF0000"/>
                </a:solidFill>
                <a:latin typeface="Arial" panose="020B0604020202020204" pitchFamily="34" charset="0"/>
                <a:cs typeface="Arial" panose="020B0604020202020204" pitchFamily="34" charset="0"/>
              </a:rPr>
              <a:t>pen               pen          pen              pen</a:t>
            </a:r>
          </a:p>
        </p:txBody>
      </p:sp>
      <p:sp>
        <p:nvSpPr>
          <p:cNvPr id="12" name="Title 1">
            <a:extLst>
              <a:ext uri="{FF2B5EF4-FFF2-40B4-BE49-F238E27FC236}">
                <a16:creationId xmlns:a16="http://schemas.microsoft.com/office/drawing/2014/main" id="{3F302FDD-F91F-344A-918A-AC07A81CB83D}"/>
              </a:ext>
            </a:extLst>
          </p:cNvPr>
          <p:cNvSpPr txBox="1">
            <a:spLocks/>
          </p:cNvSpPr>
          <p:nvPr/>
        </p:nvSpPr>
        <p:spPr>
          <a:xfrm>
            <a:off x="2159927" y="3073799"/>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rgbClr val="002060"/>
                </a:solidFill>
                <a:latin typeface="Arial" panose="020B0604020202020204" pitchFamily="34" charset="0"/>
                <a:cs typeface="Arial" panose="020B0604020202020204" pitchFamily="34" charset="0"/>
              </a:rPr>
              <a:t>a nice 	</a:t>
            </a:r>
          </a:p>
          <a:p>
            <a:r>
              <a:rPr lang="en-US" sz="2200" b="1" i="1" dirty="0">
                <a:solidFill>
                  <a:srgbClr val="002060"/>
                </a:solidFill>
                <a:latin typeface="Arial" panose="020B0604020202020204" pitchFamily="34" charset="0"/>
                <a:cs typeface="Arial" panose="020B0604020202020204" pitchFamily="34" charset="0"/>
              </a:rPr>
              <a:t>blue pen</a:t>
            </a:r>
          </a:p>
        </p:txBody>
      </p:sp>
      <p:sp>
        <p:nvSpPr>
          <p:cNvPr id="13" name="Title 1">
            <a:extLst>
              <a:ext uri="{FF2B5EF4-FFF2-40B4-BE49-F238E27FC236}">
                <a16:creationId xmlns:a16="http://schemas.microsoft.com/office/drawing/2014/main" id="{B6657A8C-A1FC-514D-BE13-7192CE00A3F2}"/>
              </a:ext>
            </a:extLst>
          </p:cNvPr>
          <p:cNvSpPr txBox="1">
            <a:spLocks/>
          </p:cNvSpPr>
          <p:nvPr/>
        </p:nvSpPr>
        <p:spPr>
          <a:xfrm>
            <a:off x="3809901" y="3091153"/>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rgbClr val="002060"/>
                </a:solidFill>
                <a:latin typeface="Arial" panose="020B0604020202020204" pitchFamily="34" charset="0"/>
                <a:cs typeface="Arial" panose="020B0604020202020204" pitchFamily="34" charset="0"/>
              </a:rPr>
              <a:t>a nice 	</a:t>
            </a:r>
          </a:p>
          <a:p>
            <a:r>
              <a:rPr lang="en-US" sz="2200" b="1" i="1" dirty="0">
                <a:solidFill>
                  <a:srgbClr val="002060"/>
                </a:solidFill>
                <a:latin typeface="Arial" panose="020B0604020202020204" pitchFamily="34" charset="0"/>
                <a:cs typeface="Arial" panose="020B0604020202020204" pitchFamily="34" charset="0"/>
              </a:rPr>
              <a:t>blue pen</a:t>
            </a:r>
          </a:p>
        </p:txBody>
      </p:sp>
      <p:sp>
        <p:nvSpPr>
          <p:cNvPr id="14" name="Title 1">
            <a:extLst>
              <a:ext uri="{FF2B5EF4-FFF2-40B4-BE49-F238E27FC236}">
                <a16:creationId xmlns:a16="http://schemas.microsoft.com/office/drawing/2014/main" id="{5AFDA544-21F1-BA4F-9960-365967500610}"/>
              </a:ext>
            </a:extLst>
          </p:cNvPr>
          <p:cNvSpPr txBox="1">
            <a:spLocks/>
          </p:cNvSpPr>
          <p:nvPr/>
        </p:nvSpPr>
        <p:spPr>
          <a:xfrm>
            <a:off x="5414228" y="3091153"/>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rgbClr val="002060"/>
                </a:solidFill>
                <a:latin typeface="Arial" panose="020B0604020202020204" pitchFamily="34" charset="0"/>
                <a:cs typeface="Arial" panose="020B0604020202020204" pitchFamily="34" charset="0"/>
              </a:rPr>
              <a:t>a nice 	</a:t>
            </a:r>
          </a:p>
          <a:p>
            <a:r>
              <a:rPr lang="en-US" sz="2200" b="1" i="1" dirty="0">
                <a:solidFill>
                  <a:srgbClr val="002060"/>
                </a:solidFill>
                <a:latin typeface="Arial" panose="020B0604020202020204" pitchFamily="34" charset="0"/>
                <a:cs typeface="Arial" panose="020B0604020202020204" pitchFamily="34" charset="0"/>
              </a:rPr>
              <a:t>blue pen</a:t>
            </a:r>
          </a:p>
        </p:txBody>
      </p:sp>
      <p:sp>
        <p:nvSpPr>
          <p:cNvPr id="15" name="Title 1">
            <a:extLst>
              <a:ext uri="{FF2B5EF4-FFF2-40B4-BE49-F238E27FC236}">
                <a16:creationId xmlns:a16="http://schemas.microsoft.com/office/drawing/2014/main" id="{B316CFD6-2254-AE40-861A-0F1E1BD3F7CD}"/>
              </a:ext>
            </a:extLst>
          </p:cNvPr>
          <p:cNvSpPr txBox="1">
            <a:spLocks/>
          </p:cNvSpPr>
          <p:nvPr/>
        </p:nvSpPr>
        <p:spPr>
          <a:xfrm>
            <a:off x="6962178" y="3073799"/>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rgbClr val="002060"/>
                </a:solidFill>
                <a:latin typeface="Arial" panose="020B0604020202020204" pitchFamily="34" charset="0"/>
                <a:cs typeface="Arial" panose="020B0604020202020204" pitchFamily="34" charset="0"/>
              </a:rPr>
              <a:t>a nice 	</a:t>
            </a:r>
          </a:p>
          <a:p>
            <a:r>
              <a:rPr lang="en-US" sz="2200" b="1" i="1" dirty="0">
                <a:solidFill>
                  <a:srgbClr val="002060"/>
                </a:solidFill>
                <a:latin typeface="Arial" panose="020B0604020202020204" pitchFamily="34" charset="0"/>
                <a:cs typeface="Arial" panose="020B0604020202020204" pitchFamily="34" charset="0"/>
              </a:rPr>
              <a:t>blue pen</a:t>
            </a:r>
          </a:p>
        </p:txBody>
      </p:sp>
      <p:sp>
        <p:nvSpPr>
          <p:cNvPr id="16" name="Title 1">
            <a:extLst>
              <a:ext uri="{FF2B5EF4-FFF2-40B4-BE49-F238E27FC236}">
                <a16:creationId xmlns:a16="http://schemas.microsoft.com/office/drawing/2014/main" id="{872B4814-5A15-2544-A442-73DC24E516F6}"/>
              </a:ext>
            </a:extLst>
          </p:cNvPr>
          <p:cNvSpPr txBox="1">
            <a:spLocks/>
          </p:cNvSpPr>
          <p:nvPr/>
        </p:nvSpPr>
        <p:spPr>
          <a:xfrm>
            <a:off x="393867" y="4139628"/>
            <a:ext cx="1766060"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sentences</a:t>
            </a:r>
          </a:p>
        </p:txBody>
      </p:sp>
      <p:sp>
        <p:nvSpPr>
          <p:cNvPr id="17" name="Title 1">
            <a:extLst>
              <a:ext uri="{FF2B5EF4-FFF2-40B4-BE49-F238E27FC236}">
                <a16:creationId xmlns:a16="http://schemas.microsoft.com/office/drawing/2014/main" id="{58AC5597-ECAE-C148-AA5B-6ED84F5E5C56}"/>
              </a:ext>
            </a:extLst>
          </p:cNvPr>
          <p:cNvSpPr txBox="1">
            <a:spLocks/>
          </p:cNvSpPr>
          <p:nvPr/>
        </p:nvSpPr>
        <p:spPr>
          <a:xfrm>
            <a:off x="2124262" y="4139628"/>
            <a:ext cx="2096047"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chemeClr val="accent6">
                    <a:lumMod val="50000"/>
                  </a:schemeClr>
                </a:solidFill>
                <a:latin typeface="Arial" panose="020B0604020202020204" pitchFamily="34" charset="0"/>
                <a:cs typeface="Arial" panose="020B0604020202020204" pitchFamily="34" charset="0"/>
              </a:rPr>
              <a:t>I need a </a:t>
            </a:r>
          </a:p>
          <a:p>
            <a:r>
              <a:rPr lang="en-US" sz="2200" b="1" i="1" dirty="0">
                <a:solidFill>
                  <a:schemeClr val="accent6">
                    <a:lumMod val="50000"/>
                  </a:schemeClr>
                </a:solidFill>
                <a:latin typeface="Arial" panose="020B0604020202020204" pitchFamily="34" charset="0"/>
                <a:cs typeface="Arial" panose="020B0604020202020204" pitchFamily="34" charset="0"/>
              </a:rPr>
              <a:t>nice blue </a:t>
            </a:r>
          </a:p>
          <a:p>
            <a:r>
              <a:rPr lang="en-US" sz="2200" b="1" i="1" dirty="0">
                <a:solidFill>
                  <a:schemeClr val="accent6">
                    <a:lumMod val="50000"/>
                  </a:schemeClr>
                </a:solidFill>
                <a:latin typeface="Arial" panose="020B0604020202020204" pitchFamily="34" charset="0"/>
                <a:cs typeface="Arial" panose="020B0604020202020204" pitchFamily="34" charset="0"/>
              </a:rPr>
              <a:t>pen.</a:t>
            </a:r>
          </a:p>
        </p:txBody>
      </p:sp>
      <p:sp>
        <p:nvSpPr>
          <p:cNvPr id="18" name="Title 1">
            <a:extLst>
              <a:ext uri="{FF2B5EF4-FFF2-40B4-BE49-F238E27FC236}">
                <a16:creationId xmlns:a16="http://schemas.microsoft.com/office/drawing/2014/main" id="{CEB6C7B9-A4D2-B640-BAD5-2CCD96E0E3F7}"/>
              </a:ext>
            </a:extLst>
          </p:cNvPr>
          <p:cNvSpPr txBox="1">
            <a:spLocks/>
          </p:cNvSpPr>
          <p:nvPr/>
        </p:nvSpPr>
        <p:spPr>
          <a:xfrm>
            <a:off x="3809901" y="4122274"/>
            <a:ext cx="2096047"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chemeClr val="accent6">
                    <a:lumMod val="50000"/>
                  </a:schemeClr>
                </a:solidFill>
                <a:latin typeface="Arial" panose="020B0604020202020204" pitchFamily="34" charset="0"/>
                <a:cs typeface="Arial" panose="020B0604020202020204" pitchFamily="34" charset="0"/>
              </a:rPr>
              <a:t>I need a </a:t>
            </a:r>
          </a:p>
          <a:p>
            <a:r>
              <a:rPr lang="en-US" sz="2200" b="1" i="1" dirty="0">
                <a:solidFill>
                  <a:schemeClr val="accent6">
                    <a:lumMod val="50000"/>
                  </a:schemeClr>
                </a:solidFill>
                <a:latin typeface="Arial" panose="020B0604020202020204" pitchFamily="34" charset="0"/>
                <a:cs typeface="Arial" panose="020B0604020202020204" pitchFamily="34" charset="0"/>
              </a:rPr>
              <a:t>nice blue </a:t>
            </a:r>
          </a:p>
          <a:p>
            <a:r>
              <a:rPr lang="en-US" sz="2200" b="1" i="1" dirty="0">
                <a:solidFill>
                  <a:schemeClr val="accent6">
                    <a:lumMod val="50000"/>
                  </a:schemeClr>
                </a:solidFill>
                <a:latin typeface="Arial" panose="020B0604020202020204" pitchFamily="34" charset="0"/>
                <a:cs typeface="Arial" panose="020B0604020202020204" pitchFamily="34" charset="0"/>
              </a:rPr>
              <a:t>pen.</a:t>
            </a:r>
          </a:p>
        </p:txBody>
      </p:sp>
      <p:sp>
        <p:nvSpPr>
          <p:cNvPr id="19" name="Title 1">
            <a:extLst>
              <a:ext uri="{FF2B5EF4-FFF2-40B4-BE49-F238E27FC236}">
                <a16:creationId xmlns:a16="http://schemas.microsoft.com/office/drawing/2014/main" id="{DE6B4F75-CD55-3145-B488-929C0325CDC9}"/>
              </a:ext>
            </a:extLst>
          </p:cNvPr>
          <p:cNvSpPr txBox="1">
            <a:spLocks/>
          </p:cNvSpPr>
          <p:nvPr/>
        </p:nvSpPr>
        <p:spPr>
          <a:xfrm>
            <a:off x="5414228" y="4104920"/>
            <a:ext cx="2096047"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chemeClr val="accent6">
                    <a:lumMod val="50000"/>
                  </a:schemeClr>
                </a:solidFill>
                <a:latin typeface="Arial" panose="020B0604020202020204" pitchFamily="34" charset="0"/>
                <a:cs typeface="Arial" panose="020B0604020202020204" pitchFamily="34" charset="0"/>
              </a:rPr>
              <a:t>I need a </a:t>
            </a:r>
          </a:p>
          <a:p>
            <a:r>
              <a:rPr lang="en-US" sz="2200" b="1" i="1" dirty="0">
                <a:solidFill>
                  <a:schemeClr val="accent6">
                    <a:lumMod val="50000"/>
                  </a:schemeClr>
                </a:solidFill>
                <a:latin typeface="Arial" panose="020B0604020202020204" pitchFamily="34" charset="0"/>
                <a:cs typeface="Arial" panose="020B0604020202020204" pitchFamily="34" charset="0"/>
              </a:rPr>
              <a:t>nice blue </a:t>
            </a:r>
          </a:p>
          <a:p>
            <a:r>
              <a:rPr lang="en-US" sz="2200" b="1" i="1" dirty="0">
                <a:solidFill>
                  <a:schemeClr val="accent6">
                    <a:lumMod val="50000"/>
                  </a:schemeClr>
                </a:solidFill>
                <a:latin typeface="Arial" panose="020B0604020202020204" pitchFamily="34" charset="0"/>
                <a:cs typeface="Arial" panose="020B0604020202020204" pitchFamily="34" charset="0"/>
              </a:rPr>
              <a:t>pen.</a:t>
            </a:r>
          </a:p>
        </p:txBody>
      </p:sp>
      <p:sp>
        <p:nvSpPr>
          <p:cNvPr id="20" name="Title 1">
            <a:extLst>
              <a:ext uri="{FF2B5EF4-FFF2-40B4-BE49-F238E27FC236}">
                <a16:creationId xmlns:a16="http://schemas.microsoft.com/office/drawing/2014/main" id="{80229E3E-3201-8B49-88FB-A6DB4F865AC6}"/>
              </a:ext>
            </a:extLst>
          </p:cNvPr>
          <p:cNvSpPr txBox="1">
            <a:spLocks/>
          </p:cNvSpPr>
          <p:nvPr/>
        </p:nvSpPr>
        <p:spPr>
          <a:xfrm>
            <a:off x="6962178" y="4129770"/>
            <a:ext cx="2096047"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chemeClr val="accent6">
                    <a:lumMod val="50000"/>
                  </a:schemeClr>
                </a:solidFill>
                <a:latin typeface="Arial" panose="020B0604020202020204" pitchFamily="34" charset="0"/>
                <a:cs typeface="Arial" panose="020B0604020202020204" pitchFamily="34" charset="0"/>
              </a:rPr>
              <a:t>I need a </a:t>
            </a:r>
          </a:p>
          <a:p>
            <a:r>
              <a:rPr lang="en-US" sz="2200" b="1" i="1" dirty="0">
                <a:solidFill>
                  <a:schemeClr val="accent6">
                    <a:lumMod val="50000"/>
                  </a:schemeClr>
                </a:solidFill>
                <a:latin typeface="Arial" panose="020B0604020202020204" pitchFamily="34" charset="0"/>
                <a:cs typeface="Arial" panose="020B0604020202020204" pitchFamily="34" charset="0"/>
              </a:rPr>
              <a:t>nice blue </a:t>
            </a:r>
          </a:p>
          <a:p>
            <a:r>
              <a:rPr lang="en-US" sz="2200" b="1" i="1" dirty="0">
                <a:solidFill>
                  <a:schemeClr val="accent6">
                    <a:lumMod val="50000"/>
                  </a:schemeClr>
                </a:solidFill>
                <a:latin typeface="Arial" panose="020B0604020202020204" pitchFamily="34" charset="0"/>
                <a:cs typeface="Arial" panose="020B0604020202020204" pitchFamily="34" charset="0"/>
              </a:rPr>
              <a:t>pen.</a:t>
            </a:r>
          </a:p>
        </p:txBody>
      </p:sp>
      <p:cxnSp>
        <p:nvCxnSpPr>
          <p:cNvPr id="21" name="Straight Connector 20">
            <a:extLst>
              <a:ext uri="{FF2B5EF4-FFF2-40B4-BE49-F238E27FC236}">
                <a16:creationId xmlns:a16="http://schemas.microsoft.com/office/drawing/2014/main" id="{9AD06B85-D730-B742-AF22-9E6CE60A2534}"/>
              </a:ext>
            </a:extLst>
          </p:cNvPr>
          <p:cNvCxnSpPr>
            <a:cxnSpLocks/>
          </p:cNvCxnSpPr>
          <p:nvPr/>
        </p:nvCxnSpPr>
        <p:spPr>
          <a:xfrm>
            <a:off x="379829" y="2365443"/>
            <a:ext cx="81873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3DA335-437B-0B41-97F6-D6538DAC85BE}"/>
              </a:ext>
            </a:extLst>
          </p:cNvPr>
          <p:cNvCxnSpPr>
            <a:cxnSpLocks/>
          </p:cNvCxnSpPr>
          <p:nvPr/>
        </p:nvCxnSpPr>
        <p:spPr>
          <a:xfrm>
            <a:off x="379829" y="3052415"/>
            <a:ext cx="81873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BE4410-FDD6-4146-B10F-6F05C6A9824A}"/>
              </a:ext>
            </a:extLst>
          </p:cNvPr>
          <p:cNvCxnSpPr>
            <a:cxnSpLocks/>
          </p:cNvCxnSpPr>
          <p:nvPr/>
        </p:nvCxnSpPr>
        <p:spPr>
          <a:xfrm>
            <a:off x="1969478" y="1873072"/>
            <a:ext cx="0" cy="4332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6BD4856-FF7B-0142-B780-4CE2D22B2B02}"/>
              </a:ext>
            </a:extLst>
          </p:cNvPr>
          <p:cNvCxnSpPr>
            <a:cxnSpLocks/>
          </p:cNvCxnSpPr>
          <p:nvPr/>
        </p:nvCxnSpPr>
        <p:spPr>
          <a:xfrm>
            <a:off x="3598986" y="1842594"/>
            <a:ext cx="0" cy="4349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EAB8EA6-BC3A-4E45-9803-D3A375AB04D7}"/>
              </a:ext>
            </a:extLst>
          </p:cNvPr>
          <p:cNvCxnSpPr>
            <a:cxnSpLocks/>
          </p:cNvCxnSpPr>
          <p:nvPr/>
        </p:nvCxnSpPr>
        <p:spPr>
          <a:xfrm>
            <a:off x="5219642" y="1859005"/>
            <a:ext cx="0" cy="4346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B7B3D0-CA18-4244-A56C-16718786C81B}"/>
              </a:ext>
            </a:extLst>
          </p:cNvPr>
          <p:cNvCxnSpPr>
            <a:cxnSpLocks/>
          </p:cNvCxnSpPr>
          <p:nvPr/>
        </p:nvCxnSpPr>
        <p:spPr>
          <a:xfrm>
            <a:off x="6908697" y="1828526"/>
            <a:ext cx="0" cy="4349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6160A1-BC46-294C-B95D-C8A02EC891EA}"/>
              </a:ext>
            </a:extLst>
          </p:cNvPr>
          <p:cNvCxnSpPr>
            <a:cxnSpLocks/>
          </p:cNvCxnSpPr>
          <p:nvPr/>
        </p:nvCxnSpPr>
        <p:spPr>
          <a:xfrm>
            <a:off x="8585690" y="1842594"/>
            <a:ext cx="0" cy="4349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72328A1-1852-E944-9A5E-08759044CE10}"/>
              </a:ext>
            </a:extLst>
          </p:cNvPr>
          <p:cNvCxnSpPr>
            <a:cxnSpLocks/>
          </p:cNvCxnSpPr>
          <p:nvPr/>
        </p:nvCxnSpPr>
        <p:spPr>
          <a:xfrm>
            <a:off x="393867" y="1828526"/>
            <a:ext cx="0" cy="2140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3FC17E-4091-7947-A73D-664662D45F6D}"/>
              </a:ext>
            </a:extLst>
          </p:cNvPr>
          <p:cNvCxnSpPr>
            <a:cxnSpLocks/>
          </p:cNvCxnSpPr>
          <p:nvPr/>
        </p:nvCxnSpPr>
        <p:spPr>
          <a:xfrm>
            <a:off x="379829" y="1844937"/>
            <a:ext cx="82014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3BFC16-BC53-6B44-B6DE-30203469A39D}"/>
              </a:ext>
            </a:extLst>
          </p:cNvPr>
          <p:cNvCxnSpPr>
            <a:cxnSpLocks/>
          </p:cNvCxnSpPr>
          <p:nvPr/>
        </p:nvCxnSpPr>
        <p:spPr>
          <a:xfrm>
            <a:off x="393867" y="3971813"/>
            <a:ext cx="81733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D9953C-6347-8A48-B8DE-ADA0F9871466}"/>
              </a:ext>
            </a:extLst>
          </p:cNvPr>
          <p:cNvCxnSpPr>
            <a:cxnSpLocks/>
          </p:cNvCxnSpPr>
          <p:nvPr/>
        </p:nvCxnSpPr>
        <p:spPr>
          <a:xfrm>
            <a:off x="392022" y="5249629"/>
            <a:ext cx="82174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DEC2C83-5BA8-264E-984B-364F783F4A66}"/>
              </a:ext>
            </a:extLst>
          </p:cNvPr>
          <p:cNvCxnSpPr>
            <a:cxnSpLocks/>
          </p:cNvCxnSpPr>
          <p:nvPr/>
        </p:nvCxnSpPr>
        <p:spPr>
          <a:xfrm>
            <a:off x="392022" y="1828526"/>
            <a:ext cx="0" cy="4335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CACE5DB-A77F-D34C-90B7-FBE84E68F0BA}"/>
              </a:ext>
            </a:extLst>
          </p:cNvPr>
          <p:cNvCxnSpPr>
            <a:cxnSpLocks/>
          </p:cNvCxnSpPr>
          <p:nvPr/>
        </p:nvCxnSpPr>
        <p:spPr>
          <a:xfrm>
            <a:off x="363887" y="6175753"/>
            <a:ext cx="8217407"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78AE0950-7F53-F94B-A1DD-23BCC0CE4992}"/>
              </a:ext>
            </a:extLst>
          </p:cNvPr>
          <p:cNvSpPr txBox="1">
            <a:spLocks/>
          </p:cNvSpPr>
          <p:nvPr/>
        </p:nvSpPr>
        <p:spPr>
          <a:xfrm>
            <a:off x="721378" y="5506021"/>
            <a:ext cx="1240849"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texts</a:t>
            </a:r>
          </a:p>
        </p:txBody>
      </p:sp>
      <p:pic>
        <p:nvPicPr>
          <p:cNvPr id="41" name="Picture 40">
            <a:extLst>
              <a:ext uri="{FF2B5EF4-FFF2-40B4-BE49-F238E27FC236}">
                <a16:creationId xmlns:a16="http://schemas.microsoft.com/office/drawing/2014/main" id="{9EC6055C-EB88-E24D-A8F9-1C5DAB34E5FC}"/>
              </a:ext>
            </a:extLst>
          </p:cNvPr>
          <p:cNvPicPr>
            <a:picLocks noChangeAspect="1"/>
          </p:cNvPicPr>
          <p:nvPr/>
        </p:nvPicPr>
        <p:blipFill>
          <a:blip r:embed="rId2"/>
          <a:stretch>
            <a:fillRect/>
          </a:stretch>
        </p:blipFill>
        <p:spPr>
          <a:xfrm>
            <a:off x="5523935" y="5309214"/>
            <a:ext cx="876865" cy="876865"/>
          </a:xfrm>
          <a:prstGeom prst="rect">
            <a:avLst/>
          </a:prstGeom>
        </p:spPr>
      </p:pic>
      <p:pic>
        <p:nvPicPr>
          <p:cNvPr id="42" name="Picture 41">
            <a:extLst>
              <a:ext uri="{FF2B5EF4-FFF2-40B4-BE49-F238E27FC236}">
                <a16:creationId xmlns:a16="http://schemas.microsoft.com/office/drawing/2014/main" id="{C3CE1D1D-07FF-5F46-BE70-C2195F3404F8}"/>
              </a:ext>
            </a:extLst>
          </p:cNvPr>
          <p:cNvPicPr>
            <a:picLocks noChangeAspect="1"/>
          </p:cNvPicPr>
          <p:nvPr/>
        </p:nvPicPr>
        <p:blipFill>
          <a:blip r:embed="rId3"/>
          <a:stretch>
            <a:fillRect/>
          </a:stretch>
        </p:blipFill>
        <p:spPr>
          <a:xfrm>
            <a:off x="3869430" y="5256355"/>
            <a:ext cx="1052928" cy="850766"/>
          </a:xfrm>
          <a:prstGeom prst="rect">
            <a:avLst/>
          </a:prstGeom>
        </p:spPr>
      </p:pic>
      <p:pic>
        <p:nvPicPr>
          <p:cNvPr id="45" name="Picture 44">
            <a:extLst>
              <a:ext uri="{FF2B5EF4-FFF2-40B4-BE49-F238E27FC236}">
                <a16:creationId xmlns:a16="http://schemas.microsoft.com/office/drawing/2014/main" id="{19DF8BFB-52FF-8A4F-9136-D1F54668AC29}"/>
              </a:ext>
            </a:extLst>
          </p:cNvPr>
          <p:cNvPicPr>
            <a:picLocks noChangeAspect="1"/>
          </p:cNvPicPr>
          <p:nvPr/>
        </p:nvPicPr>
        <p:blipFill>
          <a:blip r:embed="rId4"/>
          <a:stretch>
            <a:fillRect/>
          </a:stretch>
        </p:blipFill>
        <p:spPr>
          <a:xfrm>
            <a:off x="2152603" y="5272165"/>
            <a:ext cx="1322805" cy="896862"/>
          </a:xfrm>
          <a:prstGeom prst="rect">
            <a:avLst/>
          </a:prstGeom>
        </p:spPr>
      </p:pic>
      <p:pic>
        <p:nvPicPr>
          <p:cNvPr id="46" name="Picture 45">
            <a:extLst>
              <a:ext uri="{FF2B5EF4-FFF2-40B4-BE49-F238E27FC236}">
                <a16:creationId xmlns:a16="http://schemas.microsoft.com/office/drawing/2014/main" id="{B5EEABB1-8327-F14C-9653-0CA66D919C6A}"/>
              </a:ext>
            </a:extLst>
          </p:cNvPr>
          <p:cNvPicPr>
            <a:picLocks noChangeAspect="1"/>
          </p:cNvPicPr>
          <p:nvPr/>
        </p:nvPicPr>
        <p:blipFill>
          <a:blip r:embed="rId5"/>
          <a:stretch>
            <a:fillRect/>
          </a:stretch>
        </p:blipFill>
        <p:spPr>
          <a:xfrm>
            <a:off x="7365136" y="5309214"/>
            <a:ext cx="574796" cy="787392"/>
          </a:xfrm>
          <a:prstGeom prst="rect">
            <a:avLst/>
          </a:prstGeom>
        </p:spPr>
      </p:pic>
      <p:cxnSp>
        <p:nvCxnSpPr>
          <p:cNvPr id="47" name="رابط مستقيم 36">
            <a:extLst>
              <a:ext uri="{FF2B5EF4-FFF2-40B4-BE49-F238E27FC236}">
                <a16:creationId xmlns:a16="http://schemas.microsoft.com/office/drawing/2014/main" id="{879544A0-3DC5-DC40-9F27-75EEF979CE83}"/>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8" name="مستطيل 34">
            <a:extLst>
              <a:ext uri="{FF2B5EF4-FFF2-40B4-BE49-F238E27FC236}">
                <a16:creationId xmlns:a16="http://schemas.microsoft.com/office/drawing/2014/main" id="{13A5434D-0450-0941-AA01-193391937FC2}"/>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43" name="TextBox 42">
            <a:extLst>
              <a:ext uri="{FF2B5EF4-FFF2-40B4-BE49-F238E27FC236}">
                <a16:creationId xmlns:a16="http://schemas.microsoft.com/office/drawing/2014/main" id="{FAD89383-4DC1-EC44-8E21-1E5275F0C596}"/>
              </a:ext>
            </a:extLst>
          </p:cNvPr>
          <p:cNvSpPr txBox="1"/>
          <p:nvPr/>
        </p:nvSpPr>
        <p:spPr>
          <a:xfrm>
            <a:off x="1023012" y="6070218"/>
            <a:ext cx="7239799" cy="769441"/>
          </a:xfrm>
          <a:prstGeom prst="rect">
            <a:avLst/>
          </a:prstGeom>
          <a:solidFill>
            <a:srgbClr val="FFFF00"/>
          </a:solidFill>
        </p:spPr>
        <p:txBody>
          <a:bodyPr wrap="square" rtlCol="0">
            <a:spAutoFit/>
          </a:bodyPr>
          <a:lstStyle/>
          <a:p>
            <a:r>
              <a:rPr lang="en-US" sz="2200" dirty="0"/>
              <a:t>Sorry, grammar stops at the sentence level. Texts and passages work in a different way.</a:t>
            </a:r>
          </a:p>
        </p:txBody>
      </p:sp>
    </p:spTree>
    <p:extLst>
      <p:ext uri="{BB962C8B-B14F-4D97-AF65-F5344CB8AC3E}">
        <p14:creationId xmlns:p14="http://schemas.microsoft.com/office/powerpoint/2010/main" val="121138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p:bldP spid="11" grpId="0"/>
      <p:bldP spid="12" grpId="0"/>
      <p:bldP spid="13" grpId="0"/>
      <p:bldP spid="14" grpId="0"/>
      <p:bldP spid="15" grpId="0"/>
      <p:bldP spid="16" grpId="0"/>
      <p:bldP spid="17" grpId="0"/>
      <p:bldP spid="18" grpId="0"/>
      <p:bldP spid="19" grpId="0"/>
      <p:bldP spid="20" grpId="0"/>
      <p:bldP spid="40" grpId="0"/>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8D4A-DDCD-D942-8A4A-BDD7EED68126}"/>
              </a:ext>
            </a:extLst>
          </p:cNvPr>
          <p:cNvSpPr txBox="1">
            <a:spLocks/>
          </p:cNvSpPr>
          <p:nvPr/>
        </p:nvSpPr>
        <p:spPr>
          <a:xfrm>
            <a:off x="0" y="193260"/>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What is language made up of?</a:t>
            </a:r>
          </a:p>
        </p:txBody>
      </p:sp>
      <p:sp>
        <p:nvSpPr>
          <p:cNvPr id="4" name="Title 1">
            <a:extLst>
              <a:ext uri="{FF2B5EF4-FFF2-40B4-BE49-F238E27FC236}">
                <a16:creationId xmlns:a16="http://schemas.microsoft.com/office/drawing/2014/main" id="{9E576675-3988-2444-93FE-D9CA1C5D415D}"/>
              </a:ext>
            </a:extLst>
          </p:cNvPr>
          <p:cNvSpPr txBox="1">
            <a:spLocks/>
          </p:cNvSpPr>
          <p:nvPr/>
        </p:nvSpPr>
        <p:spPr>
          <a:xfrm>
            <a:off x="370997" y="1275438"/>
            <a:ext cx="8345399"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latin typeface="Arial" panose="020B0604020202020204" pitchFamily="34" charset="0"/>
                <a:cs typeface="Arial" panose="020B0604020202020204" pitchFamily="34" charset="0"/>
              </a:rPr>
              <a:t>Find the grammar mistake in the sentences.</a:t>
            </a:r>
          </a:p>
        </p:txBody>
      </p:sp>
      <p:cxnSp>
        <p:nvCxnSpPr>
          <p:cNvPr id="47" name="رابط مستقيم 36">
            <a:extLst>
              <a:ext uri="{FF2B5EF4-FFF2-40B4-BE49-F238E27FC236}">
                <a16:creationId xmlns:a16="http://schemas.microsoft.com/office/drawing/2014/main" id="{879544A0-3DC5-DC40-9F27-75EEF979CE83}"/>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8" name="مستطيل 34">
            <a:extLst>
              <a:ext uri="{FF2B5EF4-FFF2-40B4-BE49-F238E27FC236}">
                <a16:creationId xmlns:a16="http://schemas.microsoft.com/office/drawing/2014/main" id="{13A5434D-0450-0941-AA01-193391937FC2}"/>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43" name="TextBox 42">
            <a:extLst>
              <a:ext uri="{FF2B5EF4-FFF2-40B4-BE49-F238E27FC236}">
                <a16:creationId xmlns:a16="http://schemas.microsoft.com/office/drawing/2014/main" id="{FAD89383-4DC1-EC44-8E21-1E5275F0C596}"/>
              </a:ext>
            </a:extLst>
          </p:cNvPr>
          <p:cNvSpPr txBox="1"/>
          <p:nvPr/>
        </p:nvSpPr>
        <p:spPr>
          <a:xfrm>
            <a:off x="251619" y="5378116"/>
            <a:ext cx="8633012" cy="430887"/>
          </a:xfrm>
          <a:prstGeom prst="rect">
            <a:avLst/>
          </a:prstGeom>
          <a:solidFill>
            <a:srgbClr val="FFFF00"/>
          </a:solidFill>
        </p:spPr>
        <p:txBody>
          <a:bodyPr wrap="square" rtlCol="0">
            <a:spAutoFit/>
          </a:bodyPr>
          <a:lstStyle/>
          <a:p>
            <a:r>
              <a:rPr lang="en-US" sz="2200" dirty="0"/>
              <a:t>There is no grammar mistake in each sentence. There is a reference error.</a:t>
            </a:r>
          </a:p>
        </p:txBody>
      </p:sp>
      <p:sp>
        <p:nvSpPr>
          <p:cNvPr id="49" name="Title 1">
            <a:extLst>
              <a:ext uri="{FF2B5EF4-FFF2-40B4-BE49-F238E27FC236}">
                <a16:creationId xmlns:a16="http://schemas.microsoft.com/office/drawing/2014/main" id="{4DB57994-01C3-1D4F-A2EE-1816D9FAA733}"/>
              </a:ext>
            </a:extLst>
          </p:cNvPr>
          <p:cNvSpPr txBox="1">
            <a:spLocks/>
          </p:cNvSpPr>
          <p:nvPr/>
        </p:nvSpPr>
        <p:spPr>
          <a:xfrm>
            <a:off x="395425" y="3185843"/>
            <a:ext cx="8345399" cy="1110095"/>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latin typeface="Arial" panose="020B0604020202020204" pitchFamily="34" charset="0"/>
                <a:cs typeface="Arial" panose="020B0604020202020204" pitchFamily="34" charset="0"/>
              </a:rPr>
              <a:t>Eli walked into the room. She sat in the empty chair in the corner.</a:t>
            </a:r>
          </a:p>
        </p:txBody>
      </p:sp>
    </p:spTree>
    <p:extLst>
      <p:ext uri="{BB962C8B-B14F-4D97-AF65-F5344CB8AC3E}">
        <p14:creationId xmlns:p14="http://schemas.microsoft.com/office/powerpoint/2010/main" val="410212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3" grpId="0" animBg="1"/>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7C5B03-A297-F24E-BC48-AA64EFDB6EDE}"/>
              </a:ext>
            </a:extLst>
          </p:cNvPr>
          <p:cNvSpPr txBox="1">
            <a:spLocks/>
          </p:cNvSpPr>
          <p:nvPr/>
        </p:nvSpPr>
        <p:spPr>
          <a:xfrm>
            <a:off x="568863" y="3854479"/>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dirty="0">
                <a:latin typeface="Arial" panose="020B0604020202020204" pitchFamily="34" charset="0"/>
                <a:cs typeface="Arial" panose="020B0604020202020204" pitchFamily="34" charset="0"/>
              </a:rPr>
              <a:t>words</a:t>
            </a:r>
          </a:p>
        </p:txBody>
      </p:sp>
      <p:sp>
        <p:nvSpPr>
          <p:cNvPr id="5" name="Title 1">
            <a:extLst>
              <a:ext uri="{FF2B5EF4-FFF2-40B4-BE49-F238E27FC236}">
                <a16:creationId xmlns:a16="http://schemas.microsoft.com/office/drawing/2014/main" id="{F98C5B54-BB14-6B4A-9829-5B449BEAB0FD}"/>
              </a:ext>
            </a:extLst>
          </p:cNvPr>
          <p:cNvSpPr txBox="1">
            <a:spLocks/>
          </p:cNvSpPr>
          <p:nvPr/>
        </p:nvSpPr>
        <p:spPr>
          <a:xfrm>
            <a:off x="1845685" y="3349686"/>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dirty="0">
                <a:latin typeface="Arial" panose="020B0604020202020204" pitchFamily="34" charset="0"/>
                <a:cs typeface="Arial" panose="020B0604020202020204" pitchFamily="34" charset="0"/>
              </a:rPr>
              <a:t>hear it</a:t>
            </a:r>
          </a:p>
        </p:txBody>
      </p:sp>
      <p:sp>
        <p:nvSpPr>
          <p:cNvPr id="6" name="Title 1">
            <a:extLst>
              <a:ext uri="{FF2B5EF4-FFF2-40B4-BE49-F238E27FC236}">
                <a16:creationId xmlns:a16="http://schemas.microsoft.com/office/drawing/2014/main" id="{DC6A27AA-DFCA-BC4D-B0FC-9511E634584E}"/>
              </a:ext>
            </a:extLst>
          </p:cNvPr>
          <p:cNvSpPr txBox="1">
            <a:spLocks/>
          </p:cNvSpPr>
          <p:nvPr/>
        </p:nvSpPr>
        <p:spPr>
          <a:xfrm>
            <a:off x="3137653" y="3362137"/>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dirty="0">
                <a:latin typeface="Arial" panose="020B0604020202020204" pitchFamily="34" charset="0"/>
                <a:cs typeface="Arial" panose="020B0604020202020204" pitchFamily="34" charset="0"/>
              </a:rPr>
              <a:t>say it</a:t>
            </a:r>
          </a:p>
        </p:txBody>
      </p:sp>
      <p:sp>
        <p:nvSpPr>
          <p:cNvPr id="7" name="Title 1">
            <a:extLst>
              <a:ext uri="{FF2B5EF4-FFF2-40B4-BE49-F238E27FC236}">
                <a16:creationId xmlns:a16="http://schemas.microsoft.com/office/drawing/2014/main" id="{73ED082A-1B21-1B46-8E0B-808329725BBD}"/>
              </a:ext>
            </a:extLst>
          </p:cNvPr>
          <p:cNvSpPr txBox="1">
            <a:spLocks/>
          </p:cNvSpPr>
          <p:nvPr/>
        </p:nvSpPr>
        <p:spPr>
          <a:xfrm>
            <a:off x="4368688" y="3364137"/>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dirty="0">
                <a:latin typeface="Arial" panose="020B0604020202020204" pitchFamily="34" charset="0"/>
                <a:cs typeface="Arial" panose="020B0604020202020204" pitchFamily="34" charset="0"/>
              </a:rPr>
              <a:t>read it</a:t>
            </a:r>
          </a:p>
        </p:txBody>
      </p:sp>
      <p:sp>
        <p:nvSpPr>
          <p:cNvPr id="8" name="Title 1">
            <a:extLst>
              <a:ext uri="{FF2B5EF4-FFF2-40B4-BE49-F238E27FC236}">
                <a16:creationId xmlns:a16="http://schemas.microsoft.com/office/drawing/2014/main" id="{CDE7FEF2-6F2E-4041-A509-1E725257680E}"/>
              </a:ext>
            </a:extLst>
          </p:cNvPr>
          <p:cNvSpPr txBox="1">
            <a:spLocks/>
          </p:cNvSpPr>
          <p:nvPr/>
        </p:nvSpPr>
        <p:spPr>
          <a:xfrm>
            <a:off x="5566181" y="3360499"/>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dirty="0">
                <a:latin typeface="Arial" panose="020B0604020202020204" pitchFamily="34" charset="0"/>
                <a:cs typeface="Arial" panose="020B0604020202020204" pitchFamily="34" charset="0"/>
              </a:rPr>
              <a:t>write it</a:t>
            </a:r>
          </a:p>
        </p:txBody>
      </p:sp>
      <p:sp>
        <p:nvSpPr>
          <p:cNvPr id="9" name="Slide Number Placeholder 8">
            <a:extLst>
              <a:ext uri="{FF2B5EF4-FFF2-40B4-BE49-F238E27FC236}">
                <a16:creationId xmlns:a16="http://schemas.microsoft.com/office/drawing/2014/main" id="{C135CDB0-2978-D044-8425-F21A329E8E72}"/>
              </a:ext>
            </a:extLst>
          </p:cNvPr>
          <p:cNvSpPr>
            <a:spLocks noGrp="1"/>
          </p:cNvSpPr>
          <p:nvPr>
            <p:ph type="sldNum" sz="quarter" idx="12"/>
          </p:nvPr>
        </p:nvSpPr>
        <p:spPr/>
        <p:txBody>
          <a:bodyPr/>
          <a:lstStyle/>
          <a:p>
            <a:fld id="{2153F9B5-B774-0340-83BA-46EE7B6317D8}" type="slidenum">
              <a:rPr lang="en-US" sz="1800" smtClean="0"/>
              <a:t>13</a:t>
            </a:fld>
            <a:endParaRPr lang="en-US" sz="1800" dirty="0"/>
          </a:p>
        </p:txBody>
      </p:sp>
      <p:sp>
        <p:nvSpPr>
          <p:cNvPr id="10" name="Title 1">
            <a:extLst>
              <a:ext uri="{FF2B5EF4-FFF2-40B4-BE49-F238E27FC236}">
                <a16:creationId xmlns:a16="http://schemas.microsoft.com/office/drawing/2014/main" id="{27DB00F0-055A-4346-9A27-64C3EEFAF705}"/>
              </a:ext>
            </a:extLst>
          </p:cNvPr>
          <p:cNvSpPr txBox="1">
            <a:spLocks/>
          </p:cNvSpPr>
          <p:nvPr/>
        </p:nvSpPr>
        <p:spPr>
          <a:xfrm>
            <a:off x="568863" y="4651281"/>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dirty="0">
                <a:latin typeface="Arial" panose="020B0604020202020204" pitchFamily="34" charset="0"/>
                <a:cs typeface="Arial" panose="020B0604020202020204" pitchFamily="34" charset="0"/>
              </a:rPr>
              <a:t>details</a:t>
            </a:r>
          </a:p>
        </p:txBody>
      </p:sp>
      <p:sp>
        <p:nvSpPr>
          <p:cNvPr id="11" name="Title 1">
            <a:extLst>
              <a:ext uri="{FF2B5EF4-FFF2-40B4-BE49-F238E27FC236}">
                <a16:creationId xmlns:a16="http://schemas.microsoft.com/office/drawing/2014/main" id="{49F1D09F-07DA-D34C-AA06-1DA91BCF4CB4}"/>
              </a:ext>
            </a:extLst>
          </p:cNvPr>
          <p:cNvSpPr txBox="1">
            <a:spLocks/>
          </p:cNvSpPr>
          <p:nvPr/>
        </p:nvSpPr>
        <p:spPr>
          <a:xfrm>
            <a:off x="1811247" y="3939700"/>
            <a:ext cx="6038584"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i="1" dirty="0">
                <a:solidFill>
                  <a:srgbClr val="FF0000"/>
                </a:solidFill>
                <a:latin typeface="Arial" panose="020B0604020202020204" pitchFamily="34" charset="0"/>
                <a:cs typeface="Arial" panose="020B0604020202020204" pitchFamily="34" charset="0"/>
              </a:rPr>
              <a:t>pen                      pen                pen                     pen</a:t>
            </a:r>
          </a:p>
        </p:txBody>
      </p:sp>
      <p:sp>
        <p:nvSpPr>
          <p:cNvPr id="12" name="Title 1">
            <a:extLst>
              <a:ext uri="{FF2B5EF4-FFF2-40B4-BE49-F238E27FC236}">
                <a16:creationId xmlns:a16="http://schemas.microsoft.com/office/drawing/2014/main" id="{3F302FDD-F91F-344A-918A-AC07A81CB83D}"/>
              </a:ext>
            </a:extLst>
          </p:cNvPr>
          <p:cNvSpPr txBox="1">
            <a:spLocks/>
          </p:cNvSpPr>
          <p:nvPr/>
        </p:nvSpPr>
        <p:spPr>
          <a:xfrm>
            <a:off x="1827834" y="4605074"/>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i="1" dirty="0">
                <a:solidFill>
                  <a:srgbClr val="002060"/>
                </a:solidFill>
                <a:latin typeface="Arial" panose="020B0604020202020204" pitchFamily="34" charset="0"/>
                <a:cs typeface="Arial" panose="020B0604020202020204" pitchFamily="34" charset="0"/>
              </a:rPr>
              <a:t>a nice 	</a:t>
            </a:r>
          </a:p>
          <a:p>
            <a:r>
              <a:rPr lang="en-US" sz="1400" b="1" i="1" dirty="0">
                <a:solidFill>
                  <a:srgbClr val="002060"/>
                </a:solidFill>
                <a:latin typeface="Arial" panose="020B0604020202020204" pitchFamily="34" charset="0"/>
                <a:cs typeface="Arial" panose="020B0604020202020204" pitchFamily="34" charset="0"/>
              </a:rPr>
              <a:t>blue pen</a:t>
            </a:r>
          </a:p>
        </p:txBody>
      </p:sp>
      <p:sp>
        <p:nvSpPr>
          <p:cNvPr id="13" name="Title 1">
            <a:extLst>
              <a:ext uri="{FF2B5EF4-FFF2-40B4-BE49-F238E27FC236}">
                <a16:creationId xmlns:a16="http://schemas.microsoft.com/office/drawing/2014/main" id="{B6657A8C-A1FC-514D-BE13-7192CE00A3F2}"/>
              </a:ext>
            </a:extLst>
          </p:cNvPr>
          <p:cNvSpPr txBox="1">
            <a:spLocks/>
          </p:cNvSpPr>
          <p:nvPr/>
        </p:nvSpPr>
        <p:spPr>
          <a:xfrm>
            <a:off x="3074927" y="4581369"/>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i="1" dirty="0">
                <a:solidFill>
                  <a:srgbClr val="002060"/>
                </a:solidFill>
                <a:latin typeface="Arial" panose="020B0604020202020204" pitchFamily="34" charset="0"/>
                <a:cs typeface="Arial" panose="020B0604020202020204" pitchFamily="34" charset="0"/>
              </a:rPr>
              <a:t>a nice 	</a:t>
            </a:r>
          </a:p>
          <a:p>
            <a:r>
              <a:rPr lang="en-US" sz="1400" b="1" i="1" dirty="0">
                <a:solidFill>
                  <a:srgbClr val="002060"/>
                </a:solidFill>
                <a:latin typeface="Arial" panose="020B0604020202020204" pitchFamily="34" charset="0"/>
                <a:cs typeface="Arial" panose="020B0604020202020204" pitchFamily="34" charset="0"/>
              </a:rPr>
              <a:t>blue pen</a:t>
            </a:r>
          </a:p>
        </p:txBody>
      </p:sp>
      <p:sp>
        <p:nvSpPr>
          <p:cNvPr id="14" name="Title 1">
            <a:extLst>
              <a:ext uri="{FF2B5EF4-FFF2-40B4-BE49-F238E27FC236}">
                <a16:creationId xmlns:a16="http://schemas.microsoft.com/office/drawing/2014/main" id="{5AFDA544-21F1-BA4F-9960-365967500610}"/>
              </a:ext>
            </a:extLst>
          </p:cNvPr>
          <p:cNvSpPr txBox="1">
            <a:spLocks/>
          </p:cNvSpPr>
          <p:nvPr/>
        </p:nvSpPr>
        <p:spPr>
          <a:xfrm>
            <a:off x="4310616" y="4581369"/>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i="1" dirty="0">
                <a:solidFill>
                  <a:srgbClr val="002060"/>
                </a:solidFill>
                <a:latin typeface="Arial" panose="020B0604020202020204" pitchFamily="34" charset="0"/>
                <a:cs typeface="Arial" panose="020B0604020202020204" pitchFamily="34" charset="0"/>
              </a:rPr>
              <a:t>a nice 	</a:t>
            </a:r>
          </a:p>
          <a:p>
            <a:r>
              <a:rPr lang="en-US" sz="1400" b="1" i="1" dirty="0">
                <a:solidFill>
                  <a:srgbClr val="002060"/>
                </a:solidFill>
                <a:latin typeface="Arial" panose="020B0604020202020204" pitchFamily="34" charset="0"/>
                <a:cs typeface="Arial" panose="020B0604020202020204" pitchFamily="34" charset="0"/>
              </a:rPr>
              <a:t>blue pen</a:t>
            </a:r>
          </a:p>
        </p:txBody>
      </p:sp>
      <p:sp>
        <p:nvSpPr>
          <p:cNvPr id="15" name="Title 1">
            <a:extLst>
              <a:ext uri="{FF2B5EF4-FFF2-40B4-BE49-F238E27FC236}">
                <a16:creationId xmlns:a16="http://schemas.microsoft.com/office/drawing/2014/main" id="{B316CFD6-2254-AE40-861A-0F1E1BD3F7CD}"/>
              </a:ext>
            </a:extLst>
          </p:cNvPr>
          <p:cNvSpPr txBox="1">
            <a:spLocks/>
          </p:cNvSpPr>
          <p:nvPr/>
        </p:nvSpPr>
        <p:spPr>
          <a:xfrm>
            <a:off x="5560114" y="4549464"/>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i="1" dirty="0">
                <a:solidFill>
                  <a:srgbClr val="002060"/>
                </a:solidFill>
                <a:latin typeface="Arial" panose="020B0604020202020204" pitchFamily="34" charset="0"/>
                <a:cs typeface="Arial" panose="020B0604020202020204" pitchFamily="34" charset="0"/>
              </a:rPr>
              <a:t>a nice 	</a:t>
            </a:r>
          </a:p>
          <a:p>
            <a:r>
              <a:rPr lang="en-US" sz="1400" b="1" i="1" dirty="0">
                <a:solidFill>
                  <a:srgbClr val="002060"/>
                </a:solidFill>
                <a:latin typeface="Arial" panose="020B0604020202020204" pitchFamily="34" charset="0"/>
                <a:cs typeface="Arial" panose="020B0604020202020204" pitchFamily="34" charset="0"/>
              </a:rPr>
              <a:t>blue pen</a:t>
            </a:r>
          </a:p>
        </p:txBody>
      </p:sp>
      <p:cxnSp>
        <p:nvCxnSpPr>
          <p:cNvPr id="21" name="Straight Connector 20">
            <a:extLst>
              <a:ext uri="{FF2B5EF4-FFF2-40B4-BE49-F238E27FC236}">
                <a16:creationId xmlns:a16="http://schemas.microsoft.com/office/drawing/2014/main" id="{9AD06B85-D730-B742-AF22-9E6CE60A2534}"/>
              </a:ext>
            </a:extLst>
          </p:cNvPr>
          <p:cNvCxnSpPr>
            <a:cxnSpLocks/>
          </p:cNvCxnSpPr>
          <p:nvPr/>
        </p:nvCxnSpPr>
        <p:spPr>
          <a:xfrm>
            <a:off x="554825" y="3771840"/>
            <a:ext cx="81873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3DA335-437B-0B41-97F6-D6538DAC85BE}"/>
              </a:ext>
            </a:extLst>
          </p:cNvPr>
          <p:cNvCxnSpPr>
            <a:cxnSpLocks/>
          </p:cNvCxnSpPr>
          <p:nvPr/>
        </p:nvCxnSpPr>
        <p:spPr>
          <a:xfrm>
            <a:off x="554825" y="4458812"/>
            <a:ext cx="81873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BE4410-FDD6-4146-B10F-6F05C6A9824A}"/>
              </a:ext>
            </a:extLst>
          </p:cNvPr>
          <p:cNvCxnSpPr>
            <a:cxnSpLocks/>
          </p:cNvCxnSpPr>
          <p:nvPr/>
        </p:nvCxnSpPr>
        <p:spPr>
          <a:xfrm>
            <a:off x="1792782" y="3279469"/>
            <a:ext cx="0" cy="2127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6BD4856-FF7B-0142-B780-4CE2D22B2B02}"/>
              </a:ext>
            </a:extLst>
          </p:cNvPr>
          <p:cNvCxnSpPr>
            <a:cxnSpLocks/>
          </p:cNvCxnSpPr>
          <p:nvPr/>
        </p:nvCxnSpPr>
        <p:spPr>
          <a:xfrm>
            <a:off x="2915850" y="3248991"/>
            <a:ext cx="0" cy="2158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EAB8EA6-BC3A-4E45-9803-D3A375AB04D7}"/>
              </a:ext>
            </a:extLst>
          </p:cNvPr>
          <p:cNvCxnSpPr>
            <a:cxnSpLocks/>
          </p:cNvCxnSpPr>
          <p:nvPr/>
        </p:nvCxnSpPr>
        <p:spPr>
          <a:xfrm>
            <a:off x="4118750" y="3251335"/>
            <a:ext cx="0" cy="21557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B7B3D0-CA18-4244-A56C-16718786C81B}"/>
              </a:ext>
            </a:extLst>
          </p:cNvPr>
          <p:cNvCxnSpPr>
            <a:cxnSpLocks/>
          </p:cNvCxnSpPr>
          <p:nvPr/>
        </p:nvCxnSpPr>
        <p:spPr>
          <a:xfrm>
            <a:off x="5482422" y="3234923"/>
            <a:ext cx="0" cy="2172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6160A1-BC46-294C-B95D-C8A02EC891EA}"/>
              </a:ext>
            </a:extLst>
          </p:cNvPr>
          <p:cNvCxnSpPr>
            <a:cxnSpLocks/>
          </p:cNvCxnSpPr>
          <p:nvPr/>
        </p:nvCxnSpPr>
        <p:spPr>
          <a:xfrm>
            <a:off x="8760686" y="3248991"/>
            <a:ext cx="0" cy="21442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72328A1-1852-E944-9A5E-08759044CE10}"/>
              </a:ext>
            </a:extLst>
          </p:cNvPr>
          <p:cNvCxnSpPr>
            <a:cxnSpLocks/>
          </p:cNvCxnSpPr>
          <p:nvPr/>
        </p:nvCxnSpPr>
        <p:spPr>
          <a:xfrm>
            <a:off x="568863" y="3234923"/>
            <a:ext cx="0" cy="2140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3FC17E-4091-7947-A73D-664662D45F6D}"/>
              </a:ext>
            </a:extLst>
          </p:cNvPr>
          <p:cNvCxnSpPr>
            <a:cxnSpLocks/>
          </p:cNvCxnSpPr>
          <p:nvPr/>
        </p:nvCxnSpPr>
        <p:spPr>
          <a:xfrm>
            <a:off x="554825" y="3251334"/>
            <a:ext cx="82014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3BFC16-BC53-6B44-B6DE-30203469A39D}"/>
              </a:ext>
            </a:extLst>
          </p:cNvPr>
          <p:cNvCxnSpPr>
            <a:cxnSpLocks/>
          </p:cNvCxnSpPr>
          <p:nvPr/>
        </p:nvCxnSpPr>
        <p:spPr>
          <a:xfrm>
            <a:off x="568863" y="5378210"/>
            <a:ext cx="81733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DEC2C83-5BA8-264E-984B-364F783F4A66}"/>
              </a:ext>
            </a:extLst>
          </p:cNvPr>
          <p:cNvCxnSpPr>
            <a:cxnSpLocks/>
          </p:cNvCxnSpPr>
          <p:nvPr/>
        </p:nvCxnSpPr>
        <p:spPr>
          <a:xfrm>
            <a:off x="567018" y="3234923"/>
            <a:ext cx="0" cy="2186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8E723F1-C49B-5B40-8463-2AC783D54209}"/>
              </a:ext>
            </a:extLst>
          </p:cNvPr>
          <p:cNvCxnSpPr>
            <a:cxnSpLocks/>
          </p:cNvCxnSpPr>
          <p:nvPr/>
        </p:nvCxnSpPr>
        <p:spPr>
          <a:xfrm>
            <a:off x="6690389" y="3277127"/>
            <a:ext cx="0" cy="2102266"/>
          </a:xfrm>
          <a:prstGeom prst="line">
            <a:avLst/>
          </a:prstGeom>
        </p:spPr>
        <p:style>
          <a:lnRef idx="1">
            <a:schemeClr val="accent1"/>
          </a:lnRef>
          <a:fillRef idx="0">
            <a:schemeClr val="accent1"/>
          </a:fillRef>
          <a:effectRef idx="0">
            <a:schemeClr val="accent1"/>
          </a:effectRef>
          <a:fontRef idx="minor">
            <a:schemeClr val="tx1"/>
          </a:fontRef>
        </p:style>
      </p:cxnSp>
      <p:sp>
        <p:nvSpPr>
          <p:cNvPr id="52" name="Title 1">
            <a:extLst>
              <a:ext uri="{FF2B5EF4-FFF2-40B4-BE49-F238E27FC236}">
                <a16:creationId xmlns:a16="http://schemas.microsoft.com/office/drawing/2014/main" id="{B009CCF7-4DC5-C34B-A25A-EEC0103DC633}"/>
              </a:ext>
            </a:extLst>
          </p:cNvPr>
          <p:cNvSpPr txBox="1">
            <a:spLocks/>
          </p:cNvSpPr>
          <p:nvPr/>
        </p:nvSpPr>
        <p:spPr>
          <a:xfrm>
            <a:off x="6904711" y="3217681"/>
            <a:ext cx="1772748" cy="476658"/>
          </a:xfrm>
          <a:prstGeom prst="rect">
            <a:avLst/>
          </a:prstGeom>
          <a:solidFill>
            <a:schemeClr val="tx1"/>
          </a:solidFill>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bg1"/>
                </a:solidFill>
                <a:latin typeface="Arial" panose="020B0604020202020204" pitchFamily="34" charset="0"/>
                <a:cs typeface="Arial" panose="020B0604020202020204" pitchFamily="34" charset="0"/>
              </a:rPr>
              <a:t>exchange</a:t>
            </a:r>
          </a:p>
        </p:txBody>
      </p:sp>
      <p:cxnSp>
        <p:nvCxnSpPr>
          <p:cNvPr id="53" name="رابط مستقيم 36">
            <a:extLst>
              <a:ext uri="{FF2B5EF4-FFF2-40B4-BE49-F238E27FC236}">
                <a16:creationId xmlns:a16="http://schemas.microsoft.com/office/drawing/2014/main" id="{4D6B5348-51D9-E442-97B6-E286C3436AC8}"/>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4" name="Title 1">
            <a:extLst>
              <a:ext uri="{FF2B5EF4-FFF2-40B4-BE49-F238E27FC236}">
                <a16:creationId xmlns:a16="http://schemas.microsoft.com/office/drawing/2014/main" id="{2CB33CA4-8020-F749-A779-170B13034265}"/>
              </a:ext>
            </a:extLst>
          </p:cNvPr>
          <p:cNvSpPr txBox="1">
            <a:spLocks/>
          </p:cNvSpPr>
          <p:nvPr/>
        </p:nvSpPr>
        <p:spPr>
          <a:xfrm>
            <a:off x="6966605" y="3771011"/>
            <a:ext cx="1775243" cy="63321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i="1" dirty="0">
                <a:solidFill>
                  <a:srgbClr val="7030A0"/>
                </a:solidFill>
                <a:latin typeface="Arial" panose="020B0604020202020204" pitchFamily="34" charset="0"/>
                <a:cs typeface="Arial" panose="020B0604020202020204" pitchFamily="34" charset="0"/>
              </a:rPr>
              <a:t>We can have a conversation at word levels only! </a:t>
            </a:r>
          </a:p>
        </p:txBody>
      </p:sp>
      <p:sp>
        <p:nvSpPr>
          <p:cNvPr id="55" name="Title 1">
            <a:extLst>
              <a:ext uri="{FF2B5EF4-FFF2-40B4-BE49-F238E27FC236}">
                <a16:creationId xmlns:a16="http://schemas.microsoft.com/office/drawing/2014/main" id="{A6DC4D99-DB68-AF4B-80F4-A62A8265BF27}"/>
              </a:ext>
            </a:extLst>
          </p:cNvPr>
          <p:cNvSpPr txBox="1">
            <a:spLocks/>
          </p:cNvSpPr>
          <p:nvPr/>
        </p:nvSpPr>
        <p:spPr>
          <a:xfrm>
            <a:off x="4720001" y="2617733"/>
            <a:ext cx="3957458"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7030A0"/>
                </a:solidFill>
                <a:latin typeface="Arial" panose="020B0604020202020204" pitchFamily="34" charset="0"/>
                <a:cs typeface="Arial" panose="020B0604020202020204" pitchFamily="34" charset="0"/>
              </a:rPr>
              <a:t>Conversation or dialogue</a:t>
            </a:r>
          </a:p>
        </p:txBody>
      </p:sp>
      <p:cxnSp>
        <p:nvCxnSpPr>
          <p:cNvPr id="56" name="Straight Arrow Connector 55">
            <a:extLst>
              <a:ext uri="{FF2B5EF4-FFF2-40B4-BE49-F238E27FC236}">
                <a16:creationId xmlns:a16="http://schemas.microsoft.com/office/drawing/2014/main" id="{79C94B55-9BA3-0B4D-8B85-78E8EDE9749E}"/>
              </a:ext>
            </a:extLst>
          </p:cNvPr>
          <p:cNvCxnSpPr>
            <a:cxnSpLocks/>
          </p:cNvCxnSpPr>
          <p:nvPr/>
        </p:nvCxnSpPr>
        <p:spPr>
          <a:xfrm>
            <a:off x="7153043" y="2882708"/>
            <a:ext cx="0" cy="3235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Title 1">
            <a:extLst>
              <a:ext uri="{FF2B5EF4-FFF2-40B4-BE49-F238E27FC236}">
                <a16:creationId xmlns:a16="http://schemas.microsoft.com/office/drawing/2014/main" id="{D922F3C1-FCBD-1C45-9FE9-FBA6C29570C4}"/>
              </a:ext>
            </a:extLst>
          </p:cNvPr>
          <p:cNvSpPr txBox="1">
            <a:spLocks/>
          </p:cNvSpPr>
          <p:nvPr/>
        </p:nvSpPr>
        <p:spPr>
          <a:xfrm>
            <a:off x="6982584" y="4615014"/>
            <a:ext cx="1775243" cy="63321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1" i="1" dirty="0">
                <a:solidFill>
                  <a:srgbClr val="7030A0"/>
                </a:solidFill>
                <a:latin typeface="Arial" panose="020B0604020202020204" pitchFamily="34" charset="0"/>
                <a:cs typeface="Arial" panose="020B0604020202020204" pitchFamily="34" charset="0"/>
              </a:rPr>
              <a:t>We can have a conversation at detail levels! </a:t>
            </a:r>
          </a:p>
        </p:txBody>
      </p:sp>
      <p:sp>
        <p:nvSpPr>
          <p:cNvPr id="35" name="Title 1">
            <a:extLst>
              <a:ext uri="{FF2B5EF4-FFF2-40B4-BE49-F238E27FC236}">
                <a16:creationId xmlns:a16="http://schemas.microsoft.com/office/drawing/2014/main" id="{7270A78F-4D77-1346-B77B-859FDEEE5366}"/>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Language Essentials</a:t>
            </a:r>
          </a:p>
        </p:txBody>
      </p:sp>
      <p:sp>
        <p:nvSpPr>
          <p:cNvPr id="36" name="Title 1">
            <a:extLst>
              <a:ext uri="{FF2B5EF4-FFF2-40B4-BE49-F238E27FC236}">
                <a16:creationId xmlns:a16="http://schemas.microsoft.com/office/drawing/2014/main" id="{87DA5972-6578-084B-AB07-9A16D66DDCBE}"/>
              </a:ext>
            </a:extLst>
          </p:cNvPr>
          <p:cNvSpPr txBox="1">
            <a:spLocks/>
          </p:cNvSpPr>
          <p:nvPr/>
        </p:nvSpPr>
        <p:spPr>
          <a:xfrm>
            <a:off x="377590" y="1029329"/>
            <a:ext cx="8555906" cy="998236"/>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latin typeface="Arial" panose="020B0604020202020204" pitchFamily="34" charset="0"/>
                <a:cs typeface="Arial" panose="020B0604020202020204" pitchFamily="34" charset="0"/>
              </a:rPr>
              <a:t>Other than listening, speaking, what other strand can be added to language? </a:t>
            </a:r>
          </a:p>
        </p:txBody>
      </p:sp>
      <p:sp>
        <p:nvSpPr>
          <p:cNvPr id="37" name="Title 1">
            <a:extLst>
              <a:ext uri="{FF2B5EF4-FFF2-40B4-BE49-F238E27FC236}">
                <a16:creationId xmlns:a16="http://schemas.microsoft.com/office/drawing/2014/main" id="{DFEDB379-C95D-464F-BEE2-7D0B63D5B74A}"/>
              </a:ext>
            </a:extLst>
          </p:cNvPr>
          <p:cNvSpPr txBox="1">
            <a:spLocks/>
          </p:cNvSpPr>
          <p:nvPr/>
        </p:nvSpPr>
        <p:spPr>
          <a:xfrm>
            <a:off x="377590" y="2053742"/>
            <a:ext cx="8313644"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39858E"/>
                </a:solidFill>
                <a:latin typeface="Arial" panose="020B0604020202020204" pitchFamily="34" charset="0"/>
                <a:cs typeface="Arial" panose="020B0604020202020204" pitchFamily="34" charset="0"/>
              </a:rPr>
              <a:t>Another strand in language is the exchange or dialogue.</a:t>
            </a:r>
          </a:p>
        </p:txBody>
      </p:sp>
      <p:sp>
        <p:nvSpPr>
          <p:cNvPr id="38" name="Title 1">
            <a:extLst>
              <a:ext uri="{FF2B5EF4-FFF2-40B4-BE49-F238E27FC236}">
                <a16:creationId xmlns:a16="http://schemas.microsoft.com/office/drawing/2014/main" id="{91F00811-2119-7044-9024-5B0B6EF7BAC7}"/>
              </a:ext>
            </a:extLst>
          </p:cNvPr>
          <p:cNvSpPr txBox="1">
            <a:spLocks/>
          </p:cNvSpPr>
          <p:nvPr/>
        </p:nvSpPr>
        <p:spPr>
          <a:xfrm>
            <a:off x="735457" y="5649868"/>
            <a:ext cx="7616480" cy="889345"/>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39858E"/>
                </a:solidFill>
                <a:latin typeface="Arial" panose="020B0604020202020204" pitchFamily="34" charset="0"/>
                <a:cs typeface="Arial" panose="020B0604020202020204" pitchFamily="34" charset="0"/>
              </a:rPr>
              <a:t>See the next slide for an example of exchange at a word level.</a:t>
            </a:r>
          </a:p>
        </p:txBody>
      </p:sp>
      <p:sp>
        <p:nvSpPr>
          <p:cNvPr id="40" name="مستطيل 34">
            <a:extLst>
              <a:ext uri="{FF2B5EF4-FFF2-40B4-BE49-F238E27FC236}">
                <a16:creationId xmlns:a16="http://schemas.microsoft.com/office/drawing/2014/main" id="{3C2C91E9-5262-6440-A6B3-49266F86EBB0}"/>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custDataLst>
      <p:tags r:id="rId1"/>
    </p:custDataLst>
    <p:extLst>
      <p:ext uri="{BB962C8B-B14F-4D97-AF65-F5344CB8AC3E}">
        <p14:creationId xmlns:p14="http://schemas.microsoft.com/office/powerpoint/2010/main" val="2030153999"/>
      </p:ext>
    </p:extLst>
  </p:cSld>
  <p:clrMapOvr>
    <a:masterClrMapping/>
  </p:clrMapOvr>
  <mc:AlternateContent xmlns:mc="http://schemas.openxmlformats.org/markup-compatibility/2006" xmlns:p14="http://schemas.microsoft.com/office/powerpoint/2010/main">
    <mc:Choice Requires="p14">
      <p:transition spd="slow" p14:dur="2000" advTm="51203"/>
    </mc:Choice>
    <mc:Fallback xmlns="">
      <p:transition spd="slow" advTm="512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98FA1E-3B05-0249-992D-1E0620E3AB0C}"/>
              </a:ext>
            </a:extLst>
          </p:cNvPr>
          <p:cNvSpPr>
            <a:spLocks noGrp="1"/>
          </p:cNvSpPr>
          <p:nvPr>
            <p:ph type="sldNum" sz="quarter" idx="12"/>
          </p:nvPr>
        </p:nvSpPr>
        <p:spPr/>
        <p:txBody>
          <a:bodyPr/>
          <a:lstStyle/>
          <a:p>
            <a:fld id="{2153F9B5-B774-0340-83BA-46EE7B6317D8}" type="slidenum">
              <a:rPr lang="en-US" smtClean="0"/>
              <a:t>14</a:t>
            </a:fld>
            <a:endParaRPr lang="en-US"/>
          </a:p>
        </p:txBody>
      </p:sp>
      <p:pic>
        <p:nvPicPr>
          <p:cNvPr id="4" name="Picture 3">
            <a:extLst>
              <a:ext uri="{FF2B5EF4-FFF2-40B4-BE49-F238E27FC236}">
                <a16:creationId xmlns:a16="http://schemas.microsoft.com/office/drawing/2014/main" id="{AF54ECBC-9064-6A4F-A284-F01F3FCF9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15" y="1584741"/>
            <a:ext cx="2190750" cy="4219575"/>
          </a:xfrm>
          <a:prstGeom prst="rect">
            <a:avLst/>
          </a:prstGeom>
        </p:spPr>
      </p:pic>
      <p:pic>
        <p:nvPicPr>
          <p:cNvPr id="5" name="Picture 4">
            <a:extLst>
              <a:ext uri="{FF2B5EF4-FFF2-40B4-BE49-F238E27FC236}">
                <a16:creationId xmlns:a16="http://schemas.microsoft.com/office/drawing/2014/main" id="{5E24AE77-F1E2-5447-8239-C91460D63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851" y="1481370"/>
            <a:ext cx="2219325" cy="4381500"/>
          </a:xfrm>
          <a:prstGeom prst="rect">
            <a:avLst/>
          </a:prstGeom>
        </p:spPr>
      </p:pic>
      <p:pic>
        <p:nvPicPr>
          <p:cNvPr id="6" name="Picture 5">
            <a:extLst>
              <a:ext uri="{FF2B5EF4-FFF2-40B4-BE49-F238E27FC236}">
                <a16:creationId xmlns:a16="http://schemas.microsoft.com/office/drawing/2014/main" id="{73FBAE72-33F4-0249-A862-90230E650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151" y="1731473"/>
            <a:ext cx="742950" cy="914400"/>
          </a:xfrm>
          <a:prstGeom prst="rect">
            <a:avLst/>
          </a:prstGeom>
        </p:spPr>
      </p:pic>
      <p:pic>
        <p:nvPicPr>
          <p:cNvPr id="7" name="Picture 6">
            <a:extLst>
              <a:ext uri="{FF2B5EF4-FFF2-40B4-BE49-F238E27FC236}">
                <a16:creationId xmlns:a16="http://schemas.microsoft.com/office/drawing/2014/main" id="{153662C0-87BC-E147-A36B-388A4685F5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3590" y="1689110"/>
            <a:ext cx="752475" cy="962025"/>
          </a:xfrm>
          <a:prstGeom prst="rect">
            <a:avLst/>
          </a:prstGeom>
        </p:spPr>
      </p:pic>
      <p:sp>
        <p:nvSpPr>
          <p:cNvPr id="8" name="TextBox 7">
            <a:extLst>
              <a:ext uri="{FF2B5EF4-FFF2-40B4-BE49-F238E27FC236}">
                <a16:creationId xmlns:a16="http://schemas.microsoft.com/office/drawing/2014/main" id="{93D9276C-86B2-464E-8870-A0B20D63FC7C}"/>
              </a:ext>
            </a:extLst>
          </p:cNvPr>
          <p:cNvSpPr txBox="1"/>
          <p:nvPr/>
        </p:nvSpPr>
        <p:spPr>
          <a:xfrm>
            <a:off x="4125683" y="1769533"/>
            <a:ext cx="1289966" cy="646331"/>
          </a:xfrm>
          <a:prstGeom prst="rect">
            <a:avLst/>
          </a:prstGeom>
          <a:solidFill>
            <a:srgbClr val="F47921"/>
          </a:solidFill>
        </p:spPr>
        <p:txBody>
          <a:bodyPr wrap="square" rtlCol="0">
            <a:spAutoFit/>
          </a:bodyPr>
          <a:lstStyle/>
          <a:p>
            <a:pPr algn="ctr"/>
            <a:r>
              <a:rPr lang="en-US" dirty="0">
                <a:solidFill>
                  <a:srgbClr val="FFFFFF"/>
                </a:solidFill>
              </a:rPr>
              <a:t>Request </a:t>
            </a:r>
          </a:p>
          <a:p>
            <a:pPr algn="ctr"/>
            <a:r>
              <a:rPr lang="en-US" dirty="0">
                <a:solidFill>
                  <a:srgbClr val="FFFFFF"/>
                </a:solidFill>
              </a:rPr>
              <a:t>Dialogue</a:t>
            </a:r>
          </a:p>
        </p:txBody>
      </p:sp>
      <p:sp>
        <p:nvSpPr>
          <p:cNvPr id="9" name="TextBox 8">
            <a:extLst>
              <a:ext uri="{FF2B5EF4-FFF2-40B4-BE49-F238E27FC236}">
                <a16:creationId xmlns:a16="http://schemas.microsoft.com/office/drawing/2014/main" id="{15D6DA4C-F998-7647-973E-216B64F722EB}"/>
              </a:ext>
            </a:extLst>
          </p:cNvPr>
          <p:cNvSpPr txBox="1"/>
          <p:nvPr/>
        </p:nvSpPr>
        <p:spPr>
          <a:xfrm>
            <a:off x="3070281" y="2819012"/>
            <a:ext cx="1116925" cy="369332"/>
          </a:xfrm>
          <a:prstGeom prst="rect">
            <a:avLst/>
          </a:prstGeom>
          <a:noFill/>
        </p:spPr>
        <p:txBody>
          <a:bodyPr wrap="square" rtlCol="0">
            <a:spAutoFit/>
          </a:bodyPr>
          <a:lstStyle/>
          <a:p>
            <a:r>
              <a:rPr lang="en-US" dirty="0"/>
              <a:t>Ibrahim?</a:t>
            </a:r>
          </a:p>
        </p:txBody>
      </p:sp>
      <p:sp>
        <p:nvSpPr>
          <p:cNvPr id="10" name="TextBox 9">
            <a:extLst>
              <a:ext uri="{FF2B5EF4-FFF2-40B4-BE49-F238E27FC236}">
                <a16:creationId xmlns:a16="http://schemas.microsoft.com/office/drawing/2014/main" id="{60832550-1437-F948-AD4A-0D45FED2BE9D}"/>
              </a:ext>
            </a:extLst>
          </p:cNvPr>
          <p:cNvSpPr txBox="1"/>
          <p:nvPr/>
        </p:nvSpPr>
        <p:spPr>
          <a:xfrm>
            <a:off x="5254533" y="2819012"/>
            <a:ext cx="1116925" cy="369332"/>
          </a:xfrm>
          <a:prstGeom prst="rect">
            <a:avLst/>
          </a:prstGeom>
          <a:noFill/>
        </p:spPr>
        <p:txBody>
          <a:bodyPr wrap="square" rtlCol="0">
            <a:spAutoFit/>
          </a:bodyPr>
          <a:lstStyle/>
          <a:p>
            <a:r>
              <a:rPr lang="en-US" dirty="0"/>
              <a:t>Yes?</a:t>
            </a:r>
          </a:p>
        </p:txBody>
      </p:sp>
      <p:sp>
        <p:nvSpPr>
          <p:cNvPr id="11" name="TextBox 10">
            <a:extLst>
              <a:ext uri="{FF2B5EF4-FFF2-40B4-BE49-F238E27FC236}">
                <a16:creationId xmlns:a16="http://schemas.microsoft.com/office/drawing/2014/main" id="{C00EB927-BE80-9948-A000-71811D3B4A03}"/>
              </a:ext>
            </a:extLst>
          </p:cNvPr>
          <p:cNvSpPr txBox="1"/>
          <p:nvPr/>
        </p:nvSpPr>
        <p:spPr>
          <a:xfrm>
            <a:off x="3070281" y="3191489"/>
            <a:ext cx="1794657" cy="369332"/>
          </a:xfrm>
          <a:prstGeom prst="rect">
            <a:avLst/>
          </a:prstGeom>
          <a:noFill/>
        </p:spPr>
        <p:txBody>
          <a:bodyPr wrap="square" rtlCol="0">
            <a:spAutoFit/>
          </a:bodyPr>
          <a:lstStyle/>
          <a:p>
            <a:r>
              <a:rPr lang="en-US" dirty="0"/>
              <a:t>Crayon, please.</a:t>
            </a:r>
          </a:p>
        </p:txBody>
      </p:sp>
      <p:sp>
        <p:nvSpPr>
          <p:cNvPr id="12" name="TextBox 11">
            <a:extLst>
              <a:ext uri="{FF2B5EF4-FFF2-40B4-BE49-F238E27FC236}">
                <a16:creationId xmlns:a16="http://schemas.microsoft.com/office/drawing/2014/main" id="{22D4E3DE-B2BA-3046-B586-B8A1F49FDCD7}"/>
              </a:ext>
            </a:extLst>
          </p:cNvPr>
          <p:cNvSpPr txBox="1"/>
          <p:nvPr/>
        </p:nvSpPr>
        <p:spPr>
          <a:xfrm>
            <a:off x="5254533" y="3191489"/>
            <a:ext cx="1116925" cy="369332"/>
          </a:xfrm>
          <a:prstGeom prst="rect">
            <a:avLst/>
          </a:prstGeom>
          <a:noFill/>
        </p:spPr>
        <p:txBody>
          <a:bodyPr wrap="square" rtlCol="0">
            <a:spAutoFit/>
          </a:bodyPr>
          <a:lstStyle/>
          <a:p>
            <a:r>
              <a:rPr lang="en-US" dirty="0"/>
              <a:t>Blue?</a:t>
            </a:r>
          </a:p>
        </p:txBody>
      </p:sp>
      <p:sp>
        <p:nvSpPr>
          <p:cNvPr id="13" name="TextBox 12">
            <a:extLst>
              <a:ext uri="{FF2B5EF4-FFF2-40B4-BE49-F238E27FC236}">
                <a16:creationId xmlns:a16="http://schemas.microsoft.com/office/drawing/2014/main" id="{B6594FCF-68A6-1449-955A-692294750D24}"/>
              </a:ext>
            </a:extLst>
          </p:cNvPr>
          <p:cNvSpPr txBox="1"/>
          <p:nvPr/>
        </p:nvSpPr>
        <p:spPr>
          <a:xfrm>
            <a:off x="3070281" y="3600073"/>
            <a:ext cx="1116925" cy="369332"/>
          </a:xfrm>
          <a:prstGeom prst="rect">
            <a:avLst/>
          </a:prstGeom>
          <a:noFill/>
        </p:spPr>
        <p:txBody>
          <a:bodyPr wrap="square" rtlCol="0">
            <a:spAutoFit/>
          </a:bodyPr>
          <a:lstStyle/>
          <a:p>
            <a:r>
              <a:rPr lang="en-US" dirty="0"/>
              <a:t>No</a:t>
            </a:r>
          </a:p>
        </p:txBody>
      </p:sp>
      <p:sp>
        <p:nvSpPr>
          <p:cNvPr id="14" name="TextBox 13">
            <a:extLst>
              <a:ext uri="{FF2B5EF4-FFF2-40B4-BE49-F238E27FC236}">
                <a16:creationId xmlns:a16="http://schemas.microsoft.com/office/drawing/2014/main" id="{1D898AF6-EB79-DA42-A815-8716D35B7DE9}"/>
              </a:ext>
            </a:extLst>
          </p:cNvPr>
          <p:cNvSpPr txBox="1"/>
          <p:nvPr/>
        </p:nvSpPr>
        <p:spPr>
          <a:xfrm>
            <a:off x="5254533" y="3600073"/>
            <a:ext cx="1116925" cy="369332"/>
          </a:xfrm>
          <a:prstGeom prst="rect">
            <a:avLst/>
          </a:prstGeom>
          <a:noFill/>
        </p:spPr>
        <p:txBody>
          <a:bodyPr wrap="square" rtlCol="0">
            <a:spAutoFit/>
          </a:bodyPr>
          <a:lstStyle/>
          <a:p>
            <a:r>
              <a:rPr lang="en-US" dirty="0"/>
              <a:t>Red?</a:t>
            </a:r>
          </a:p>
        </p:txBody>
      </p:sp>
      <p:sp>
        <p:nvSpPr>
          <p:cNvPr id="15" name="TextBox 14">
            <a:extLst>
              <a:ext uri="{FF2B5EF4-FFF2-40B4-BE49-F238E27FC236}">
                <a16:creationId xmlns:a16="http://schemas.microsoft.com/office/drawing/2014/main" id="{D9A2E9D0-0B2B-6E4F-857D-98F5C1972F34}"/>
              </a:ext>
            </a:extLst>
          </p:cNvPr>
          <p:cNvSpPr txBox="1"/>
          <p:nvPr/>
        </p:nvSpPr>
        <p:spPr>
          <a:xfrm>
            <a:off x="3070281" y="4026393"/>
            <a:ext cx="1116925" cy="369332"/>
          </a:xfrm>
          <a:prstGeom prst="rect">
            <a:avLst/>
          </a:prstGeom>
          <a:noFill/>
        </p:spPr>
        <p:txBody>
          <a:bodyPr wrap="square" rtlCol="0">
            <a:spAutoFit/>
          </a:bodyPr>
          <a:lstStyle/>
          <a:p>
            <a:r>
              <a:rPr lang="en-US" dirty="0"/>
              <a:t>Yes</a:t>
            </a:r>
          </a:p>
        </p:txBody>
      </p:sp>
      <p:sp>
        <p:nvSpPr>
          <p:cNvPr id="16" name="TextBox 15">
            <a:extLst>
              <a:ext uri="{FF2B5EF4-FFF2-40B4-BE49-F238E27FC236}">
                <a16:creationId xmlns:a16="http://schemas.microsoft.com/office/drawing/2014/main" id="{327A827E-DAB8-7D49-BAA3-5E63C62CC085}"/>
              </a:ext>
            </a:extLst>
          </p:cNvPr>
          <p:cNvSpPr txBox="1"/>
          <p:nvPr/>
        </p:nvSpPr>
        <p:spPr>
          <a:xfrm>
            <a:off x="5254533" y="4026393"/>
            <a:ext cx="1116925" cy="369332"/>
          </a:xfrm>
          <a:prstGeom prst="rect">
            <a:avLst/>
          </a:prstGeom>
          <a:noFill/>
        </p:spPr>
        <p:txBody>
          <a:bodyPr wrap="square" rtlCol="0">
            <a:spAutoFit/>
          </a:bodyPr>
          <a:lstStyle/>
          <a:p>
            <a:r>
              <a:rPr lang="en-US" dirty="0"/>
              <a:t>2?</a:t>
            </a:r>
          </a:p>
        </p:txBody>
      </p:sp>
      <p:sp>
        <p:nvSpPr>
          <p:cNvPr id="17" name="TextBox 16">
            <a:extLst>
              <a:ext uri="{FF2B5EF4-FFF2-40B4-BE49-F238E27FC236}">
                <a16:creationId xmlns:a16="http://schemas.microsoft.com/office/drawing/2014/main" id="{C9CCF888-4E45-6B42-8096-86D7026A1239}"/>
              </a:ext>
            </a:extLst>
          </p:cNvPr>
          <p:cNvSpPr txBox="1"/>
          <p:nvPr/>
        </p:nvSpPr>
        <p:spPr>
          <a:xfrm>
            <a:off x="3077877" y="4407238"/>
            <a:ext cx="1116925" cy="369332"/>
          </a:xfrm>
          <a:prstGeom prst="rect">
            <a:avLst/>
          </a:prstGeom>
          <a:noFill/>
        </p:spPr>
        <p:txBody>
          <a:bodyPr wrap="square" rtlCol="0">
            <a:spAutoFit/>
          </a:bodyPr>
          <a:lstStyle/>
          <a:p>
            <a:r>
              <a:rPr lang="en-US" dirty="0"/>
              <a:t>No</a:t>
            </a:r>
          </a:p>
        </p:txBody>
      </p:sp>
      <p:sp>
        <p:nvSpPr>
          <p:cNvPr id="18" name="TextBox 17">
            <a:extLst>
              <a:ext uri="{FF2B5EF4-FFF2-40B4-BE49-F238E27FC236}">
                <a16:creationId xmlns:a16="http://schemas.microsoft.com/office/drawing/2014/main" id="{3BF7047D-7883-0749-8142-995D9BAE3AD7}"/>
              </a:ext>
            </a:extLst>
          </p:cNvPr>
          <p:cNvSpPr txBox="1"/>
          <p:nvPr/>
        </p:nvSpPr>
        <p:spPr>
          <a:xfrm>
            <a:off x="5262129" y="4407238"/>
            <a:ext cx="1116925"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1AD801C4-B065-7E42-BAD0-7357ED5263AF}"/>
              </a:ext>
            </a:extLst>
          </p:cNvPr>
          <p:cNvSpPr txBox="1"/>
          <p:nvPr/>
        </p:nvSpPr>
        <p:spPr>
          <a:xfrm>
            <a:off x="3077877" y="4833558"/>
            <a:ext cx="1116925" cy="369332"/>
          </a:xfrm>
          <a:prstGeom prst="rect">
            <a:avLst/>
          </a:prstGeom>
          <a:noFill/>
        </p:spPr>
        <p:txBody>
          <a:bodyPr wrap="square" rtlCol="0">
            <a:spAutoFit/>
          </a:bodyPr>
          <a:lstStyle/>
          <a:p>
            <a:r>
              <a:rPr lang="en-US" dirty="0"/>
              <a:t>Yes</a:t>
            </a:r>
          </a:p>
        </p:txBody>
      </p:sp>
      <p:sp>
        <p:nvSpPr>
          <p:cNvPr id="20" name="TextBox 19">
            <a:extLst>
              <a:ext uri="{FF2B5EF4-FFF2-40B4-BE49-F238E27FC236}">
                <a16:creationId xmlns:a16="http://schemas.microsoft.com/office/drawing/2014/main" id="{9306644D-F2CF-CC48-9582-A1422B1A24CF}"/>
              </a:ext>
            </a:extLst>
          </p:cNvPr>
          <p:cNvSpPr txBox="1"/>
          <p:nvPr/>
        </p:nvSpPr>
        <p:spPr>
          <a:xfrm>
            <a:off x="5262129" y="4833558"/>
            <a:ext cx="1116925" cy="369332"/>
          </a:xfrm>
          <a:prstGeom prst="rect">
            <a:avLst/>
          </a:prstGeom>
          <a:noFill/>
        </p:spPr>
        <p:txBody>
          <a:bodyPr wrap="square" rtlCol="0">
            <a:spAutoFit/>
          </a:bodyPr>
          <a:lstStyle/>
          <a:p>
            <a:r>
              <a:rPr lang="en-US" dirty="0"/>
              <a:t>Here</a:t>
            </a:r>
          </a:p>
        </p:txBody>
      </p:sp>
      <p:sp>
        <p:nvSpPr>
          <p:cNvPr id="21" name="TextBox 20">
            <a:extLst>
              <a:ext uri="{FF2B5EF4-FFF2-40B4-BE49-F238E27FC236}">
                <a16:creationId xmlns:a16="http://schemas.microsoft.com/office/drawing/2014/main" id="{48615F8B-5DB7-124C-8C33-2C44B425FEE2}"/>
              </a:ext>
            </a:extLst>
          </p:cNvPr>
          <p:cNvSpPr txBox="1"/>
          <p:nvPr/>
        </p:nvSpPr>
        <p:spPr>
          <a:xfrm>
            <a:off x="3084061" y="5228288"/>
            <a:ext cx="1116925" cy="369332"/>
          </a:xfrm>
          <a:prstGeom prst="rect">
            <a:avLst/>
          </a:prstGeom>
          <a:noFill/>
        </p:spPr>
        <p:txBody>
          <a:bodyPr wrap="square" rtlCol="0">
            <a:spAutoFit/>
          </a:bodyPr>
          <a:lstStyle/>
          <a:p>
            <a:r>
              <a:rPr lang="en-US" dirty="0"/>
              <a:t>Thanks</a:t>
            </a:r>
          </a:p>
        </p:txBody>
      </p:sp>
      <p:sp>
        <p:nvSpPr>
          <p:cNvPr id="22" name="TextBox 21">
            <a:extLst>
              <a:ext uri="{FF2B5EF4-FFF2-40B4-BE49-F238E27FC236}">
                <a16:creationId xmlns:a16="http://schemas.microsoft.com/office/drawing/2014/main" id="{44CF4F37-0EB0-404F-AD04-FBC044D3A790}"/>
              </a:ext>
            </a:extLst>
          </p:cNvPr>
          <p:cNvSpPr txBox="1"/>
          <p:nvPr/>
        </p:nvSpPr>
        <p:spPr>
          <a:xfrm>
            <a:off x="5254533" y="5241057"/>
            <a:ext cx="1520300" cy="646331"/>
          </a:xfrm>
          <a:prstGeom prst="rect">
            <a:avLst/>
          </a:prstGeom>
          <a:noFill/>
        </p:spPr>
        <p:txBody>
          <a:bodyPr wrap="square" rtlCol="0">
            <a:spAutoFit/>
          </a:bodyPr>
          <a:lstStyle/>
          <a:p>
            <a:r>
              <a:rPr lang="en-US" dirty="0"/>
              <a:t>You’re welcome</a:t>
            </a:r>
          </a:p>
        </p:txBody>
      </p:sp>
      <p:sp>
        <p:nvSpPr>
          <p:cNvPr id="24" name="Slide Number Placeholder 16">
            <a:extLst>
              <a:ext uri="{FF2B5EF4-FFF2-40B4-BE49-F238E27FC236}">
                <a16:creationId xmlns:a16="http://schemas.microsoft.com/office/drawing/2014/main" id="{DB981074-773B-074C-94A6-BAECFA4DAC9A}"/>
              </a:ext>
            </a:extLst>
          </p:cNvPr>
          <p:cNvSpPr txBox="1">
            <a:spLocks/>
          </p:cNvSpPr>
          <p:nvPr/>
        </p:nvSpPr>
        <p:spPr>
          <a:xfrm>
            <a:off x="8098293" y="5112894"/>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290F0B-7927-4DF7-BBA5-C17C3F9D20B4}" type="slidenum">
              <a:rPr lang="en-US" smtClean="0"/>
              <a:pPr/>
              <a:t>14</a:t>
            </a:fld>
            <a:endParaRPr lang="en-US"/>
          </a:p>
        </p:txBody>
      </p:sp>
      <p:cxnSp>
        <p:nvCxnSpPr>
          <p:cNvPr id="25" name="رابط مستقيم 36">
            <a:extLst>
              <a:ext uri="{FF2B5EF4-FFF2-40B4-BE49-F238E27FC236}">
                <a16:creationId xmlns:a16="http://schemas.microsoft.com/office/drawing/2014/main" id="{AB4FBA4E-E0B1-964D-B143-621F7940FE1A}"/>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EC4113FD-577F-3246-9571-28DDE4762D52}"/>
              </a:ext>
            </a:extLst>
          </p:cNvPr>
          <p:cNvSpPr txBox="1">
            <a:spLocks/>
          </p:cNvSpPr>
          <p:nvPr/>
        </p:nvSpPr>
        <p:spPr>
          <a:xfrm>
            <a:off x="509448" y="571277"/>
            <a:ext cx="3401369" cy="476658"/>
          </a:xfrm>
          <a:prstGeom prst="rect">
            <a:avLst/>
          </a:prstGeom>
          <a:solidFill>
            <a:schemeClr val="tx1"/>
          </a:solidFill>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bg1"/>
                </a:solidFill>
                <a:latin typeface="Arial" panose="020B0604020202020204" pitchFamily="34" charset="0"/>
                <a:cs typeface="Arial" panose="020B0604020202020204" pitchFamily="34" charset="0"/>
              </a:rPr>
              <a:t>Exchange (words)</a:t>
            </a:r>
          </a:p>
        </p:txBody>
      </p:sp>
      <p:sp>
        <p:nvSpPr>
          <p:cNvPr id="26" name="مستطيل 34">
            <a:extLst>
              <a:ext uri="{FF2B5EF4-FFF2-40B4-BE49-F238E27FC236}">
                <a16:creationId xmlns:a16="http://schemas.microsoft.com/office/drawing/2014/main" id="{4AB47EF4-79DC-3B4C-A6B7-9B45C29E3829}"/>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174404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135CDB0-2978-D044-8425-F21A329E8E72}"/>
              </a:ext>
            </a:extLst>
          </p:cNvPr>
          <p:cNvSpPr>
            <a:spLocks noGrp="1"/>
          </p:cNvSpPr>
          <p:nvPr>
            <p:ph type="sldNum" sz="quarter" idx="12"/>
          </p:nvPr>
        </p:nvSpPr>
        <p:spPr/>
        <p:txBody>
          <a:bodyPr/>
          <a:lstStyle/>
          <a:p>
            <a:fld id="{2153F9B5-B774-0340-83BA-46EE7B6317D8}" type="slidenum">
              <a:rPr lang="en-US" sz="1800" smtClean="0"/>
              <a:t>15</a:t>
            </a:fld>
            <a:endParaRPr lang="en-US" sz="1800" dirty="0"/>
          </a:p>
        </p:txBody>
      </p:sp>
      <p:cxnSp>
        <p:nvCxnSpPr>
          <p:cNvPr id="53" name="رابط مستقيم 36">
            <a:extLst>
              <a:ext uri="{FF2B5EF4-FFF2-40B4-BE49-F238E27FC236}">
                <a16:creationId xmlns:a16="http://schemas.microsoft.com/office/drawing/2014/main" id="{4D6B5348-51D9-E442-97B6-E286C3436AC8}"/>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7270A78F-4D77-1346-B77B-859FDEEE5366}"/>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Active learning!</a:t>
            </a:r>
          </a:p>
        </p:txBody>
      </p:sp>
      <p:sp>
        <p:nvSpPr>
          <p:cNvPr id="40" name="مستطيل 34">
            <a:extLst>
              <a:ext uri="{FF2B5EF4-FFF2-40B4-BE49-F238E27FC236}">
                <a16:creationId xmlns:a16="http://schemas.microsoft.com/office/drawing/2014/main" id="{3C2C91E9-5262-6440-A6B3-49266F86EBB0}"/>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2" name="Title 1">
            <a:extLst>
              <a:ext uri="{FF2B5EF4-FFF2-40B4-BE49-F238E27FC236}">
                <a16:creationId xmlns:a16="http://schemas.microsoft.com/office/drawing/2014/main" id="{37FBEA35-C974-3542-88FF-A06F30D3B77A}"/>
              </a:ext>
            </a:extLst>
          </p:cNvPr>
          <p:cNvSpPr txBox="1">
            <a:spLocks/>
          </p:cNvSpPr>
          <p:nvPr/>
        </p:nvSpPr>
        <p:spPr>
          <a:xfrm>
            <a:off x="2258476" y="1725832"/>
            <a:ext cx="8398947"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39858E"/>
                </a:solidFill>
                <a:latin typeface="Arial" panose="020B0604020202020204" pitchFamily="34" charset="0"/>
                <a:cs typeface="Arial" panose="020B0604020202020204" pitchFamily="34" charset="0"/>
              </a:rPr>
              <a:t>Designing a two to three step task </a:t>
            </a:r>
          </a:p>
          <a:p>
            <a:r>
              <a:rPr lang="en-US" sz="2400" b="1" i="1" dirty="0">
                <a:solidFill>
                  <a:srgbClr val="39858E"/>
                </a:solidFill>
                <a:latin typeface="Arial" panose="020B0604020202020204" pitchFamily="34" charset="0"/>
                <a:cs typeface="Arial" panose="020B0604020202020204" pitchFamily="34" charset="0"/>
              </a:rPr>
              <a:t>that helps every student reach </a:t>
            </a:r>
          </a:p>
          <a:p>
            <a:r>
              <a:rPr lang="en-US" sz="2400" b="1" i="1" dirty="0">
                <a:solidFill>
                  <a:srgbClr val="39858E"/>
                </a:solidFill>
                <a:latin typeface="Arial" panose="020B0604020202020204" pitchFamily="34" charset="0"/>
                <a:cs typeface="Arial" panose="020B0604020202020204" pitchFamily="34" charset="0"/>
              </a:rPr>
              <a:t>the ability of the “I CAN” statement </a:t>
            </a:r>
          </a:p>
          <a:p>
            <a:r>
              <a:rPr lang="en-US" sz="2400" b="1" i="1" dirty="0">
                <a:solidFill>
                  <a:srgbClr val="39858E"/>
                </a:solidFill>
                <a:latin typeface="Arial" panose="020B0604020202020204" pitchFamily="34" charset="0"/>
                <a:cs typeface="Arial" panose="020B0604020202020204" pitchFamily="34" charset="0"/>
              </a:rPr>
              <a:t>using the content on the pages </a:t>
            </a:r>
          </a:p>
          <a:p>
            <a:r>
              <a:rPr lang="en-US" sz="2400" b="1" i="1" dirty="0">
                <a:solidFill>
                  <a:srgbClr val="39858E"/>
                </a:solidFill>
                <a:latin typeface="Arial" panose="020B0604020202020204" pitchFamily="34" charset="0"/>
                <a:cs typeface="Arial" panose="020B0604020202020204" pitchFamily="34" charset="0"/>
              </a:rPr>
              <a:t>is the right way to go.</a:t>
            </a:r>
          </a:p>
        </p:txBody>
      </p:sp>
      <p:pic>
        <p:nvPicPr>
          <p:cNvPr id="4" name="Picture 3">
            <a:extLst>
              <a:ext uri="{FF2B5EF4-FFF2-40B4-BE49-F238E27FC236}">
                <a16:creationId xmlns:a16="http://schemas.microsoft.com/office/drawing/2014/main" id="{41E3808D-408B-FF42-9D50-AC6F969792F9}"/>
              </a:ext>
            </a:extLst>
          </p:cNvPr>
          <p:cNvPicPr>
            <a:picLocks noChangeAspect="1"/>
          </p:cNvPicPr>
          <p:nvPr/>
        </p:nvPicPr>
        <p:blipFill>
          <a:blip r:embed="rId3"/>
          <a:stretch>
            <a:fillRect/>
          </a:stretch>
        </p:blipFill>
        <p:spPr>
          <a:xfrm>
            <a:off x="877689" y="2262790"/>
            <a:ext cx="1336377" cy="698365"/>
          </a:xfrm>
          <a:prstGeom prst="rect">
            <a:avLst/>
          </a:prstGeom>
        </p:spPr>
      </p:pic>
      <p:sp>
        <p:nvSpPr>
          <p:cNvPr id="8" name="Title 1">
            <a:extLst>
              <a:ext uri="{FF2B5EF4-FFF2-40B4-BE49-F238E27FC236}">
                <a16:creationId xmlns:a16="http://schemas.microsoft.com/office/drawing/2014/main" id="{D425E8C3-7F1A-684C-BCF3-B75DE09BA7FF}"/>
              </a:ext>
            </a:extLst>
          </p:cNvPr>
          <p:cNvSpPr txBox="1">
            <a:spLocks/>
          </p:cNvSpPr>
          <p:nvPr/>
        </p:nvSpPr>
        <p:spPr>
          <a:xfrm>
            <a:off x="1345398" y="4192078"/>
            <a:ext cx="6821858" cy="391987"/>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39858E"/>
                </a:solidFill>
                <a:latin typeface="Arial" panose="020B0604020202020204" pitchFamily="34" charset="0"/>
                <a:cs typeface="Arial" panose="020B0604020202020204" pitchFamily="34" charset="0"/>
              </a:rPr>
              <a:t>This is called ”de-fluency” or “scaffolding”.</a:t>
            </a:r>
          </a:p>
        </p:txBody>
      </p:sp>
    </p:spTree>
    <p:custDataLst>
      <p:tags r:id="rId1"/>
    </p:custDataLst>
    <p:extLst>
      <p:ext uri="{BB962C8B-B14F-4D97-AF65-F5344CB8AC3E}">
        <p14:creationId xmlns:p14="http://schemas.microsoft.com/office/powerpoint/2010/main" val="687951559"/>
      </p:ext>
    </p:extLst>
  </p:cSld>
  <p:clrMapOvr>
    <a:masterClrMapping/>
  </p:clrMapOvr>
  <mc:AlternateContent xmlns:mc="http://schemas.openxmlformats.org/markup-compatibility/2006" xmlns:p14="http://schemas.microsoft.com/office/powerpoint/2010/main">
    <mc:Choice Requires="p14">
      <p:transition spd="slow" p14:dur="2000" advTm="51203"/>
    </mc:Choice>
    <mc:Fallback xmlns="">
      <p:transition spd="slow" advTm="5120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135CDB0-2978-D044-8425-F21A329E8E72}"/>
              </a:ext>
            </a:extLst>
          </p:cNvPr>
          <p:cNvSpPr>
            <a:spLocks noGrp="1"/>
          </p:cNvSpPr>
          <p:nvPr>
            <p:ph type="sldNum" sz="quarter" idx="12"/>
          </p:nvPr>
        </p:nvSpPr>
        <p:spPr/>
        <p:txBody>
          <a:bodyPr/>
          <a:lstStyle/>
          <a:p>
            <a:fld id="{2153F9B5-B774-0340-83BA-46EE7B6317D8}" type="slidenum">
              <a:rPr lang="en-US" sz="1800" smtClean="0"/>
              <a:t>16</a:t>
            </a:fld>
            <a:endParaRPr lang="en-US" sz="1800" dirty="0"/>
          </a:p>
        </p:txBody>
      </p:sp>
      <p:cxnSp>
        <p:nvCxnSpPr>
          <p:cNvPr id="53" name="رابط مستقيم 36">
            <a:extLst>
              <a:ext uri="{FF2B5EF4-FFF2-40B4-BE49-F238E27FC236}">
                <a16:creationId xmlns:a16="http://schemas.microsoft.com/office/drawing/2014/main" id="{4D6B5348-51D9-E442-97B6-E286C3436AC8}"/>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7270A78F-4D77-1346-B77B-859FDEEE5366}"/>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Active learning!</a:t>
            </a:r>
          </a:p>
        </p:txBody>
      </p:sp>
      <p:sp>
        <p:nvSpPr>
          <p:cNvPr id="40" name="مستطيل 34">
            <a:extLst>
              <a:ext uri="{FF2B5EF4-FFF2-40B4-BE49-F238E27FC236}">
                <a16:creationId xmlns:a16="http://schemas.microsoft.com/office/drawing/2014/main" id="{3C2C91E9-5262-6440-A6B3-49266F86EBB0}"/>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2" name="Title 1">
            <a:extLst>
              <a:ext uri="{FF2B5EF4-FFF2-40B4-BE49-F238E27FC236}">
                <a16:creationId xmlns:a16="http://schemas.microsoft.com/office/drawing/2014/main" id="{37FBEA35-C974-3542-88FF-A06F30D3B77A}"/>
              </a:ext>
            </a:extLst>
          </p:cNvPr>
          <p:cNvSpPr txBox="1">
            <a:spLocks/>
          </p:cNvSpPr>
          <p:nvPr/>
        </p:nvSpPr>
        <p:spPr>
          <a:xfrm>
            <a:off x="597563" y="1073041"/>
            <a:ext cx="7941123"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39858E"/>
                </a:solidFill>
                <a:latin typeface="Arial" panose="020B0604020202020204" pitchFamily="34" charset="0"/>
                <a:cs typeface="Arial" panose="020B0604020202020204" pitchFamily="34" charset="0"/>
              </a:rPr>
              <a:t>Task 1/3 Look at the picture. Tell each other in pairs as many words as you can in one minute. Use your pair voice.</a:t>
            </a:r>
          </a:p>
        </p:txBody>
      </p:sp>
      <p:pic>
        <p:nvPicPr>
          <p:cNvPr id="4" name="Picture 3">
            <a:extLst>
              <a:ext uri="{FF2B5EF4-FFF2-40B4-BE49-F238E27FC236}">
                <a16:creationId xmlns:a16="http://schemas.microsoft.com/office/drawing/2014/main" id="{41E3808D-408B-FF42-9D50-AC6F969792F9}"/>
              </a:ext>
            </a:extLst>
          </p:cNvPr>
          <p:cNvPicPr>
            <a:picLocks noChangeAspect="1"/>
          </p:cNvPicPr>
          <p:nvPr/>
        </p:nvPicPr>
        <p:blipFill>
          <a:blip r:embed="rId3"/>
          <a:stretch>
            <a:fillRect/>
          </a:stretch>
        </p:blipFill>
        <p:spPr>
          <a:xfrm>
            <a:off x="3875508" y="260882"/>
            <a:ext cx="1336377" cy="698365"/>
          </a:xfrm>
          <a:prstGeom prst="rect">
            <a:avLst/>
          </a:prstGeom>
        </p:spPr>
      </p:pic>
      <p:pic>
        <p:nvPicPr>
          <p:cNvPr id="3" name="Picture 2">
            <a:extLst>
              <a:ext uri="{FF2B5EF4-FFF2-40B4-BE49-F238E27FC236}">
                <a16:creationId xmlns:a16="http://schemas.microsoft.com/office/drawing/2014/main" id="{94F1E0C2-EEC8-6C4A-ACC2-9381205ED642}"/>
              </a:ext>
            </a:extLst>
          </p:cNvPr>
          <p:cNvPicPr>
            <a:picLocks noChangeAspect="1"/>
          </p:cNvPicPr>
          <p:nvPr/>
        </p:nvPicPr>
        <p:blipFill>
          <a:blip r:embed="rId4"/>
          <a:stretch>
            <a:fillRect/>
          </a:stretch>
        </p:blipFill>
        <p:spPr>
          <a:xfrm>
            <a:off x="1554473" y="2390595"/>
            <a:ext cx="6344051" cy="4166888"/>
          </a:xfrm>
          <a:prstGeom prst="rect">
            <a:avLst/>
          </a:prstGeom>
        </p:spPr>
      </p:pic>
      <p:sp>
        <p:nvSpPr>
          <p:cNvPr id="5" name="Freeform 4">
            <a:extLst>
              <a:ext uri="{FF2B5EF4-FFF2-40B4-BE49-F238E27FC236}">
                <a16:creationId xmlns:a16="http://schemas.microsoft.com/office/drawing/2014/main" id="{CBEB2E88-7590-A747-AFB0-67BEBB0F3F5D}"/>
              </a:ext>
            </a:extLst>
          </p:cNvPr>
          <p:cNvSpPr/>
          <p:nvPr/>
        </p:nvSpPr>
        <p:spPr>
          <a:xfrm>
            <a:off x="1876097" y="1481902"/>
            <a:ext cx="1010860" cy="488788"/>
          </a:xfrm>
          <a:custGeom>
            <a:avLst/>
            <a:gdLst>
              <a:gd name="connsiteX0" fmla="*/ 551793 w 1010860"/>
              <a:gd name="connsiteY0" fmla="*/ 31588 h 488788"/>
              <a:gd name="connsiteX1" fmla="*/ 236482 w 1010860"/>
              <a:gd name="connsiteY1" fmla="*/ 31588 h 488788"/>
              <a:gd name="connsiteX2" fmla="*/ 63062 w 1010860"/>
              <a:gd name="connsiteY2" fmla="*/ 47353 h 488788"/>
              <a:gd name="connsiteX3" fmla="*/ 0 w 1010860"/>
              <a:gd name="connsiteY3" fmla="*/ 141946 h 488788"/>
              <a:gd name="connsiteX4" fmla="*/ 15765 w 1010860"/>
              <a:gd name="connsiteY4" fmla="*/ 189243 h 488788"/>
              <a:gd name="connsiteX5" fmla="*/ 126124 w 1010860"/>
              <a:gd name="connsiteY5" fmla="*/ 299601 h 488788"/>
              <a:gd name="connsiteX6" fmla="*/ 173420 w 1010860"/>
              <a:gd name="connsiteY6" fmla="*/ 331132 h 488788"/>
              <a:gd name="connsiteX7" fmla="*/ 204951 w 1010860"/>
              <a:gd name="connsiteY7" fmla="*/ 362664 h 488788"/>
              <a:gd name="connsiteX8" fmla="*/ 299544 w 1010860"/>
              <a:gd name="connsiteY8" fmla="*/ 394195 h 488788"/>
              <a:gd name="connsiteX9" fmla="*/ 346841 w 1010860"/>
              <a:gd name="connsiteY9" fmla="*/ 409960 h 488788"/>
              <a:gd name="connsiteX10" fmla="*/ 394137 w 1010860"/>
              <a:gd name="connsiteY10" fmla="*/ 425726 h 488788"/>
              <a:gd name="connsiteX11" fmla="*/ 425669 w 1010860"/>
              <a:gd name="connsiteY11" fmla="*/ 457257 h 488788"/>
              <a:gd name="connsiteX12" fmla="*/ 488731 w 1010860"/>
              <a:gd name="connsiteY12" fmla="*/ 473022 h 488788"/>
              <a:gd name="connsiteX13" fmla="*/ 677917 w 1010860"/>
              <a:gd name="connsiteY13" fmla="*/ 488788 h 488788"/>
              <a:gd name="connsiteX14" fmla="*/ 804041 w 1010860"/>
              <a:gd name="connsiteY14" fmla="*/ 473022 h 488788"/>
              <a:gd name="connsiteX15" fmla="*/ 882869 w 1010860"/>
              <a:gd name="connsiteY15" fmla="*/ 409960 h 488788"/>
              <a:gd name="connsiteX16" fmla="*/ 930165 w 1010860"/>
              <a:gd name="connsiteY16" fmla="*/ 394195 h 488788"/>
              <a:gd name="connsiteX17" fmla="*/ 945931 w 1010860"/>
              <a:gd name="connsiteY17" fmla="*/ 331132 h 488788"/>
              <a:gd name="connsiteX18" fmla="*/ 993227 w 1010860"/>
              <a:gd name="connsiteY18" fmla="*/ 299601 h 488788"/>
              <a:gd name="connsiteX19" fmla="*/ 977462 w 1010860"/>
              <a:gd name="connsiteY19" fmla="*/ 47353 h 488788"/>
              <a:gd name="connsiteX20" fmla="*/ 740979 w 1010860"/>
              <a:gd name="connsiteY20" fmla="*/ 31588 h 488788"/>
              <a:gd name="connsiteX21" fmla="*/ 614855 w 1010860"/>
              <a:gd name="connsiteY21" fmla="*/ 57 h 488788"/>
              <a:gd name="connsiteX22" fmla="*/ 551793 w 1010860"/>
              <a:gd name="connsiteY22" fmla="*/ 31588 h 48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0860" h="488788">
                <a:moveTo>
                  <a:pt x="551793" y="31588"/>
                </a:moveTo>
                <a:cubicBezTo>
                  <a:pt x="488731" y="36843"/>
                  <a:pt x="587442" y="31588"/>
                  <a:pt x="236482" y="31588"/>
                </a:cubicBezTo>
                <a:cubicBezTo>
                  <a:pt x="178437" y="31588"/>
                  <a:pt x="120869" y="42098"/>
                  <a:pt x="63062" y="47353"/>
                </a:cubicBezTo>
                <a:cubicBezTo>
                  <a:pt x="34625" y="75790"/>
                  <a:pt x="0" y="96314"/>
                  <a:pt x="0" y="141946"/>
                </a:cubicBezTo>
                <a:cubicBezTo>
                  <a:pt x="0" y="158564"/>
                  <a:pt x="7694" y="174716"/>
                  <a:pt x="15765" y="189243"/>
                </a:cubicBezTo>
                <a:cubicBezTo>
                  <a:pt x="73260" y="292735"/>
                  <a:pt x="49360" y="274014"/>
                  <a:pt x="126124" y="299601"/>
                </a:cubicBezTo>
                <a:cubicBezTo>
                  <a:pt x="141889" y="310111"/>
                  <a:pt x="158625" y="319295"/>
                  <a:pt x="173420" y="331132"/>
                </a:cubicBezTo>
                <a:cubicBezTo>
                  <a:pt x="185027" y="340418"/>
                  <a:pt x="191656" y="356016"/>
                  <a:pt x="204951" y="362664"/>
                </a:cubicBezTo>
                <a:cubicBezTo>
                  <a:pt x="234679" y="377528"/>
                  <a:pt x="268013" y="383685"/>
                  <a:pt x="299544" y="394195"/>
                </a:cubicBezTo>
                <a:lnTo>
                  <a:pt x="346841" y="409960"/>
                </a:lnTo>
                <a:lnTo>
                  <a:pt x="394137" y="425726"/>
                </a:lnTo>
                <a:cubicBezTo>
                  <a:pt x="404648" y="436236"/>
                  <a:pt x="412374" y="450610"/>
                  <a:pt x="425669" y="457257"/>
                </a:cubicBezTo>
                <a:cubicBezTo>
                  <a:pt x="445049" y="466947"/>
                  <a:pt x="467231" y="470334"/>
                  <a:pt x="488731" y="473022"/>
                </a:cubicBezTo>
                <a:cubicBezTo>
                  <a:pt x="551523" y="480871"/>
                  <a:pt x="614855" y="483533"/>
                  <a:pt x="677917" y="488788"/>
                </a:cubicBezTo>
                <a:cubicBezTo>
                  <a:pt x="719958" y="483533"/>
                  <a:pt x="763165" y="484170"/>
                  <a:pt x="804041" y="473022"/>
                </a:cubicBezTo>
                <a:cubicBezTo>
                  <a:pt x="861884" y="457246"/>
                  <a:pt x="839367" y="436061"/>
                  <a:pt x="882869" y="409960"/>
                </a:cubicBezTo>
                <a:cubicBezTo>
                  <a:pt x="897119" y="401410"/>
                  <a:pt x="914400" y="399450"/>
                  <a:pt x="930165" y="394195"/>
                </a:cubicBezTo>
                <a:cubicBezTo>
                  <a:pt x="935420" y="373174"/>
                  <a:pt x="933912" y="349161"/>
                  <a:pt x="945931" y="331132"/>
                </a:cubicBezTo>
                <a:cubicBezTo>
                  <a:pt x="956441" y="315367"/>
                  <a:pt x="991135" y="318433"/>
                  <a:pt x="993227" y="299601"/>
                </a:cubicBezTo>
                <a:cubicBezTo>
                  <a:pt x="1002530" y="215870"/>
                  <a:pt x="1035202" y="108701"/>
                  <a:pt x="977462" y="47353"/>
                </a:cubicBezTo>
                <a:cubicBezTo>
                  <a:pt x="923316" y="-10177"/>
                  <a:pt x="819807" y="36843"/>
                  <a:pt x="740979" y="31588"/>
                </a:cubicBezTo>
                <a:cubicBezTo>
                  <a:pt x="685958" y="13247"/>
                  <a:pt x="681443" y="9569"/>
                  <a:pt x="614855" y="57"/>
                </a:cubicBezTo>
                <a:cubicBezTo>
                  <a:pt x="604450" y="-1429"/>
                  <a:pt x="614855" y="26333"/>
                  <a:pt x="551793" y="31588"/>
                </a:cubicBez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1">
            <a:extLst>
              <a:ext uri="{FF2B5EF4-FFF2-40B4-BE49-F238E27FC236}">
                <a16:creationId xmlns:a16="http://schemas.microsoft.com/office/drawing/2014/main" id="{40D14BE0-38C1-094B-9D3A-42947E05F85D}"/>
              </a:ext>
            </a:extLst>
          </p:cNvPr>
          <p:cNvSpPr txBox="1">
            <a:spLocks/>
          </p:cNvSpPr>
          <p:nvPr/>
        </p:nvSpPr>
        <p:spPr>
          <a:xfrm>
            <a:off x="353611" y="2566528"/>
            <a:ext cx="1145281"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39858E"/>
                </a:solidFill>
                <a:latin typeface="Arial" panose="020B0604020202020204" pitchFamily="34" charset="0"/>
                <a:cs typeface="Arial" panose="020B0604020202020204" pitchFamily="34" charset="0"/>
              </a:rPr>
              <a:t>Details</a:t>
            </a:r>
          </a:p>
        </p:txBody>
      </p:sp>
    </p:spTree>
    <p:custDataLst>
      <p:tags r:id="rId1"/>
    </p:custDataLst>
    <p:extLst>
      <p:ext uri="{BB962C8B-B14F-4D97-AF65-F5344CB8AC3E}">
        <p14:creationId xmlns:p14="http://schemas.microsoft.com/office/powerpoint/2010/main" val="3436630661"/>
      </p:ext>
    </p:extLst>
  </p:cSld>
  <p:clrMapOvr>
    <a:masterClrMapping/>
  </p:clrMapOvr>
  <mc:AlternateContent xmlns:mc="http://schemas.openxmlformats.org/markup-compatibility/2006" xmlns:p14="http://schemas.microsoft.com/office/powerpoint/2010/main">
    <mc:Choice Requires="p14">
      <p:transition spd="slow" p14:dur="2000" advTm="51203"/>
    </mc:Choice>
    <mc:Fallback xmlns="">
      <p:transition spd="slow" advTm="512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135CDB0-2978-D044-8425-F21A329E8E72}"/>
              </a:ext>
            </a:extLst>
          </p:cNvPr>
          <p:cNvSpPr>
            <a:spLocks noGrp="1"/>
          </p:cNvSpPr>
          <p:nvPr>
            <p:ph type="sldNum" sz="quarter" idx="12"/>
          </p:nvPr>
        </p:nvSpPr>
        <p:spPr/>
        <p:txBody>
          <a:bodyPr/>
          <a:lstStyle/>
          <a:p>
            <a:fld id="{2153F9B5-B774-0340-83BA-46EE7B6317D8}" type="slidenum">
              <a:rPr lang="en-US" sz="1800" smtClean="0"/>
              <a:t>17</a:t>
            </a:fld>
            <a:endParaRPr lang="en-US" sz="1800" dirty="0"/>
          </a:p>
        </p:txBody>
      </p:sp>
      <p:cxnSp>
        <p:nvCxnSpPr>
          <p:cNvPr id="53" name="رابط مستقيم 36">
            <a:extLst>
              <a:ext uri="{FF2B5EF4-FFF2-40B4-BE49-F238E27FC236}">
                <a16:creationId xmlns:a16="http://schemas.microsoft.com/office/drawing/2014/main" id="{4D6B5348-51D9-E442-97B6-E286C3436AC8}"/>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7270A78F-4D77-1346-B77B-859FDEEE5366}"/>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Active learning!</a:t>
            </a:r>
          </a:p>
        </p:txBody>
      </p:sp>
      <p:sp>
        <p:nvSpPr>
          <p:cNvPr id="40" name="مستطيل 34">
            <a:extLst>
              <a:ext uri="{FF2B5EF4-FFF2-40B4-BE49-F238E27FC236}">
                <a16:creationId xmlns:a16="http://schemas.microsoft.com/office/drawing/2014/main" id="{3C2C91E9-5262-6440-A6B3-49266F86EBB0}"/>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2" name="Title 1">
            <a:extLst>
              <a:ext uri="{FF2B5EF4-FFF2-40B4-BE49-F238E27FC236}">
                <a16:creationId xmlns:a16="http://schemas.microsoft.com/office/drawing/2014/main" id="{37FBEA35-C974-3542-88FF-A06F30D3B77A}"/>
              </a:ext>
            </a:extLst>
          </p:cNvPr>
          <p:cNvSpPr txBox="1">
            <a:spLocks/>
          </p:cNvSpPr>
          <p:nvPr/>
        </p:nvSpPr>
        <p:spPr>
          <a:xfrm>
            <a:off x="597563" y="1073041"/>
            <a:ext cx="7941123"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39858E"/>
                </a:solidFill>
                <a:latin typeface="Arial" panose="020B0604020202020204" pitchFamily="34" charset="0"/>
                <a:cs typeface="Arial" panose="020B0604020202020204" pitchFamily="34" charset="0"/>
              </a:rPr>
              <a:t>Task 2/3 Read the article for very quickly. Find more words that could be in the picture and underline them. Now tell each other in pairs what your words are. Use your pair voice.</a:t>
            </a:r>
          </a:p>
        </p:txBody>
      </p:sp>
      <p:pic>
        <p:nvPicPr>
          <p:cNvPr id="4" name="Picture 3">
            <a:extLst>
              <a:ext uri="{FF2B5EF4-FFF2-40B4-BE49-F238E27FC236}">
                <a16:creationId xmlns:a16="http://schemas.microsoft.com/office/drawing/2014/main" id="{41E3808D-408B-FF42-9D50-AC6F969792F9}"/>
              </a:ext>
            </a:extLst>
          </p:cNvPr>
          <p:cNvPicPr>
            <a:picLocks noChangeAspect="1"/>
          </p:cNvPicPr>
          <p:nvPr/>
        </p:nvPicPr>
        <p:blipFill>
          <a:blip r:embed="rId3"/>
          <a:stretch>
            <a:fillRect/>
          </a:stretch>
        </p:blipFill>
        <p:spPr>
          <a:xfrm>
            <a:off x="3875508" y="260882"/>
            <a:ext cx="1336377" cy="698365"/>
          </a:xfrm>
          <a:prstGeom prst="rect">
            <a:avLst/>
          </a:prstGeom>
        </p:spPr>
      </p:pic>
      <p:pic>
        <p:nvPicPr>
          <p:cNvPr id="3" name="Picture 2">
            <a:extLst>
              <a:ext uri="{FF2B5EF4-FFF2-40B4-BE49-F238E27FC236}">
                <a16:creationId xmlns:a16="http://schemas.microsoft.com/office/drawing/2014/main" id="{94F1E0C2-EEC8-6C4A-ACC2-9381205ED642}"/>
              </a:ext>
            </a:extLst>
          </p:cNvPr>
          <p:cNvPicPr>
            <a:picLocks noChangeAspect="1"/>
          </p:cNvPicPr>
          <p:nvPr/>
        </p:nvPicPr>
        <p:blipFill>
          <a:blip r:embed="rId4"/>
          <a:stretch>
            <a:fillRect/>
          </a:stretch>
        </p:blipFill>
        <p:spPr>
          <a:xfrm>
            <a:off x="5037055" y="2989684"/>
            <a:ext cx="3248388" cy="2133600"/>
          </a:xfrm>
          <a:prstGeom prst="rect">
            <a:avLst/>
          </a:prstGeom>
        </p:spPr>
      </p:pic>
      <p:pic>
        <p:nvPicPr>
          <p:cNvPr id="2" name="Picture 1">
            <a:extLst>
              <a:ext uri="{FF2B5EF4-FFF2-40B4-BE49-F238E27FC236}">
                <a16:creationId xmlns:a16="http://schemas.microsoft.com/office/drawing/2014/main" id="{F932BCAA-C704-1E4B-A761-EC1B4252395E}"/>
              </a:ext>
            </a:extLst>
          </p:cNvPr>
          <p:cNvPicPr>
            <a:picLocks noChangeAspect="1"/>
          </p:cNvPicPr>
          <p:nvPr/>
        </p:nvPicPr>
        <p:blipFill>
          <a:blip r:embed="rId5"/>
          <a:stretch>
            <a:fillRect/>
          </a:stretch>
        </p:blipFill>
        <p:spPr>
          <a:xfrm>
            <a:off x="984482" y="2989684"/>
            <a:ext cx="3810000" cy="2133600"/>
          </a:xfrm>
          <a:prstGeom prst="rect">
            <a:avLst/>
          </a:prstGeom>
        </p:spPr>
      </p:pic>
    </p:spTree>
    <p:custDataLst>
      <p:tags r:id="rId1"/>
    </p:custDataLst>
    <p:extLst>
      <p:ext uri="{BB962C8B-B14F-4D97-AF65-F5344CB8AC3E}">
        <p14:creationId xmlns:p14="http://schemas.microsoft.com/office/powerpoint/2010/main" val="467801858"/>
      </p:ext>
    </p:extLst>
  </p:cSld>
  <p:clrMapOvr>
    <a:masterClrMapping/>
  </p:clrMapOvr>
  <mc:AlternateContent xmlns:mc="http://schemas.openxmlformats.org/markup-compatibility/2006" xmlns:p14="http://schemas.microsoft.com/office/powerpoint/2010/main">
    <mc:Choice Requires="p14">
      <p:transition spd="slow" p14:dur="2000" advTm="51203"/>
    </mc:Choice>
    <mc:Fallback xmlns="">
      <p:transition spd="slow" advTm="5120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135CDB0-2978-D044-8425-F21A329E8E72}"/>
              </a:ext>
            </a:extLst>
          </p:cNvPr>
          <p:cNvSpPr>
            <a:spLocks noGrp="1"/>
          </p:cNvSpPr>
          <p:nvPr>
            <p:ph type="sldNum" sz="quarter" idx="12"/>
          </p:nvPr>
        </p:nvSpPr>
        <p:spPr/>
        <p:txBody>
          <a:bodyPr/>
          <a:lstStyle/>
          <a:p>
            <a:fld id="{2153F9B5-B774-0340-83BA-46EE7B6317D8}" type="slidenum">
              <a:rPr lang="en-US" sz="1800" smtClean="0"/>
              <a:t>18</a:t>
            </a:fld>
            <a:endParaRPr lang="en-US" sz="1800" dirty="0"/>
          </a:p>
        </p:txBody>
      </p:sp>
      <p:cxnSp>
        <p:nvCxnSpPr>
          <p:cNvPr id="53" name="رابط مستقيم 36">
            <a:extLst>
              <a:ext uri="{FF2B5EF4-FFF2-40B4-BE49-F238E27FC236}">
                <a16:creationId xmlns:a16="http://schemas.microsoft.com/office/drawing/2014/main" id="{4D6B5348-51D9-E442-97B6-E286C3436AC8}"/>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7270A78F-4D77-1346-B77B-859FDEEE5366}"/>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Active learning!</a:t>
            </a:r>
          </a:p>
        </p:txBody>
      </p:sp>
      <p:sp>
        <p:nvSpPr>
          <p:cNvPr id="40" name="مستطيل 34">
            <a:extLst>
              <a:ext uri="{FF2B5EF4-FFF2-40B4-BE49-F238E27FC236}">
                <a16:creationId xmlns:a16="http://schemas.microsoft.com/office/drawing/2014/main" id="{3C2C91E9-5262-6440-A6B3-49266F86EBB0}"/>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2" name="Title 1">
            <a:extLst>
              <a:ext uri="{FF2B5EF4-FFF2-40B4-BE49-F238E27FC236}">
                <a16:creationId xmlns:a16="http://schemas.microsoft.com/office/drawing/2014/main" id="{37FBEA35-C974-3542-88FF-A06F30D3B77A}"/>
              </a:ext>
            </a:extLst>
          </p:cNvPr>
          <p:cNvSpPr txBox="1">
            <a:spLocks/>
          </p:cNvSpPr>
          <p:nvPr/>
        </p:nvSpPr>
        <p:spPr>
          <a:xfrm>
            <a:off x="597563" y="1073041"/>
            <a:ext cx="7941123"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39858E"/>
                </a:solidFill>
                <a:latin typeface="Arial" panose="020B0604020202020204" pitchFamily="34" charset="0"/>
                <a:cs typeface="Arial" panose="020B0604020202020204" pitchFamily="34" charset="0"/>
              </a:rPr>
              <a:t>Task 3/3 </a:t>
            </a:r>
          </a:p>
          <a:p>
            <a:endParaRPr lang="en-US" sz="2400" b="1" i="1" dirty="0">
              <a:solidFill>
                <a:srgbClr val="39858E"/>
              </a:solidFill>
              <a:latin typeface="Arial" panose="020B0604020202020204" pitchFamily="34" charset="0"/>
              <a:cs typeface="Arial" panose="020B0604020202020204" pitchFamily="34" charset="0"/>
            </a:endParaRPr>
          </a:p>
          <a:p>
            <a:r>
              <a:rPr lang="en-US" sz="2400" b="1" i="1" dirty="0">
                <a:solidFill>
                  <a:srgbClr val="39858E"/>
                </a:solidFill>
                <a:latin typeface="Arial" panose="020B0604020202020204" pitchFamily="34" charset="0"/>
                <a:cs typeface="Arial" panose="020B0604020202020204" pitchFamily="34" charset="0"/>
              </a:rPr>
              <a:t>Find these new words in the article. For each word, read the sentences before and after the word.  Make a concept map for word; write words that “can go” with it (or draw quick pictures).</a:t>
            </a:r>
          </a:p>
        </p:txBody>
      </p:sp>
      <p:pic>
        <p:nvPicPr>
          <p:cNvPr id="4" name="Picture 3">
            <a:extLst>
              <a:ext uri="{FF2B5EF4-FFF2-40B4-BE49-F238E27FC236}">
                <a16:creationId xmlns:a16="http://schemas.microsoft.com/office/drawing/2014/main" id="{41E3808D-408B-FF42-9D50-AC6F969792F9}"/>
              </a:ext>
            </a:extLst>
          </p:cNvPr>
          <p:cNvPicPr>
            <a:picLocks noChangeAspect="1"/>
          </p:cNvPicPr>
          <p:nvPr/>
        </p:nvPicPr>
        <p:blipFill>
          <a:blip r:embed="rId3"/>
          <a:stretch>
            <a:fillRect/>
          </a:stretch>
        </p:blipFill>
        <p:spPr>
          <a:xfrm>
            <a:off x="3875508" y="260882"/>
            <a:ext cx="1336377" cy="698365"/>
          </a:xfrm>
          <a:prstGeom prst="rect">
            <a:avLst/>
          </a:prstGeom>
        </p:spPr>
      </p:pic>
      <p:sp>
        <p:nvSpPr>
          <p:cNvPr id="10" name="TextBox 9">
            <a:extLst>
              <a:ext uri="{FF2B5EF4-FFF2-40B4-BE49-F238E27FC236}">
                <a16:creationId xmlns:a16="http://schemas.microsoft.com/office/drawing/2014/main" id="{FCCDE136-F6DF-904B-B161-423DB8135504}"/>
              </a:ext>
            </a:extLst>
          </p:cNvPr>
          <p:cNvSpPr txBox="1"/>
          <p:nvPr/>
        </p:nvSpPr>
        <p:spPr>
          <a:xfrm>
            <a:off x="1641513" y="4706922"/>
            <a:ext cx="846715" cy="461665"/>
          </a:xfrm>
          <a:prstGeom prst="rect">
            <a:avLst/>
          </a:prstGeom>
          <a:noFill/>
          <a:ln>
            <a:noFill/>
          </a:ln>
        </p:spPr>
        <p:txBody>
          <a:bodyPr wrap="square" rtlCol="0">
            <a:spAutoFit/>
          </a:bodyPr>
          <a:lstStyle/>
          <a:p>
            <a:r>
              <a:rPr lang="en-US" sz="2400" b="1" dirty="0"/>
              <a:t>cup</a:t>
            </a:r>
          </a:p>
        </p:txBody>
      </p:sp>
      <p:pic>
        <p:nvPicPr>
          <p:cNvPr id="13" name="Picture 12">
            <a:extLst>
              <a:ext uri="{FF2B5EF4-FFF2-40B4-BE49-F238E27FC236}">
                <a16:creationId xmlns:a16="http://schemas.microsoft.com/office/drawing/2014/main" id="{12A5B1B9-D7E7-0844-AADA-BBBA00C99E56}"/>
              </a:ext>
            </a:extLst>
          </p:cNvPr>
          <p:cNvPicPr>
            <a:picLocks noChangeAspect="1"/>
          </p:cNvPicPr>
          <p:nvPr/>
        </p:nvPicPr>
        <p:blipFill>
          <a:blip r:embed="rId4"/>
          <a:stretch>
            <a:fillRect/>
          </a:stretch>
        </p:blipFill>
        <p:spPr>
          <a:xfrm>
            <a:off x="2617102" y="4607509"/>
            <a:ext cx="539750" cy="568158"/>
          </a:xfrm>
          <a:prstGeom prst="rect">
            <a:avLst/>
          </a:prstGeom>
        </p:spPr>
      </p:pic>
      <p:pic>
        <p:nvPicPr>
          <p:cNvPr id="14" name="Picture 13">
            <a:extLst>
              <a:ext uri="{FF2B5EF4-FFF2-40B4-BE49-F238E27FC236}">
                <a16:creationId xmlns:a16="http://schemas.microsoft.com/office/drawing/2014/main" id="{70F6EA0E-4A26-5147-8DF8-BB486DA52752}"/>
              </a:ext>
            </a:extLst>
          </p:cNvPr>
          <p:cNvPicPr>
            <a:picLocks noChangeAspect="1"/>
          </p:cNvPicPr>
          <p:nvPr/>
        </p:nvPicPr>
        <p:blipFill>
          <a:blip r:embed="rId5"/>
          <a:stretch>
            <a:fillRect/>
          </a:stretch>
        </p:blipFill>
        <p:spPr>
          <a:xfrm>
            <a:off x="1379795" y="3656890"/>
            <a:ext cx="523435" cy="710570"/>
          </a:xfrm>
          <a:prstGeom prst="rect">
            <a:avLst/>
          </a:prstGeom>
        </p:spPr>
      </p:pic>
      <p:pic>
        <p:nvPicPr>
          <p:cNvPr id="15" name="Picture 14">
            <a:extLst>
              <a:ext uri="{FF2B5EF4-FFF2-40B4-BE49-F238E27FC236}">
                <a16:creationId xmlns:a16="http://schemas.microsoft.com/office/drawing/2014/main" id="{552464CA-D609-5D4C-ADD1-7D042D935F4B}"/>
              </a:ext>
            </a:extLst>
          </p:cNvPr>
          <p:cNvPicPr>
            <a:picLocks noChangeAspect="1"/>
          </p:cNvPicPr>
          <p:nvPr/>
        </p:nvPicPr>
        <p:blipFill>
          <a:blip r:embed="rId6"/>
          <a:stretch>
            <a:fillRect/>
          </a:stretch>
        </p:blipFill>
        <p:spPr>
          <a:xfrm>
            <a:off x="950213" y="5263560"/>
            <a:ext cx="341943" cy="612435"/>
          </a:xfrm>
          <a:prstGeom prst="rect">
            <a:avLst/>
          </a:prstGeom>
        </p:spPr>
      </p:pic>
      <p:sp>
        <p:nvSpPr>
          <p:cNvPr id="19" name="TextBox 18">
            <a:extLst>
              <a:ext uri="{FF2B5EF4-FFF2-40B4-BE49-F238E27FC236}">
                <a16:creationId xmlns:a16="http://schemas.microsoft.com/office/drawing/2014/main" id="{F67EF4AB-A36D-064A-8FF7-F08D3AC4A379}"/>
              </a:ext>
            </a:extLst>
          </p:cNvPr>
          <p:cNvSpPr txBox="1"/>
          <p:nvPr/>
        </p:nvSpPr>
        <p:spPr>
          <a:xfrm>
            <a:off x="5611235" y="4579031"/>
            <a:ext cx="846715" cy="461665"/>
          </a:xfrm>
          <a:prstGeom prst="rect">
            <a:avLst/>
          </a:prstGeom>
          <a:noFill/>
        </p:spPr>
        <p:txBody>
          <a:bodyPr wrap="square" rtlCol="0">
            <a:spAutoFit/>
          </a:bodyPr>
          <a:lstStyle/>
          <a:p>
            <a:r>
              <a:rPr lang="en-US" sz="2400" b="1" dirty="0">
                <a:solidFill>
                  <a:srgbClr val="FF0000"/>
                </a:solidFill>
              </a:rPr>
              <a:t>cup</a:t>
            </a:r>
          </a:p>
        </p:txBody>
      </p:sp>
      <p:sp>
        <p:nvSpPr>
          <p:cNvPr id="22" name="TextBox 21">
            <a:extLst>
              <a:ext uri="{FF2B5EF4-FFF2-40B4-BE49-F238E27FC236}">
                <a16:creationId xmlns:a16="http://schemas.microsoft.com/office/drawing/2014/main" id="{15DCE4AF-71CC-7F40-B7B9-C5CDAF13142E}"/>
              </a:ext>
            </a:extLst>
          </p:cNvPr>
          <p:cNvSpPr txBox="1"/>
          <p:nvPr/>
        </p:nvSpPr>
        <p:spPr>
          <a:xfrm>
            <a:off x="4868027" y="3750228"/>
            <a:ext cx="1051772" cy="461665"/>
          </a:xfrm>
          <a:prstGeom prst="rect">
            <a:avLst/>
          </a:prstGeom>
          <a:noFill/>
        </p:spPr>
        <p:txBody>
          <a:bodyPr wrap="square" rtlCol="0">
            <a:spAutoFit/>
          </a:bodyPr>
          <a:lstStyle/>
          <a:p>
            <a:r>
              <a:rPr lang="en-US" sz="2400" dirty="0"/>
              <a:t>water</a:t>
            </a:r>
          </a:p>
        </p:txBody>
      </p:sp>
      <p:sp>
        <p:nvSpPr>
          <p:cNvPr id="26" name="TextBox 25">
            <a:extLst>
              <a:ext uri="{FF2B5EF4-FFF2-40B4-BE49-F238E27FC236}">
                <a16:creationId xmlns:a16="http://schemas.microsoft.com/office/drawing/2014/main" id="{715BE630-0915-D142-9723-095234910A90}"/>
              </a:ext>
            </a:extLst>
          </p:cNvPr>
          <p:cNvSpPr txBox="1"/>
          <p:nvPr/>
        </p:nvSpPr>
        <p:spPr>
          <a:xfrm>
            <a:off x="4858536" y="5236858"/>
            <a:ext cx="1051772" cy="461665"/>
          </a:xfrm>
          <a:prstGeom prst="rect">
            <a:avLst/>
          </a:prstGeom>
          <a:noFill/>
        </p:spPr>
        <p:txBody>
          <a:bodyPr wrap="square" rtlCol="0">
            <a:spAutoFit/>
          </a:bodyPr>
          <a:lstStyle/>
          <a:p>
            <a:r>
              <a:rPr lang="en-US" sz="2400" dirty="0"/>
              <a:t>flower</a:t>
            </a:r>
          </a:p>
        </p:txBody>
      </p:sp>
      <p:sp>
        <p:nvSpPr>
          <p:cNvPr id="27" name="TextBox 26">
            <a:extLst>
              <a:ext uri="{FF2B5EF4-FFF2-40B4-BE49-F238E27FC236}">
                <a16:creationId xmlns:a16="http://schemas.microsoft.com/office/drawing/2014/main" id="{0F6EE0D8-9D49-6B4C-BE14-CD8E6E8E10A4}"/>
              </a:ext>
            </a:extLst>
          </p:cNvPr>
          <p:cNvSpPr txBox="1"/>
          <p:nvPr/>
        </p:nvSpPr>
        <p:spPr>
          <a:xfrm>
            <a:off x="6692426" y="4624917"/>
            <a:ext cx="1051772" cy="461665"/>
          </a:xfrm>
          <a:prstGeom prst="rect">
            <a:avLst/>
          </a:prstGeom>
          <a:noFill/>
        </p:spPr>
        <p:txBody>
          <a:bodyPr wrap="square" rtlCol="0">
            <a:spAutoFit/>
          </a:bodyPr>
          <a:lstStyle/>
          <a:p>
            <a:r>
              <a:rPr lang="en-US" sz="2400" dirty="0"/>
              <a:t>juice</a:t>
            </a:r>
          </a:p>
        </p:txBody>
      </p:sp>
      <p:sp>
        <p:nvSpPr>
          <p:cNvPr id="28" name="Freeform 27">
            <a:extLst>
              <a:ext uri="{FF2B5EF4-FFF2-40B4-BE49-F238E27FC236}">
                <a16:creationId xmlns:a16="http://schemas.microsoft.com/office/drawing/2014/main" id="{AFF6870E-DF02-2547-AAFA-A9364B057765}"/>
              </a:ext>
            </a:extLst>
          </p:cNvPr>
          <p:cNvSpPr/>
          <p:nvPr/>
        </p:nvSpPr>
        <p:spPr>
          <a:xfrm>
            <a:off x="1397800" y="4724778"/>
            <a:ext cx="1010860" cy="488788"/>
          </a:xfrm>
          <a:custGeom>
            <a:avLst/>
            <a:gdLst>
              <a:gd name="connsiteX0" fmla="*/ 551793 w 1010860"/>
              <a:gd name="connsiteY0" fmla="*/ 31588 h 488788"/>
              <a:gd name="connsiteX1" fmla="*/ 236482 w 1010860"/>
              <a:gd name="connsiteY1" fmla="*/ 31588 h 488788"/>
              <a:gd name="connsiteX2" fmla="*/ 63062 w 1010860"/>
              <a:gd name="connsiteY2" fmla="*/ 47353 h 488788"/>
              <a:gd name="connsiteX3" fmla="*/ 0 w 1010860"/>
              <a:gd name="connsiteY3" fmla="*/ 141946 h 488788"/>
              <a:gd name="connsiteX4" fmla="*/ 15765 w 1010860"/>
              <a:gd name="connsiteY4" fmla="*/ 189243 h 488788"/>
              <a:gd name="connsiteX5" fmla="*/ 126124 w 1010860"/>
              <a:gd name="connsiteY5" fmla="*/ 299601 h 488788"/>
              <a:gd name="connsiteX6" fmla="*/ 173420 w 1010860"/>
              <a:gd name="connsiteY6" fmla="*/ 331132 h 488788"/>
              <a:gd name="connsiteX7" fmla="*/ 204951 w 1010860"/>
              <a:gd name="connsiteY7" fmla="*/ 362664 h 488788"/>
              <a:gd name="connsiteX8" fmla="*/ 299544 w 1010860"/>
              <a:gd name="connsiteY8" fmla="*/ 394195 h 488788"/>
              <a:gd name="connsiteX9" fmla="*/ 346841 w 1010860"/>
              <a:gd name="connsiteY9" fmla="*/ 409960 h 488788"/>
              <a:gd name="connsiteX10" fmla="*/ 394137 w 1010860"/>
              <a:gd name="connsiteY10" fmla="*/ 425726 h 488788"/>
              <a:gd name="connsiteX11" fmla="*/ 425669 w 1010860"/>
              <a:gd name="connsiteY11" fmla="*/ 457257 h 488788"/>
              <a:gd name="connsiteX12" fmla="*/ 488731 w 1010860"/>
              <a:gd name="connsiteY12" fmla="*/ 473022 h 488788"/>
              <a:gd name="connsiteX13" fmla="*/ 677917 w 1010860"/>
              <a:gd name="connsiteY13" fmla="*/ 488788 h 488788"/>
              <a:gd name="connsiteX14" fmla="*/ 804041 w 1010860"/>
              <a:gd name="connsiteY14" fmla="*/ 473022 h 488788"/>
              <a:gd name="connsiteX15" fmla="*/ 882869 w 1010860"/>
              <a:gd name="connsiteY15" fmla="*/ 409960 h 488788"/>
              <a:gd name="connsiteX16" fmla="*/ 930165 w 1010860"/>
              <a:gd name="connsiteY16" fmla="*/ 394195 h 488788"/>
              <a:gd name="connsiteX17" fmla="*/ 945931 w 1010860"/>
              <a:gd name="connsiteY17" fmla="*/ 331132 h 488788"/>
              <a:gd name="connsiteX18" fmla="*/ 993227 w 1010860"/>
              <a:gd name="connsiteY18" fmla="*/ 299601 h 488788"/>
              <a:gd name="connsiteX19" fmla="*/ 977462 w 1010860"/>
              <a:gd name="connsiteY19" fmla="*/ 47353 h 488788"/>
              <a:gd name="connsiteX20" fmla="*/ 740979 w 1010860"/>
              <a:gd name="connsiteY20" fmla="*/ 31588 h 488788"/>
              <a:gd name="connsiteX21" fmla="*/ 614855 w 1010860"/>
              <a:gd name="connsiteY21" fmla="*/ 57 h 488788"/>
              <a:gd name="connsiteX22" fmla="*/ 551793 w 1010860"/>
              <a:gd name="connsiteY22" fmla="*/ 31588 h 48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0860" h="488788">
                <a:moveTo>
                  <a:pt x="551793" y="31588"/>
                </a:moveTo>
                <a:cubicBezTo>
                  <a:pt x="488731" y="36843"/>
                  <a:pt x="587442" y="31588"/>
                  <a:pt x="236482" y="31588"/>
                </a:cubicBezTo>
                <a:cubicBezTo>
                  <a:pt x="178437" y="31588"/>
                  <a:pt x="120869" y="42098"/>
                  <a:pt x="63062" y="47353"/>
                </a:cubicBezTo>
                <a:cubicBezTo>
                  <a:pt x="34625" y="75790"/>
                  <a:pt x="0" y="96314"/>
                  <a:pt x="0" y="141946"/>
                </a:cubicBezTo>
                <a:cubicBezTo>
                  <a:pt x="0" y="158564"/>
                  <a:pt x="7694" y="174716"/>
                  <a:pt x="15765" y="189243"/>
                </a:cubicBezTo>
                <a:cubicBezTo>
                  <a:pt x="73260" y="292735"/>
                  <a:pt x="49360" y="274014"/>
                  <a:pt x="126124" y="299601"/>
                </a:cubicBezTo>
                <a:cubicBezTo>
                  <a:pt x="141889" y="310111"/>
                  <a:pt x="158625" y="319295"/>
                  <a:pt x="173420" y="331132"/>
                </a:cubicBezTo>
                <a:cubicBezTo>
                  <a:pt x="185027" y="340418"/>
                  <a:pt x="191656" y="356016"/>
                  <a:pt x="204951" y="362664"/>
                </a:cubicBezTo>
                <a:cubicBezTo>
                  <a:pt x="234679" y="377528"/>
                  <a:pt x="268013" y="383685"/>
                  <a:pt x="299544" y="394195"/>
                </a:cubicBezTo>
                <a:lnTo>
                  <a:pt x="346841" y="409960"/>
                </a:lnTo>
                <a:lnTo>
                  <a:pt x="394137" y="425726"/>
                </a:lnTo>
                <a:cubicBezTo>
                  <a:pt x="404648" y="436236"/>
                  <a:pt x="412374" y="450610"/>
                  <a:pt x="425669" y="457257"/>
                </a:cubicBezTo>
                <a:cubicBezTo>
                  <a:pt x="445049" y="466947"/>
                  <a:pt x="467231" y="470334"/>
                  <a:pt x="488731" y="473022"/>
                </a:cubicBezTo>
                <a:cubicBezTo>
                  <a:pt x="551523" y="480871"/>
                  <a:pt x="614855" y="483533"/>
                  <a:pt x="677917" y="488788"/>
                </a:cubicBezTo>
                <a:cubicBezTo>
                  <a:pt x="719958" y="483533"/>
                  <a:pt x="763165" y="484170"/>
                  <a:pt x="804041" y="473022"/>
                </a:cubicBezTo>
                <a:cubicBezTo>
                  <a:pt x="861884" y="457246"/>
                  <a:pt x="839367" y="436061"/>
                  <a:pt x="882869" y="409960"/>
                </a:cubicBezTo>
                <a:cubicBezTo>
                  <a:pt x="897119" y="401410"/>
                  <a:pt x="914400" y="399450"/>
                  <a:pt x="930165" y="394195"/>
                </a:cubicBezTo>
                <a:cubicBezTo>
                  <a:pt x="935420" y="373174"/>
                  <a:pt x="933912" y="349161"/>
                  <a:pt x="945931" y="331132"/>
                </a:cubicBezTo>
                <a:cubicBezTo>
                  <a:pt x="956441" y="315367"/>
                  <a:pt x="991135" y="318433"/>
                  <a:pt x="993227" y="299601"/>
                </a:cubicBezTo>
                <a:cubicBezTo>
                  <a:pt x="1002530" y="215870"/>
                  <a:pt x="1035202" y="108701"/>
                  <a:pt x="977462" y="47353"/>
                </a:cubicBezTo>
                <a:cubicBezTo>
                  <a:pt x="923316" y="-10177"/>
                  <a:pt x="819807" y="36843"/>
                  <a:pt x="740979" y="31588"/>
                </a:cubicBezTo>
                <a:cubicBezTo>
                  <a:pt x="685958" y="13247"/>
                  <a:pt x="681443" y="9569"/>
                  <a:pt x="614855" y="57"/>
                </a:cubicBezTo>
                <a:cubicBezTo>
                  <a:pt x="604450" y="-1429"/>
                  <a:pt x="614855" y="26333"/>
                  <a:pt x="551793" y="31588"/>
                </a:cubicBez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FB12BB55-6428-F14A-8051-97741ACA8331}"/>
              </a:ext>
            </a:extLst>
          </p:cNvPr>
          <p:cNvSpPr/>
          <p:nvPr/>
        </p:nvSpPr>
        <p:spPr>
          <a:xfrm>
            <a:off x="1611820" y="4203400"/>
            <a:ext cx="170485" cy="570078"/>
          </a:xfrm>
          <a:custGeom>
            <a:avLst/>
            <a:gdLst>
              <a:gd name="connsiteX0" fmla="*/ 170485 w 170485"/>
              <a:gd name="connsiteY0" fmla="*/ 570078 h 570078"/>
              <a:gd name="connsiteX1" fmla="*/ 139488 w 170485"/>
              <a:gd name="connsiteY1" fmla="*/ 492586 h 570078"/>
              <a:gd name="connsiteX2" fmla="*/ 108492 w 170485"/>
              <a:gd name="connsiteY2" fmla="*/ 446092 h 570078"/>
              <a:gd name="connsiteX3" fmla="*/ 77495 w 170485"/>
              <a:gd name="connsiteY3" fmla="*/ 353102 h 570078"/>
              <a:gd name="connsiteX4" fmla="*/ 61997 w 170485"/>
              <a:gd name="connsiteY4" fmla="*/ 306607 h 570078"/>
              <a:gd name="connsiteX5" fmla="*/ 46499 w 170485"/>
              <a:gd name="connsiteY5" fmla="*/ 213617 h 570078"/>
              <a:gd name="connsiteX6" fmla="*/ 31000 w 170485"/>
              <a:gd name="connsiteY6" fmla="*/ 151624 h 570078"/>
              <a:gd name="connsiteX7" fmla="*/ 4 w 170485"/>
              <a:gd name="connsiteY7" fmla="*/ 27637 h 5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85" h="570078">
                <a:moveTo>
                  <a:pt x="170485" y="570078"/>
                </a:moveTo>
                <a:cubicBezTo>
                  <a:pt x="160153" y="544247"/>
                  <a:pt x="151930" y="517469"/>
                  <a:pt x="139488" y="492586"/>
                </a:cubicBezTo>
                <a:cubicBezTo>
                  <a:pt x="131158" y="475926"/>
                  <a:pt x="116057" y="463113"/>
                  <a:pt x="108492" y="446092"/>
                </a:cubicBezTo>
                <a:cubicBezTo>
                  <a:pt x="95222" y="416235"/>
                  <a:pt x="87827" y="384099"/>
                  <a:pt x="77495" y="353102"/>
                </a:cubicBezTo>
                <a:cubicBezTo>
                  <a:pt x="72329" y="337604"/>
                  <a:pt x="64683" y="322721"/>
                  <a:pt x="61997" y="306607"/>
                </a:cubicBezTo>
                <a:cubicBezTo>
                  <a:pt x="56831" y="275610"/>
                  <a:pt x="52662" y="244431"/>
                  <a:pt x="46499" y="213617"/>
                </a:cubicBezTo>
                <a:cubicBezTo>
                  <a:pt x="42322" y="192730"/>
                  <a:pt x="35790" y="172379"/>
                  <a:pt x="31000" y="151624"/>
                </a:cubicBezTo>
                <a:cubicBezTo>
                  <a:pt x="-1117" y="12452"/>
                  <a:pt x="4" y="-36071"/>
                  <a:pt x="4" y="2763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DC77AE57-653B-8C47-A7A9-9B8EA43C7CD9}"/>
              </a:ext>
            </a:extLst>
          </p:cNvPr>
          <p:cNvSpPr/>
          <p:nvPr/>
        </p:nvSpPr>
        <p:spPr>
          <a:xfrm>
            <a:off x="1224366" y="5114441"/>
            <a:ext cx="309966" cy="232474"/>
          </a:xfrm>
          <a:custGeom>
            <a:avLst/>
            <a:gdLst>
              <a:gd name="connsiteX0" fmla="*/ 309966 w 309966"/>
              <a:gd name="connsiteY0" fmla="*/ 0 h 232474"/>
              <a:gd name="connsiteX1" fmla="*/ 46495 w 309966"/>
              <a:gd name="connsiteY1" fmla="*/ 216976 h 232474"/>
              <a:gd name="connsiteX2" fmla="*/ 0 w 309966"/>
              <a:gd name="connsiteY2" fmla="*/ 232474 h 232474"/>
            </a:gdLst>
            <a:ahLst/>
            <a:cxnLst>
              <a:cxn ang="0">
                <a:pos x="connsiteX0" y="connsiteY0"/>
              </a:cxn>
              <a:cxn ang="0">
                <a:pos x="connsiteX1" y="connsiteY1"/>
              </a:cxn>
              <a:cxn ang="0">
                <a:pos x="connsiteX2" y="connsiteY2"/>
              </a:cxn>
            </a:cxnLst>
            <a:rect l="l" t="t" r="r" b="b"/>
            <a:pathLst>
              <a:path w="309966" h="232474">
                <a:moveTo>
                  <a:pt x="309966" y="0"/>
                </a:moveTo>
                <a:cubicBezTo>
                  <a:pt x="222142" y="72325"/>
                  <a:pt x="137512" y="148713"/>
                  <a:pt x="46495" y="216976"/>
                </a:cubicBezTo>
                <a:cubicBezTo>
                  <a:pt x="33426" y="226778"/>
                  <a:pt x="0" y="232474"/>
                  <a:pt x="0" y="23247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E1D09685-1526-D74A-B657-953F3A750E84}"/>
              </a:ext>
            </a:extLst>
          </p:cNvPr>
          <p:cNvSpPr/>
          <p:nvPr/>
        </p:nvSpPr>
        <p:spPr>
          <a:xfrm>
            <a:off x="2417736" y="5021451"/>
            <a:ext cx="185979" cy="15498"/>
          </a:xfrm>
          <a:custGeom>
            <a:avLst/>
            <a:gdLst>
              <a:gd name="connsiteX0" fmla="*/ 0 w 185979"/>
              <a:gd name="connsiteY0" fmla="*/ 0 h 15498"/>
              <a:gd name="connsiteX1" fmla="*/ 77491 w 185979"/>
              <a:gd name="connsiteY1" fmla="*/ 15498 h 15498"/>
              <a:gd name="connsiteX2" fmla="*/ 185979 w 185979"/>
              <a:gd name="connsiteY2" fmla="*/ 0 h 15498"/>
            </a:gdLst>
            <a:ahLst/>
            <a:cxnLst>
              <a:cxn ang="0">
                <a:pos x="connsiteX0" y="connsiteY0"/>
              </a:cxn>
              <a:cxn ang="0">
                <a:pos x="connsiteX1" y="connsiteY1"/>
              </a:cxn>
              <a:cxn ang="0">
                <a:pos x="connsiteX2" y="connsiteY2"/>
              </a:cxn>
            </a:cxnLst>
            <a:rect l="l" t="t" r="r" b="b"/>
            <a:pathLst>
              <a:path w="185979" h="15498">
                <a:moveTo>
                  <a:pt x="0" y="0"/>
                </a:moveTo>
                <a:cubicBezTo>
                  <a:pt x="25830" y="5166"/>
                  <a:pt x="51149" y="15498"/>
                  <a:pt x="77491" y="15498"/>
                </a:cubicBezTo>
                <a:cubicBezTo>
                  <a:pt x="114021" y="15498"/>
                  <a:pt x="185979" y="0"/>
                  <a:pt x="18597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B3FABE61-F6D7-5E43-A433-1DF0C47E839B}"/>
              </a:ext>
            </a:extLst>
          </p:cNvPr>
          <p:cNvSpPr/>
          <p:nvPr/>
        </p:nvSpPr>
        <p:spPr>
          <a:xfrm>
            <a:off x="5414369" y="4611356"/>
            <a:ext cx="1010860" cy="488788"/>
          </a:xfrm>
          <a:custGeom>
            <a:avLst/>
            <a:gdLst>
              <a:gd name="connsiteX0" fmla="*/ 551793 w 1010860"/>
              <a:gd name="connsiteY0" fmla="*/ 31588 h 488788"/>
              <a:gd name="connsiteX1" fmla="*/ 236482 w 1010860"/>
              <a:gd name="connsiteY1" fmla="*/ 31588 h 488788"/>
              <a:gd name="connsiteX2" fmla="*/ 63062 w 1010860"/>
              <a:gd name="connsiteY2" fmla="*/ 47353 h 488788"/>
              <a:gd name="connsiteX3" fmla="*/ 0 w 1010860"/>
              <a:gd name="connsiteY3" fmla="*/ 141946 h 488788"/>
              <a:gd name="connsiteX4" fmla="*/ 15765 w 1010860"/>
              <a:gd name="connsiteY4" fmla="*/ 189243 h 488788"/>
              <a:gd name="connsiteX5" fmla="*/ 126124 w 1010860"/>
              <a:gd name="connsiteY5" fmla="*/ 299601 h 488788"/>
              <a:gd name="connsiteX6" fmla="*/ 173420 w 1010860"/>
              <a:gd name="connsiteY6" fmla="*/ 331132 h 488788"/>
              <a:gd name="connsiteX7" fmla="*/ 204951 w 1010860"/>
              <a:gd name="connsiteY7" fmla="*/ 362664 h 488788"/>
              <a:gd name="connsiteX8" fmla="*/ 299544 w 1010860"/>
              <a:gd name="connsiteY8" fmla="*/ 394195 h 488788"/>
              <a:gd name="connsiteX9" fmla="*/ 346841 w 1010860"/>
              <a:gd name="connsiteY9" fmla="*/ 409960 h 488788"/>
              <a:gd name="connsiteX10" fmla="*/ 394137 w 1010860"/>
              <a:gd name="connsiteY10" fmla="*/ 425726 h 488788"/>
              <a:gd name="connsiteX11" fmla="*/ 425669 w 1010860"/>
              <a:gd name="connsiteY11" fmla="*/ 457257 h 488788"/>
              <a:gd name="connsiteX12" fmla="*/ 488731 w 1010860"/>
              <a:gd name="connsiteY12" fmla="*/ 473022 h 488788"/>
              <a:gd name="connsiteX13" fmla="*/ 677917 w 1010860"/>
              <a:gd name="connsiteY13" fmla="*/ 488788 h 488788"/>
              <a:gd name="connsiteX14" fmla="*/ 804041 w 1010860"/>
              <a:gd name="connsiteY14" fmla="*/ 473022 h 488788"/>
              <a:gd name="connsiteX15" fmla="*/ 882869 w 1010860"/>
              <a:gd name="connsiteY15" fmla="*/ 409960 h 488788"/>
              <a:gd name="connsiteX16" fmla="*/ 930165 w 1010860"/>
              <a:gd name="connsiteY16" fmla="*/ 394195 h 488788"/>
              <a:gd name="connsiteX17" fmla="*/ 945931 w 1010860"/>
              <a:gd name="connsiteY17" fmla="*/ 331132 h 488788"/>
              <a:gd name="connsiteX18" fmla="*/ 993227 w 1010860"/>
              <a:gd name="connsiteY18" fmla="*/ 299601 h 488788"/>
              <a:gd name="connsiteX19" fmla="*/ 977462 w 1010860"/>
              <a:gd name="connsiteY19" fmla="*/ 47353 h 488788"/>
              <a:gd name="connsiteX20" fmla="*/ 740979 w 1010860"/>
              <a:gd name="connsiteY20" fmla="*/ 31588 h 488788"/>
              <a:gd name="connsiteX21" fmla="*/ 614855 w 1010860"/>
              <a:gd name="connsiteY21" fmla="*/ 57 h 488788"/>
              <a:gd name="connsiteX22" fmla="*/ 551793 w 1010860"/>
              <a:gd name="connsiteY22" fmla="*/ 31588 h 48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0860" h="488788">
                <a:moveTo>
                  <a:pt x="551793" y="31588"/>
                </a:moveTo>
                <a:cubicBezTo>
                  <a:pt x="488731" y="36843"/>
                  <a:pt x="587442" y="31588"/>
                  <a:pt x="236482" y="31588"/>
                </a:cubicBezTo>
                <a:cubicBezTo>
                  <a:pt x="178437" y="31588"/>
                  <a:pt x="120869" y="42098"/>
                  <a:pt x="63062" y="47353"/>
                </a:cubicBezTo>
                <a:cubicBezTo>
                  <a:pt x="34625" y="75790"/>
                  <a:pt x="0" y="96314"/>
                  <a:pt x="0" y="141946"/>
                </a:cubicBezTo>
                <a:cubicBezTo>
                  <a:pt x="0" y="158564"/>
                  <a:pt x="7694" y="174716"/>
                  <a:pt x="15765" y="189243"/>
                </a:cubicBezTo>
                <a:cubicBezTo>
                  <a:pt x="73260" y="292735"/>
                  <a:pt x="49360" y="274014"/>
                  <a:pt x="126124" y="299601"/>
                </a:cubicBezTo>
                <a:cubicBezTo>
                  <a:pt x="141889" y="310111"/>
                  <a:pt x="158625" y="319295"/>
                  <a:pt x="173420" y="331132"/>
                </a:cubicBezTo>
                <a:cubicBezTo>
                  <a:pt x="185027" y="340418"/>
                  <a:pt x="191656" y="356016"/>
                  <a:pt x="204951" y="362664"/>
                </a:cubicBezTo>
                <a:cubicBezTo>
                  <a:pt x="234679" y="377528"/>
                  <a:pt x="268013" y="383685"/>
                  <a:pt x="299544" y="394195"/>
                </a:cubicBezTo>
                <a:lnTo>
                  <a:pt x="346841" y="409960"/>
                </a:lnTo>
                <a:lnTo>
                  <a:pt x="394137" y="425726"/>
                </a:lnTo>
                <a:cubicBezTo>
                  <a:pt x="404648" y="436236"/>
                  <a:pt x="412374" y="450610"/>
                  <a:pt x="425669" y="457257"/>
                </a:cubicBezTo>
                <a:cubicBezTo>
                  <a:pt x="445049" y="466947"/>
                  <a:pt x="467231" y="470334"/>
                  <a:pt x="488731" y="473022"/>
                </a:cubicBezTo>
                <a:cubicBezTo>
                  <a:pt x="551523" y="480871"/>
                  <a:pt x="614855" y="483533"/>
                  <a:pt x="677917" y="488788"/>
                </a:cubicBezTo>
                <a:cubicBezTo>
                  <a:pt x="719958" y="483533"/>
                  <a:pt x="763165" y="484170"/>
                  <a:pt x="804041" y="473022"/>
                </a:cubicBezTo>
                <a:cubicBezTo>
                  <a:pt x="861884" y="457246"/>
                  <a:pt x="839367" y="436061"/>
                  <a:pt x="882869" y="409960"/>
                </a:cubicBezTo>
                <a:cubicBezTo>
                  <a:pt x="897119" y="401410"/>
                  <a:pt x="914400" y="399450"/>
                  <a:pt x="930165" y="394195"/>
                </a:cubicBezTo>
                <a:cubicBezTo>
                  <a:pt x="935420" y="373174"/>
                  <a:pt x="933912" y="349161"/>
                  <a:pt x="945931" y="331132"/>
                </a:cubicBezTo>
                <a:cubicBezTo>
                  <a:pt x="956441" y="315367"/>
                  <a:pt x="991135" y="318433"/>
                  <a:pt x="993227" y="299601"/>
                </a:cubicBezTo>
                <a:cubicBezTo>
                  <a:pt x="1002530" y="215870"/>
                  <a:pt x="1035202" y="108701"/>
                  <a:pt x="977462" y="47353"/>
                </a:cubicBezTo>
                <a:cubicBezTo>
                  <a:pt x="923316" y="-10177"/>
                  <a:pt x="819807" y="36843"/>
                  <a:pt x="740979" y="31588"/>
                </a:cubicBezTo>
                <a:cubicBezTo>
                  <a:pt x="685958" y="13247"/>
                  <a:pt x="681443" y="9569"/>
                  <a:pt x="614855" y="57"/>
                </a:cubicBezTo>
                <a:cubicBezTo>
                  <a:pt x="604450" y="-1429"/>
                  <a:pt x="614855" y="26333"/>
                  <a:pt x="551793" y="31588"/>
                </a:cubicBez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a:extLst>
              <a:ext uri="{FF2B5EF4-FFF2-40B4-BE49-F238E27FC236}">
                <a16:creationId xmlns:a16="http://schemas.microsoft.com/office/drawing/2014/main" id="{16776090-0BFC-A046-ACCB-DDDE60A32D88}"/>
              </a:ext>
            </a:extLst>
          </p:cNvPr>
          <p:cNvSpPr/>
          <p:nvPr/>
        </p:nvSpPr>
        <p:spPr>
          <a:xfrm>
            <a:off x="5628389" y="4089978"/>
            <a:ext cx="170485" cy="570078"/>
          </a:xfrm>
          <a:custGeom>
            <a:avLst/>
            <a:gdLst>
              <a:gd name="connsiteX0" fmla="*/ 170485 w 170485"/>
              <a:gd name="connsiteY0" fmla="*/ 570078 h 570078"/>
              <a:gd name="connsiteX1" fmla="*/ 139488 w 170485"/>
              <a:gd name="connsiteY1" fmla="*/ 492586 h 570078"/>
              <a:gd name="connsiteX2" fmla="*/ 108492 w 170485"/>
              <a:gd name="connsiteY2" fmla="*/ 446092 h 570078"/>
              <a:gd name="connsiteX3" fmla="*/ 77495 w 170485"/>
              <a:gd name="connsiteY3" fmla="*/ 353102 h 570078"/>
              <a:gd name="connsiteX4" fmla="*/ 61997 w 170485"/>
              <a:gd name="connsiteY4" fmla="*/ 306607 h 570078"/>
              <a:gd name="connsiteX5" fmla="*/ 46499 w 170485"/>
              <a:gd name="connsiteY5" fmla="*/ 213617 h 570078"/>
              <a:gd name="connsiteX6" fmla="*/ 31000 w 170485"/>
              <a:gd name="connsiteY6" fmla="*/ 151624 h 570078"/>
              <a:gd name="connsiteX7" fmla="*/ 4 w 170485"/>
              <a:gd name="connsiteY7" fmla="*/ 27637 h 5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85" h="570078">
                <a:moveTo>
                  <a:pt x="170485" y="570078"/>
                </a:moveTo>
                <a:cubicBezTo>
                  <a:pt x="160153" y="544247"/>
                  <a:pt x="151930" y="517469"/>
                  <a:pt x="139488" y="492586"/>
                </a:cubicBezTo>
                <a:cubicBezTo>
                  <a:pt x="131158" y="475926"/>
                  <a:pt x="116057" y="463113"/>
                  <a:pt x="108492" y="446092"/>
                </a:cubicBezTo>
                <a:cubicBezTo>
                  <a:pt x="95222" y="416235"/>
                  <a:pt x="87827" y="384099"/>
                  <a:pt x="77495" y="353102"/>
                </a:cubicBezTo>
                <a:cubicBezTo>
                  <a:pt x="72329" y="337604"/>
                  <a:pt x="64683" y="322721"/>
                  <a:pt x="61997" y="306607"/>
                </a:cubicBezTo>
                <a:cubicBezTo>
                  <a:pt x="56831" y="275610"/>
                  <a:pt x="52662" y="244431"/>
                  <a:pt x="46499" y="213617"/>
                </a:cubicBezTo>
                <a:cubicBezTo>
                  <a:pt x="42322" y="192730"/>
                  <a:pt x="35790" y="172379"/>
                  <a:pt x="31000" y="151624"/>
                </a:cubicBezTo>
                <a:cubicBezTo>
                  <a:pt x="-1117" y="12452"/>
                  <a:pt x="4" y="-36071"/>
                  <a:pt x="4" y="2763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B00B88D1-D631-8644-91DD-11DCDB148D79}"/>
              </a:ext>
            </a:extLst>
          </p:cNvPr>
          <p:cNvSpPr/>
          <p:nvPr/>
        </p:nvSpPr>
        <p:spPr>
          <a:xfrm>
            <a:off x="5240935" y="5001019"/>
            <a:ext cx="309966" cy="232474"/>
          </a:xfrm>
          <a:custGeom>
            <a:avLst/>
            <a:gdLst>
              <a:gd name="connsiteX0" fmla="*/ 309966 w 309966"/>
              <a:gd name="connsiteY0" fmla="*/ 0 h 232474"/>
              <a:gd name="connsiteX1" fmla="*/ 46495 w 309966"/>
              <a:gd name="connsiteY1" fmla="*/ 216976 h 232474"/>
              <a:gd name="connsiteX2" fmla="*/ 0 w 309966"/>
              <a:gd name="connsiteY2" fmla="*/ 232474 h 232474"/>
            </a:gdLst>
            <a:ahLst/>
            <a:cxnLst>
              <a:cxn ang="0">
                <a:pos x="connsiteX0" y="connsiteY0"/>
              </a:cxn>
              <a:cxn ang="0">
                <a:pos x="connsiteX1" y="connsiteY1"/>
              </a:cxn>
              <a:cxn ang="0">
                <a:pos x="connsiteX2" y="connsiteY2"/>
              </a:cxn>
            </a:cxnLst>
            <a:rect l="l" t="t" r="r" b="b"/>
            <a:pathLst>
              <a:path w="309966" h="232474">
                <a:moveTo>
                  <a:pt x="309966" y="0"/>
                </a:moveTo>
                <a:cubicBezTo>
                  <a:pt x="222142" y="72325"/>
                  <a:pt x="137512" y="148713"/>
                  <a:pt x="46495" y="216976"/>
                </a:cubicBezTo>
                <a:cubicBezTo>
                  <a:pt x="33426" y="226778"/>
                  <a:pt x="0" y="232474"/>
                  <a:pt x="0" y="23247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27A5AF7F-F012-B743-A204-184FE70C0709}"/>
              </a:ext>
            </a:extLst>
          </p:cNvPr>
          <p:cNvSpPr/>
          <p:nvPr/>
        </p:nvSpPr>
        <p:spPr>
          <a:xfrm>
            <a:off x="6434305" y="4908029"/>
            <a:ext cx="185979" cy="15498"/>
          </a:xfrm>
          <a:custGeom>
            <a:avLst/>
            <a:gdLst>
              <a:gd name="connsiteX0" fmla="*/ 0 w 185979"/>
              <a:gd name="connsiteY0" fmla="*/ 0 h 15498"/>
              <a:gd name="connsiteX1" fmla="*/ 77491 w 185979"/>
              <a:gd name="connsiteY1" fmla="*/ 15498 h 15498"/>
              <a:gd name="connsiteX2" fmla="*/ 185979 w 185979"/>
              <a:gd name="connsiteY2" fmla="*/ 0 h 15498"/>
            </a:gdLst>
            <a:ahLst/>
            <a:cxnLst>
              <a:cxn ang="0">
                <a:pos x="connsiteX0" y="connsiteY0"/>
              </a:cxn>
              <a:cxn ang="0">
                <a:pos x="connsiteX1" y="connsiteY1"/>
              </a:cxn>
              <a:cxn ang="0">
                <a:pos x="connsiteX2" y="connsiteY2"/>
              </a:cxn>
            </a:cxnLst>
            <a:rect l="l" t="t" r="r" b="b"/>
            <a:pathLst>
              <a:path w="185979" h="15498">
                <a:moveTo>
                  <a:pt x="0" y="0"/>
                </a:moveTo>
                <a:cubicBezTo>
                  <a:pt x="25830" y="5166"/>
                  <a:pt x="51149" y="15498"/>
                  <a:pt x="77491" y="15498"/>
                </a:cubicBezTo>
                <a:cubicBezTo>
                  <a:pt x="114021" y="15498"/>
                  <a:pt x="185979" y="0"/>
                  <a:pt x="18597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F3BBCC2-9424-CD46-B38C-49C3531A7097}"/>
              </a:ext>
            </a:extLst>
          </p:cNvPr>
          <p:cNvSpPr txBox="1"/>
          <p:nvPr/>
        </p:nvSpPr>
        <p:spPr>
          <a:xfrm>
            <a:off x="279030" y="6045957"/>
            <a:ext cx="8578188" cy="769441"/>
          </a:xfrm>
          <a:prstGeom prst="rect">
            <a:avLst/>
          </a:prstGeom>
          <a:solidFill>
            <a:srgbClr val="FFFF00"/>
          </a:solidFill>
        </p:spPr>
        <p:txBody>
          <a:bodyPr wrap="square" rtlCol="0">
            <a:spAutoFit/>
          </a:bodyPr>
          <a:lstStyle/>
          <a:p>
            <a:r>
              <a:rPr lang="en-US" sz="2200" dirty="0"/>
              <a:t>”LEVEL” is what you are able to do with the content and not the content itself.</a:t>
            </a:r>
          </a:p>
        </p:txBody>
      </p:sp>
    </p:spTree>
    <p:custDataLst>
      <p:tags r:id="rId1"/>
    </p:custDataLst>
    <p:extLst>
      <p:ext uri="{BB962C8B-B14F-4D97-AF65-F5344CB8AC3E}">
        <p14:creationId xmlns:p14="http://schemas.microsoft.com/office/powerpoint/2010/main" val="2042239213"/>
      </p:ext>
    </p:extLst>
  </p:cSld>
  <p:clrMapOvr>
    <a:masterClrMapping/>
  </p:clrMapOvr>
  <mc:AlternateContent xmlns:mc="http://schemas.openxmlformats.org/markup-compatibility/2006" xmlns:p14="http://schemas.microsoft.com/office/powerpoint/2010/main">
    <mc:Choice Requires="p14">
      <p:transition spd="slow" p14:dur="2000" advTm="51203"/>
    </mc:Choice>
    <mc:Fallback xmlns="">
      <p:transition spd="slow" advTm="512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P spid="28" grpId="0" animBg="1"/>
      <p:bldP spid="5" grpId="0" animBg="1"/>
      <p:bldP spid="6" grpId="0" animBg="1"/>
      <p:bldP spid="7" grpId="0" animBg="1"/>
      <p:bldP spid="31" grpId="0" animBg="1"/>
      <p:bldP spid="32" grpId="0" animBg="1"/>
      <p:bldP spid="33" grpId="0" animBg="1"/>
      <p:bldP spid="34"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135CDB0-2978-D044-8425-F21A329E8E72}"/>
              </a:ext>
            </a:extLst>
          </p:cNvPr>
          <p:cNvSpPr>
            <a:spLocks noGrp="1"/>
          </p:cNvSpPr>
          <p:nvPr>
            <p:ph type="sldNum" sz="quarter" idx="12"/>
          </p:nvPr>
        </p:nvSpPr>
        <p:spPr/>
        <p:txBody>
          <a:bodyPr/>
          <a:lstStyle/>
          <a:p>
            <a:fld id="{2153F9B5-B774-0340-83BA-46EE7B6317D8}" type="slidenum">
              <a:rPr lang="en-US" sz="1800" smtClean="0"/>
              <a:t>19</a:t>
            </a:fld>
            <a:endParaRPr lang="en-US" sz="1800" dirty="0"/>
          </a:p>
        </p:txBody>
      </p:sp>
      <p:cxnSp>
        <p:nvCxnSpPr>
          <p:cNvPr id="53" name="رابط مستقيم 36">
            <a:extLst>
              <a:ext uri="{FF2B5EF4-FFF2-40B4-BE49-F238E27FC236}">
                <a16:creationId xmlns:a16="http://schemas.microsoft.com/office/drawing/2014/main" id="{4D6B5348-51D9-E442-97B6-E286C3436AC8}"/>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7270A78F-4D77-1346-B77B-859FDEEE5366}"/>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Active learning!</a:t>
            </a:r>
          </a:p>
        </p:txBody>
      </p:sp>
      <p:sp>
        <p:nvSpPr>
          <p:cNvPr id="40" name="مستطيل 34">
            <a:extLst>
              <a:ext uri="{FF2B5EF4-FFF2-40B4-BE49-F238E27FC236}">
                <a16:creationId xmlns:a16="http://schemas.microsoft.com/office/drawing/2014/main" id="{3C2C91E9-5262-6440-A6B3-49266F86EBB0}"/>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2" name="Title 1">
            <a:extLst>
              <a:ext uri="{FF2B5EF4-FFF2-40B4-BE49-F238E27FC236}">
                <a16:creationId xmlns:a16="http://schemas.microsoft.com/office/drawing/2014/main" id="{37FBEA35-C974-3542-88FF-A06F30D3B77A}"/>
              </a:ext>
            </a:extLst>
          </p:cNvPr>
          <p:cNvSpPr txBox="1">
            <a:spLocks/>
          </p:cNvSpPr>
          <p:nvPr/>
        </p:nvSpPr>
        <p:spPr>
          <a:xfrm>
            <a:off x="597563" y="1073041"/>
            <a:ext cx="7941123"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39858E"/>
                </a:solidFill>
                <a:latin typeface="Arial" panose="020B0604020202020204" pitchFamily="34" charset="0"/>
                <a:cs typeface="Arial" panose="020B0604020202020204" pitchFamily="34" charset="0"/>
              </a:rPr>
              <a:t>Task 3/3 </a:t>
            </a:r>
          </a:p>
          <a:p>
            <a:endParaRPr lang="en-US" sz="2400" b="1" i="1" dirty="0">
              <a:solidFill>
                <a:srgbClr val="39858E"/>
              </a:solidFill>
              <a:latin typeface="Arial" panose="020B0604020202020204" pitchFamily="34" charset="0"/>
              <a:cs typeface="Arial" panose="020B0604020202020204" pitchFamily="34" charset="0"/>
            </a:endParaRPr>
          </a:p>
          <a:p>
            <a:r>
              <a:rPr lang="en-US" sz="2400" b="1" i="1" dirty="0">
                <a:solidFill>
                  <a:srgbClr val="39858E"/>
                </a:solidFill>
                <a:latin typeface="Arial" panose="020B0604020202020204" pitchFamily="34" charset="0"/>
                <a:cs typeface="Arial" panose="020B0604020202020204" pitchFamily="34" charset="0"/>
              </a:rPr>
              <a:t>Find these new words in the article. For each word, read the sentences before and after the word.  Make a concept map for word; write words or details that “can go” with it.</a:t>
            </a:r>
          </a:p>
        </p:txBody>
      </p:sp>
      <p:pic>
        <p:nvPicPr>
          <p:cNvPr id="4" name="Picture 3">
            <a:extLst>
              <a:ext uri="{FF2B5EF4-FFF2-40B4-BE49-F238E27FC236}">
                <a16:creationId xmlns:a16="http://schemas.microsoft.com/office/drawing/2014/main" id="{41E3808D-408B-FF42-9D50-AC6F969792F9}"/>
              </a:ext>
            </a:extLst>
          </p:cNvPr>
          <p:cNvPicPr>
            <a:picLocks noChangeAspect="1"/>
          </p:cNvPicPr>
          <p:nvPr/>
        </p:nvPicPr>
        <p:blipFill>
          <a:blip r:embed="rId3"/>
          <a:stretch>
            <a:fillRect/>
          </a:stretch>
        </p:blipFill>
        <p:spPr>
          <a:xfrm>
            <a:off x="3875508" y="260882"/>
            <a:ext cx="1336377" cy="698365"/>
          </a:xfrm>
          <a:prstGeom prst="rect">
            <a:avLst/>
          </a:prstGeom>
        </p:spPr>
      </p:pic>
      <p:sp>
        <p:nvSpPr>
          <p:cNvPr id="34" name="TextBox 33">
            <a:extLst>
              <a:ext uri="{FF2B5EF4-FFF2-40B4-BE49-F238E27FC236}">
                <a16:creationId xmlns:a16="http://schemas.microsoft.com/office/drawing/2014/main" id="{26803667-83B4-1E48-92BE-3C183DBE4C71}"/>
              </a:ext>
            </a:extLst>
          </p:cNvPr>
          <p:cNvSpPr txBox="1"/>
          <p:nvPr/>
        </p:nvSpPr>
        <p:spPr>
          <a:xfrm>
            <a:off x="2522250" y="4602187"/>
            <a:ext cx="846715" cy="461665"/>
          </a:xfrm>
          <a:prstGeom prst="rect">
            <a:avLst/>
          </a:prstGeom>
          <a:noFill/>
        </p:spPr>
        <p:txBody>
          <a:bodyPr wrap="square" rtlCol="0">
            <a:spAutoFit/>
          </a:bodyPr>
          <a:lstStyle/>
          <a:p>
            <a:r>
              <a:rPr lang="en-US" sz="2400" b="1" dirty="0">
                <a:solidFill>
                  <a:srgbClr val="FF0000"/>
                </a:solidFill>
              </a:rPr>
              <a:t>cup</a:t>
            </a:r>
          </a:p>
        </p:txBody>
      </p:sp>
      <p:sp>
        <p:nvSpPr>
          <p:cNvPr id="36" name="TextBox 35">
            <a:extLst>
              <a:ext uri="{FF2B5EF4-FFF2-40B4-BE49-F238E27FC236}">
                <a16:creationId xmlns:a16="http://schemas.microsoft.com/office/drawing/2014/main" id="{C46B9786-F94A-6A46-BE53-E4FA55BA9D23}"/>
              </a:ext>
            </a:extLst>
          </p:cNvPr>
          <p:cNvSpPr txBox="1"/>
          <p:nvPr/>
        </p:nvSpPr>
        <p:spPr>
          <a:xfrm>
            <a:off x="1755645" y="4661465"/>
            <a:ext cx="846715" cy="369332"/>
          </a:xfrm>
          <a:prstGeom prst="rect">
            <a:avLst/>
          </a:prstGeom>
          <a:noFill/>
        </p:spPr>
        <p:txBody>
          <a:bodyPr wrap="square" rtlCol="0">
            <a:spAutoFit/>
          </a:bodyPr>
          <a:lstStyle/>
          <a:p>
            <a:r>
              <a:rPr lang="en-US" dirty="0"/>
              <a:t>1</a:t>
            </a:r>
          </a:p>
        </p:txBody>
      </p:sp>
      <p:sp>
        <p:nvSpPr>
          <p:cNvPr id="37" name="Oval 36">
            <a:extLst>
              <a:ext uri="{FF2B5EF4-FFF2-40B4-BE49-F238E27FC236}">
                <a16:creationId xmlns:a16="http://schemas.microsoft.com/office/drawing/2014/main" id="{FF56B8E1-5AF8-7042-871E-4501EF13084B}"/>
              </a:ext>
            </a:extLst>
          </p:cNvPr>
          <p:cNvSpPr/>
          <p:nvPr/>
        </p:nvSpPr>
        <p:spPr>
          <a:xfrm>
            <a:off x="2398785" y="4387209"/>
            <a:ext cx="9144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48DBDD9-115B-5248-B4A9-E1205A31A118}"/>
              </a:ext>
            </a:extLst>
          </p:cNvPr>
          <p:cNvSpPr txBox="1"/>
          <p:nvPr/>
        </p:nvSpPr>
        <p:spPr>
          <a:xfrm>
            <a:off x="2947277" y="3829508"/>
            <a:ext cx="846715" cy="461665"/>
          </a:xfrm>
          <a:prstGeom prst="rect">
            <a:avLst/>
          </a:prstGeom>
          <a:noFill/>
        </p:spPr>
        <p:txBody>
          <a:bodyPr wrap="square" rtlCol="0">
            <a:spAutoFit/>
          </a:bodyPr>
          <a:lstStyle/>
          <a:p>
            <a:r>
              <a:rPr lang="en-US" sz="2400" dirty="0"/>
              <a:t>what</a:t>
            </a:r>
          </a:p>
        </p:txBody>
      </p:sp>
      <p:sp>
        <p:nvSpPr>
          <p:cNvPr id="39" name="TextBox 38">
            <a:extLst>
              <a:ext uri="{FF2B5EF4-FFF2-40B4-BE49-F238E27FC236}">
                <a16:creationId xmlns:a16="http://schemas.microsoft.com/office/drawing/2014/main" id="{08FD8559-AD18-AD42-9066-19D1D9988032}"/>
              </a:ext>
            </a:extLst>
          </p:cNvPr>
          <p:cNvSpPr txBox="1"/>
          <p:nvPr/>
        </p:nvSpPr>
        <p:spPr>
          <a:xfrm>
            <a:off x="3336441" y="4606075"/>
            <a:ext cx="1078133" cy="461665"/>
          </a:xfrm>
          <a:prstGeom prst="rect">
            <a:avLst/>
          </a:prstGeom>
          <a:noFill/>
        </p:spPr>
        <p:txBody>
          <a:bodyPr wrap="square" rtlCol="0">
            <a:spAutoFit/>
          </a:bodyPr>
          <a:lstStyle/>
          <a:p>
            <a:r>
              <a:rPr lang="en-US" sz="2400" dirty="0"/>
              <a:t>where</a:t>
            </a:r>
          </a:p>
        </p:txBody>
      </p:sp>
      <p:sp>
        <p:nvSpPr>
          <p:cNvPr id="41" name="TextBox 40">
            <a:extLst>
              <a:ext uri="{FF2B5EF4-FFF2-40B4-BE49-F238E27FC236}">
                <a16:creationId xmlns:a16="http://schemas.microsoft.com/office/drawing/2014/main" id="{93C6EAE5-9E19-E345-8F11-243211AD0D5D}"/>
              </a:ext>
            </a:extLst>
          </p:cNvPr>
          <p:cNvSpPr txBox="1"/>
          <p:nvPr/>
        </p:nvSpPr>
        <p:spPr>
          <a:xfrm>
            <a:off x="2880768" y="5337863"/>
            <a:ext cx="846715" cy="461665"/>
          </a:xfrm>
          <a:prstGeom prst="rect">
            <a:avLst/>
          </a:prstGeom>
          <a:noFill/>
        </p:spPr>
        <p:txBody>
          <a:bodyPr wrap="square" rtlCol="0">
            <a:spAutoFit/>
          </a:bodyPr>
          <a:lstStyle/>
          <a:p>
            <a:r>
              <a:rPr lang="en-US" sz="2400" dirty="0"/>
              <a:t>why</a:t>
            </a:r>
          </a:p>
        </p:txBody>
      </p:sp>
      <p:cxnSp>
        <p:nvCxnSpPr>
          <p:cNvPr id="42" name="Straight Connector 41">
            <a:extLst>
              <a:ext uri="{FF2B5EF4-FFF2-40B4-BE49-F238E27FC236}">
                <a16:creationId xmlns:a16="http://schemas.microsoft.com/office/drawing/2014/main" id="{9317897E-ABBD-BA46-A7CB-4BF62225B62C}"/>
              </a:ext>
            </a:extLst>
          </p:cNvPr>
          <p:cNvCxnSpPr/>
          <p:nvPr/>
        </p:nvCxnSpPr>
        <p:spPr>
          <a:xfrm>
            <a:off x="3768864" y="4206106"/>
            <a:ext cx="2918645"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09C445A-47D5-CA43-8EB2-2495D9156887}"/>
              </a:ext>
            </a:extLst>
          </p:cNvPr>
          <p:cNvCxnSpPr/>
          <p:nvPr/>
        </p:nvCxnSpPr>
        <p:spPr>
          <a:xfrm>
            <a:off x="4414574" y="4948494"/>
            <a:ext cx="2918645"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8DAB2D2-51B9-9F4C-8EC8-9367A380A7B0}"/>
              </a:ext>
            </a:extLst>
          </p:cNvPr>
          <p:cNvCxnSpPr/>
          <p:nvPr/>
        </p:nvCxnSpPr>
        <p:spPr>
          <a:xfrm>
            <a:off x="3662911" y="5663259"/>
            <a:ext cx="2918645"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38EC9D3-9068-4247-89E8-B28FCD89C9AF}"/>
              </a:ext>
            </a:extLst>
          </p:cNvPr>
          <p:cNvSpPr txBox="1"/>
          <p:nvPr/>
        </p:nvSpPr>
        <p:spPr>
          <a:xfrm>
            <a:off x="4758549" y="4520004"/>
            <a:ext cx="2344994" cy="369332"/>
          </a:xfrm>
          <a:prstGeom prst="rect">
            <a:avLst/>
          </a:prstGeom>
          <a:noFill/>
        </p:spPr>
        <p:txBody>
          <a:bodyPr wrap="square" rtlCol="0">
            <a:spAutoFit/>
          </a:bodyPr>
          <a:lstStyle/>
          <a:p>
            <a:r>
              <a:rPr lang="en-US" dirty="0"/>
              <a:t>In the kitchen</a:t>
            </a:r>
          </a:p>
        </p:txBody>
      </p:sp>
      <p:sp>
        <p:nvSpPr>
          <p:cNvPr id="45" name="TextBox 44">
            <a:extLst>
              <a:ext uri="{FF2B5EF4-FFF2-40B4-BE49-F238E27FC236}">
                <a16:creationId xmlns:a16="http://schemas.microsoft.com/office/drawing/2014/main" id="{AFA8FF4D-63B7-CB4F-8647-9D57BF932906}"/>
              </a:ext>
            </a:extLst>
          </p:cNvPr>
          <p:cNvSpPr txBox="1"/>
          <p:nvPr/>
        </p:nvSpPr>
        <p:spPr>
          <a:xfrm>
            <a:off x="3895488" y="5217670"/>
            <a:ext cx="2344994" cy="369332"/>
          </a:xfrm>
          <a:prstGeom prst="rect">
            <a:avLst/>
          </a:prstGeom>
          <a:noFill/>
        </p:spPr>
        <p:txBody>
          <a:bodyPr wrap="square" rtlCol="0">
            <a:spAutoFit/>
          </a:bodyPr>
          <a:lstStyle/>
          <a:p>
            <a:r>
              <a:rPr lang="en-US" dirty="0"/>
              <a:t>To drink</a:t>
            </a:r>
          </a:p>
        </p:txBody>
      </p:sp>
      <p:sp>
        <p:nvSpPr>
          <p:cNvPr id="46" name="TextBox 45">
            <a:extLst>
              <a:ext uri="{FF2B5EF4-FFF2-40B4-BE49-F238E27FC236}">
                <a16:creationId xmlns:a16="http://schemas.microsoft.com/office/drawing/2014/main" id="{3D893D02-E16F-E448-9835-AE42D3104C17}"/>
              </a:ext>
            </a:extLst>
          </p:cNvPr>
          <p:cNvSpPr txBox="1"/>
          <p:nvPr/>
        </p:nvSpPr>
        <p:spPr>
          <a:xfrm>
            <a:off x="4068253" y="3761809"/>
            <a:ext cx="4721786" cy="369332"/>
          </a:xfrm>
          <a:prstGeom prst="rect">
            <a:avLst/>
          </a:prstGeom>
          <a:noFill/>
        </p:spPr>
        <p:txBody>
          <a:bodyPr wrap="square" rtlCol="0">
            <a:spAutoFit/>
          </a:bodyPr>
          <a:lstStyle/>
          <a:p>
            <a:r>
              <a:rPr lang="en-US" dirty="0"/>
              <a:t>for tea or coffee  </a:t>
            </a:r>
          </a:p>
        </p:txBody>
      </p:sp>
      <p:sp>
        <p:nvSpPr>
          <p:cNvPr id="20" name="TextBox 19">
            <a:extLst>
              <a:ext uri="{FF2B5EF4-FFF2-40B4-BE49-F238E27FC236}">
                <a16:creationId xmlns:a16="http://schemas.microsoft.com/office/drawing/2014/main" id="{A99133EA-5AA9-3046-9633-26A1FD386A75}"/>
              </a:ext>
            </a:extLst>
          </p:cNvPr>
          <p:cNvSpPr txBox="1"/>
          <p:nvPr/>
        </p:nvSpPr>
        <p:spPr>
          <a:xfrm>
            <a:off x="279030" y="6045957"/>
            <a:ext cx="8578188" cy="769441"/>
          </a:xfrm>
          <a:prstGeom prst="rect">
            <a:avLst/>
          </a:prstGeom>
          <a:solidFill>
            <a:srgbClr val="FFFF00"/>
          </a:solidFill>
        </p:spPr>
        <p:txBody>
          <a:bodyPr wrap="square" rtlCol="0">
            <a:spAutoFit/>
          </a:bodyPr>
          <a:lstStyle/>
          <a:p>
            <a:r>
              <a:rPr lang="en-US" sz="2200" dirty="0"/>
              <a:t>”LEVEL” is what you are able to do with the content and not the content itself.</a:t>
            </a:r>
          </a:p>
        </p:txBody>
      </p:sp>
    </p:spTree>
    <p:custDataLst>
      <p:tags r:id="rId1"/>
    </p:custDataLst>
    <p:extLst>
      <p:ext uri="{BB962C8B-B14F-4D97-AF65-F5344CB8AC3E}">
        <p14:creationId xmlns:p14="http://schemas.microsoft.com/office/powerpoint/2010/main" val="16641112"/>
      </p:ext>
    </p:extLst>
  </p:cSld>
  <p:clrMapOvr>
    <a:masterClrMapping/>
  </p:clrMapOvr>
  <mc:AlternateContent xmlns:mc="http://schemas.openxmlformats.org/markup-compatibility/2006" xmlns:p14="http://schemas.microsoft.com/office/powerpoint/2010/main">
    <mc:Choice Requires="p14">
      <p:transition spd="slow" p14:dur="2000" advTm="51203"/>
    </mc:Choice>
    <mc:Fallback xmlns="">
      <p:transition spd="slow" advTm="512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p:bldP spid="46"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Eli Ghazel ILB Oct  2019</a:t>
            </a:r>
          </a:p>
        </p:txBody>
      </p:sp>
      <p:sp>
        <p:nvSpPr>
          <p:cNvPr id="3" name="Slide Number Placeholder 2"/>
          <p:cNvSpPr>
            <a:spLocks noGrp="1"/>
          </p:cNvSpPr>
          <p:nvPr>
            <p:ph type="sldNum" sz="quarter" idx="12"/>
          </p:nvPr>
        </p:nvSpPr>
        <p:spPr/>
        <p:txBody>
          <a:bodyPr/>
          <a:lstStyle/>
          <a:p>
            <a:fld id="{342BCE5E-A048-AD4A-808B-5E161B0E9C18}" type="slidenum">
              <a:rPr lang="en-US" smtClean="0"/>
              <a:t>2</a:t>
            </a:fld>
            <a:endParaRPr lang="en-US"/>
          </a:p>
        </p:txBody>
      </p:sp>
      <p:pic>
        <p:nvPicPr>
          <p:cNvPr id="8" name="Picture 7"/>
          <p:cNvPicPr>
            <a:picLocks noChangeAspect="1"/>
          </p:cNvPicPr>
          <p:nvPr/>
        </p:nvPicPr>
        <p:blipFill>
          <a:blip r:embed="rId2"/>
          <a:stretch>
            <a:fillRect/>
          </a:stretch>
        </p:blipFill>
        <p:spPr>
          <a:xfrm>
            <a:off x="0" y="5714222"/>
            <a:ext cx="9144000" cy="500219"/>
          </a:xfrm>
          <a:prstGeom prst="rect">
            <a:avLst/>
          </a:prstGeom>
        </p:spPr>
      </p:pic>
      <p:pic>
        <p:nvPicPr>
          <p:cNvPr id="9" name="Picture 8"/>
          <p:cNvPicPr>
            <a:picLocks noChangeAspect="1"/>
          </p:cNvPicPr>
          <p:nvPr/>
        </p:nvPicPr>
        <p:blipFill>
          <a:blip r:embed="rId3"/>
          <a:stretch>
            <a:fillRect/>
          </a:stretch>
        </p:blipFill>
        <p:spPr>
          <a:xfrm rot="177128">
            <a:off x="803703" y="-36756"/>
            <a:ext cx="7588031" cy="543364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4"/>
          <p:cNvPicPr>
            <a:picLocks noChangeAspect="1"/>
          </p:cNvPicPr>
          <p:nvPr/>
        </p:nvPicPr>
        <p:blipFill>
          <a:blip r:embed="rId4"/>
          <a:stretch>
            <a:fillRect/>
          </a:stretch>
        </p:blipFill>
        <p:spPr>
          <a:xfrm>
            <a:off x="0" y="0"/>
            <a:ext cx="9144000" cy="658462"/>
          </a:xfrm>
          <a:prstGeom prst="rect">
            <a:avLst/>
          </a:prstGeom>
        </p:spPr>
      </p:pic>
      <p:sp>
        <p:nvSpPr>
          <p:cNvPr id="4" name="TextBox 3">
            <a:extLst>
              <a:ext uri="{FF2B5EF4-FFF2-40B4-BE49-F238E27FC236}">
                <a16:creationId xmlns:a16="http://schemas.microsoft.com/office/drawing/2014/main" id="{27417539-0A85-614D-9A2F-4D86FB0C9586}"/>
              </a:ext>
            </a:extLst>
          </p:cNvPr>
          <p:cNvSpPr txBox="1"/>
          <p:nvPr/>
        </p:nvSpPr>
        <p:spPr>
          <a:xfrm rot="211656">
            <a:off x="597621" y="3752612"/>
            <a:ext cx="8000196" cy="707886"/>
          </a:xfrm>
          <a:prstGeom prst="rect">
            <a:avLst/>
          </a:prstGeom>
          <a:noFill/>
        </p:spPr>
        <p:txBody>
          <a:bodyPr wrap="square" rtlCol="0">
            <a:spAutoFit/>
          </a:bodyPr>
          <a:lstStyle/>
          <a:p>
            <a:r>
              <a:rPr lang="en-US" sz="4000" dirty="0">
                <a:solidFill>
                  <a:schemeClr val="bg1"/>
                </a:solidFill>
              </a:rPr>
              <a:t>Because Learning Changes Everything</a:t>
            </a:r>
          </a:p>
        </p:txBody>
      </p:sp>
    </p:spTree>
    <p:extLst>
      <p:ext uri="{BB962C8B-B14F-4D97-AF65-F5344CB8AC3E}">
        <p14:creationId xmlns:p14="http://schemas.microsoft.com/office/powerpoint/2010/main" val="3763140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135CDB0-2978-D044-8425-F21A329E8E72}"/>
              </a:ext>
            </a:extLst>
          </p:cNvPr>
          <p:cNvSpPr>
            <a:spLocks noGrp="1"/>
          </p:cNvSpPr>
          <p:nvPr>
            <p:ph type="sldNum" sz="quarter" idx="12"/>
          </p:nvPr>
        </p:nvSpPr>
        <p:spPr/>
        <p:txBody>
          <a:bodyPr/>
          <a:lstStyle/>
          <a:p>
            <a:fld id="{2153F9B5-B774-0340-83BA-46EE7B6317D8}" type="slidenum">
              <a:rPr lang="en-US" sz="1800" smtClean="0"/>
              <a:t>20</a:t>
            </a:fld>
            <a:endParaRPr lang="en-US" sz="1800" dirty="0"/>
          </a:p>
        </p:txBody>
      </p:sp>
      <p:cxnSp>
        <p:nvCxnSpPr>
          <p:cNvPr id="53" name="رابط مستقيم 36">
            <a:extLst>
              <a:ext uri="{FF2B5EF4-FFF2-40B4-BE49-F238E27FC236}">
                <a16:creationId xmlns:a16="http://schemas.microsoft.com/office/drawing/2014/main" id="{4D6B5348-51D9-E442-97B6-E286C3436AC8}"/>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7270A78F-4D77-1346-B77B-859FDEEE5366}"/>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Active learning!</a:t>
            </a:r>
          </a:p>
        </p:txBody>
      </p:sp>
      <p:sp>
        <p:nvSpPr>
          <p:cNvPr id="40" name="مستطيل 34">
            <a:extLst>
              <a:ext uri="{FF2B5EF4-FFF2-40B4-BE49-F238E27FC236}">
                <a16:creationId xmlns:a16="http://schemas.microsoft.com/office/drawing/2014/main" id="{3C2C91E9-5262-6440-A6B3-49266F86EBB0}"/>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2" name="Title 1">
            <a:extLst>
              <a:ext uri="{FF2B5EF4-FFF2-40B4-BE49-F238E27FC236}">
                <a16:creationId xmlns:a16="http://schemas.microsoft.com/office/drawing/2014/main" id="{37FBEA35-C974-3542-88FF-A06F30D3B77A}"/>
              </a:ext>
            </a:extLst>
          </p:cNvPr>
          <p:cNvSpPr txBox="1">
            <a:spLocks/>
          </p:cNvSpPr>
          <p:nvPr/>
        </p:nvSpPr>
        <p:spPr>
          <a:xfrm>
            <a:off x="597563" y="1073041"/>
            <a:ext cx="7941123"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39858E"/>
                </a:solidFill>
                <a:latin typeface="Arial" panose="020B0604020202020204" pitchFamily="34" charset="0"/>
                <a:cs typeface="Arial" panose="020B0604020202020204" pitchFamily="34" charset="0"/>
              </a:rPr>
              <a:t>Task 3/3 </a:t>
            </a:r>
          </a:p>
          <a:p>
            <a:endParaRPr lang="en-US" sz="2400" b="1" i="1" dirty="0">
              <a:solidFill>
                <a:srgbClr val="39858E"/>
              </a:solidFill>
              <a:latin typeface="Arial" panose="020B0604020202020204" pitchFamily="34" charset="0"/>
              <a:cs typeface="Arial" panose="020B0604020202020204" pitchFamily="34" charset="0"/>
            </a:endParaRPr>
          </a:p>
          <a:p>
            <a:r>
              <a:rPr lang="en-US" sz="2400" b="1" i="1" dirty="0">
                <a:solidFill>
                  <a:srgbClr val="39858E"/>
                </a:solidFill>
                <a:latin typeface="Arial" panose="020B0604020202020204" pitchFamily="34" charset="0"/>
                <a:cs typeface="Arial" panose="020B0604020202020204" pitchFamily="34" charset="0"/>
              </a:rPr>
              <a:t>Read the text. For each word in red, find one sentence or example and write it on the line.</a:t>
            </a:r>
          </a:p>
        </p:txBody>
      </p:sp>
      <p:pic>
        <p:nvPicPr>
          <p:cNvPr id="4" name="Picture 3">
            <a:extLst>
              <a:ext uri="{FF2B5EF4-FFF2-40B4-BE49-F238E27FC236}">
                <a16:creationId xmlns:a16="http://schemas.microsoft.com/office/drawing/2014/main" id="{41E3808D-408B-FF42-9D50-AC6F969792F9}"/>
              </a:ext>
            </a:extLst>
          </p:cNvPr>
          <p:cNvPicPr>
            <a:picLocks noChangeAspect="1"/>
          </p:cNvPicPr>
          <p:nvPr/>
        </p:nvPicPr>
        <p:blipFill>
          <a:blip r:embed="rId3"/>
          <a:stretch>
            <a:fillRect/>
          </a:stretch>
        </p:blipFill>
        <p:spPr>
          <a:xfrm>
            <a:off x="3875508" y="260882"/>
            <a:ext cx="1336377" cy="698365"/>
          </a:xfrm>
          <a:prstGeom prst="rect">
            <a:avLst/>
          </a:prstGeom>
        </p:spPr>
      </p:pic>
      <p:sp>
        <p:nvSpPr>
          <p:cNvPr id="20" name="TextBox 19">
            <a:extLst>
              <a:ext uri="{FF2B5EF4-FFF2-40B4-BE49-F238E27FC236}">
                <a16:creationId xmlns:a16="http://schemas.microsoft.com/office/drawing/2014/main" id="{EE9B55B7-7350-7D44-876F-E30E16F15970}"/>
              </a:ext>
            </a:extLst>
          </p:cNvPr>
          <p:cNvSpPr txBox="1"/>
          <p:nvPr/>
        </p:nvSpPr>
        <p:spPr>
          <a:xfrm>
            <a:off x="2552237" y="5169261"/>
            <a:ext cx="846715" cy="461665"/>
          </a:xfrm>
          <a:prstGeom prst="rect">
            <a:avLst/>
          </a:prstGeom>
          <a:noFill/>
        </p:spPr>
        <p:txBody>
          <a:bodyPr wrap="square" rtlCol="0">
            <a:spAutoFit/>
          </a:bodyPr>
          <a:lstStyle/>
          <a:p>
            <a:r>
              <a:rPr lang="en-US" sz="2400" b="1" dirty="0">
                <a:solidFill>
                  <a:srgbClr val="FF0000"/>
                </a:solidFill>
              </a:rPr>
              <a:t>cup</a:t>
            </a:r>
          </a:p>
        </p:txBody>
      </p:sp>
      <p:sp>
        <p:nvSpPr>
          <p:cNvPr id="21" name="TextBox 20">
            <a:extLst>
              <a:ext uri="{FF2B5EF4-FFF2-40B4-BE49-F238E27FC236}">
                <a16:creationId xmlns:a16="http://schemas.microsoft.com/office/drawing/2014/main" id="{F58059DD-9A5F-254E-8298-2B088A2D38AE}"/>
              </a:ext>
            </a:extLst>
          </p:cNvPr>
          <p:cNvSpPr txBox="1"/>
          <p:nvPr/>
        </p:nvSpPr>
        <p:spPr>
          <a:xfrm>
            <a:off x="2183275" y="5246484"/>
            <a:ext cx="846715" cy="369332"/>
          </a:xfrm>
          <a:prstGeom prst="rect">
            <a:avLst/>
          </a:prstGeom>
          <a:noFill/>
        </p:spPr>
        <p:txBody>
          <a:bodyPr wrap="square" rtlCol="0">
            <a:spAutoFit/>
          </a:bodyPr>
          <a:lstStyle/>
          <a:p>
            <a:r>
              <a:rPr lang="en-US" dirty="0"/>
              <a:t>1.</a:t>
            </a:r>
          </a:p>
        </p:txBody>
      </p:sp>
      <p:sp>
        <p:nvSpPr>
          <p:cNvPr id="23" name="TextBox 22">
            <a:extLst>
              <a:ext uri="{FF2B5EF4-FFF2-40B4-BE49-F238E27FC236}">
                <a16:creationId xmlns:a16="http://schemas.microsoft.com/office/drawing/2014/main" id="{EE6169EE-65BB-B545-853B-D007EF7EF18C}"/>
              </a:ext>
            </a:extLst>
          </p:cNvPr>
          <p:cNvSpPr txBox="1"/>
          <p:nvPr/>
        </p:nvSpPr>
        <p:spPr>
          <a:xfrm>
            <a:off x="651796" y="2625322"/>
            <a:ext cx="8254209" cy="2062103"/>
          </a:xfrm>
          <a:prstGeom prst="rect">
            <a:avLst/>
          </a:prstGeom>
          <a:noFill/>
          <a:ln>
            <a:solidFill>
              <a:srgbClr val="000000"/>
            </a:solidFill>
          </a:ln>
        </p:spPr>
        <p:txBody>
          <a:bodyPr wrap="square" rtlCol="0">
            <a:spAutoFit/>
          </a:bodyPr>
          <a:lstStyle/>
          <a:p>
            <a:r>
              <a:rPr lang="en-US" sz="2200" dirty="0"/>
              <a:t>TEXT</a:t>
            </a:r>
          </a:p>
          <a:p>
            <a:endParaRPr lang="en-US" sz="2200" dirty="0"/>
          </a:p>
          <a:p>
            <a:r>
              <a:rPr lang="en-US" sz="2200" dirty="0"/>
              <a:t>It is morning. My dad and mom are in the kitchen. Dad is drinking coffee. He looks out of the kitchen window. He sees a bird.  </a:t>
            </a:r>
          </a:p>
          <a:p>
            <a:r>
              <a:rPr lang="en-US" sz="2200" dirty="0"/>
              <a:t>Etc…..</a:t>
            </a:r>
          </a:p>
          <a:p>
            <a:endParaRPr lang="en-US" dirty="0"/>
          </a:p>
        </p:txBody>
      </p:sp>
      <p:sp>
        <p:nvSpPr>
          <p:cNvPr id="24" name="TextBox 23">
            <a:extLst>
              <a:ext uri="{FF2B5EF4-FFF2-40B4-BE49-F238E27FC236}">
                <a16:creationId xmlns:a16="http://schemas.microsoft.com/office/drawing/2014/main" id="{D7B0BBCE-F1EE-FD4F-BB6E-AD111305E862}"/>
              </a:ext>
            </a:extLst>
          </p:cNvPr>
          <p:cNvSpPr txBox="1"/>
          <p:nvPr/>
        </p:nvSpPr>
        <p:spPr>
          <a:xfrm>
            <a:off x="2575493" y="5666029"/>
            <a:ext cx="846715" cy="461665"/>
          </a:xfrm>
          <a:prstGeom prst="rect">
            <a:avLst/>
          </a:prstGeom>
          <a:noFill/>
        </p:spPr>
        <p:txBody>
          <a:bodyPr wrap="square" rtlCol="0">
            <a:spAutoFit/>
          </a:bodyPr>
          <a:lstStyle/>
          <a:p>
            <a:r>
              <a:rPr lang="en-US" sz="2400" b="1" dirty="0">
                <a:solidFill>
                  <a:srgbClr val="FF0000"/>
                </a:solidFill>
              </a:rPr>
              <a:t>tree</a:t>
            </a:r>
          </a:p>
        </p:txBody>
      </p:sp>
      <p:sp>
        <p:nvSpPr>
          <p:cNvPr id="25" name="TextBox 24">
            <a:extLst>
              <a:ext uri="{FF2B5EF4-FFF2-40B4-BE49-F238E27FC236}">
                <a16:creationId xmlns:a16="http://schemas.microsoft.com/office/drawing/2014/main" id="{4C4D0AE6-527D-ED44-A5C2-E9C2E660B29C}"/>
              </a:ext>
            </a:extLst>
          </p:cNvPr>
          <p:cNvSpPr txBox="1"/>
          <p:nvPr/>
        </p:nvSpPr>
        <p:spPr>
          <a:xfrm>
            <a:off x="2206532" y="5743252"/>
            <a:ext cx="368962" cy="369332"/>
          </a:xfrm>
          <a:prstGeom prst="rect">
            <a:avLst/>
          </a:prstGeom>
          <a:noFill/>
        </p:spPr>
        <p:txBody>
          <a:bodyPr wrap="square" rtlCol="0">
            <a:spAutoFit/>
          </a:bodyPr>
          <a:lstStyle/>
          <a:p>
            <a:r>
              <a:rPr lang="en-US" dirty="0"/>
              <a:t>2.</a:t>
            </a:r>
          </a:p>
        </p:txBody>
      </p:sp>
      <p:cxnSp>
        <p:nvCxnSpPr>
          <p:cNvPr id="26" name="Straight Connector 25">
            <a:extLst>
              <a:ext uri="{FF2B5EF4-FFF2-40B4-BE49-F238E27FC236}">
                <a16:creationId xmlns:a16="http://schemas.microsoft.com/office/drawing/2014/main" id="{3E630C4C-D4D8-2649-B3AE-3BA2C6CD0FEE}"/>
              </a:ext>
            </a:extLst>
          </p:cNvPr>
          <p:cNvCxnSpPr/>
          <p:nvPr/>
        </p:nvCxnSpPr>
        <p:spPr>
          <a:xfrm>
            <a:off x="3398952" y="5615816"/>
            <a:ext cx="3681723" cy="50213"/>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0B5535B-D34D-534A-914F-147979503852}"/>
              </a:ext>
            </a:extLst>
          </p:cNvPr>
          <p:cNvSpPr txBox="1"/>
          <p:nvPr/>
        </p:nvSpPr>
        <p:spPr>
          <a:xfrm>
            <a:off x="3511915" y="5169261"/>
            <a:ext cx="3913140" cy="461665"/>
          </a:xfrm>
          <a:prstGeom prst="rect">
            <a:avLst/>
          </a:prstGeom>
          <a:noFill/>
        </p:spPr>
        <p:txBody>
          <a:bodyPr wrap="square" rtlCol="0">
            <a:spAutoFit/>
          </a:bodyPr>
          <a:lstStyle/>
          <a:p>
            <a:r>
              <a:rPr lang="en-US" sz="2400" i="1" dirty="0">
                <a:solidFill>
                  <a:srgbClr val="000000"/>
                </a:solidFill>
              </a:rPr>
              <a:t>Dad is drinking coffee.</a:t>
            </a:r>
          </a:p>
        </p:txBody>
      </p:sp>
      <p:cxnSp>
        <p:nvCxnSpPr>
          <p:cNvPr id="28" name="Straight Connector 27">
            <a:extLst>
              <a:ext uri="{FF2B5EF4-FFF2-40B4-BE49-F238E27FC236}">
                <a16:creationId xmlns:a16="http://schemas.microsoft.com/office/drawing/2014/main" id="{A4BA836F-8E42-2041-9599-B313561D4D8D}"/>
              </a:ext>
            </a:extLst>
          </p:cNvPr>
          <p:cNvCxnSpPr/>
          <p:nvPr/>
        </p:nvCxnSpPr>
        <p:spPr>
          <a:xfrm>
            <a:off x="3443732" y="6112584"/>
            <a:ext cx="3681723" cy="50213"/>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7BB6DFFE-51CD-0341-968A-A0353AA88A0D}"/>
              </a:ext>
            </a:extLst>
          </p:cNvPr>
          <p:cNvSpPr txBox="1"/>
          <p:nvPr/>
        </p:nvSpPr>
        <p:spPr>
          <a:xfrm>
            <a:off x="3470599" y="5666029"/>
            <a:ext cx="3913140" cy="461665"/>
          </a:xfrm>
          <a:prstGeom prst="rect">
            <a:avLst/>
          </a:prstGeom>
          <a:noFill/>
        </p:spPr>
        <p:txBody>
          <a:bodyPr wrap="square" rtlCol="0">
            <a:spAutoFit/>
          </a:bodyPr>
          <a:lstStyle/>
          <a:p>
            <a:r>
              <a:rPr lang="en-US" sz="2400" i="1" dirty="0">
                <a:solidFill>
                  <a:srgbClr val="000000"/>
                </a:solidFill>
              </a:rPr>
              <a:t>He sees a bird.</a:t>
            </a:r>
          </a:p>
        </p:txBody>
      </p:sp>
      <p:sp>
        <p:nvSpPr>
          <p:cNvPr id="30" name="TextBox 29">
            <a:extLst>
              <a:ext uri="{FF2B5EF4-FFF2-40B4-BE49-F238E27FC236}">
                <a16:creationId xmlns:a16="http://schemas.microsoft.com/office/drawing/2014/main" id="{B6AA5FB5-E7FE-DF4C-817F-6DFAAABD27F2}"/>
              </a:ext>
            </a:extLst>
          </p:cNvPr>
          <p:cNvSpPr txBox="1"/>
          <p:nvPr/>
        </p:nvSpPr>
        <p:spPr>
          <a:xfrm>
            <a:off x="279030" y="6045957"/>
            <a:ext cx="8578188" cy="769441"/>
          </a:xfrm>
          <a:prstGeom prst="rect">
            <a:avLst/>
          </a:prstGeom>
          <a:solidFill>
            <a:srgbClr val="FFFF00"/>
          </a:solidFill>
        </p:spPr>
        <p:txBody>
          <a:bodyPr wrap="square" rtlCol="0">
            <a:spAutoFit/>
          </a:bodyPr>
          <a:lstStyle/>
          <a:p>
            <a:r>
              <a:rPr lang="en-US" sz="2200" dirty="0"/>
              <a:t>”LEVEL” is what you are able to do with the content and not the content itself.</a:t>
            </a:r>
          </a:p>
        </p:txBody>
      </p:sp>
    </p:spTree>
    <p:custDataLst>
      <p:tags r:id="rId1"/>
    </p:custDataLst>
    <p:extLst>
      <p:ext uri="{BB962C8B-B14F-4D97-AF65-F5344CB8AC3E}">
        <p14:creationId xmlns:p14="http://schemas.microsoft.com/office/powerpoint/2010/main" val="3895755306"/>
      </p:ext>
    </p:extLst>
  </p:cSld>
  <p:clrMapOvr>
    <a:masterClrMapping/>
  </p:clrMapOvr>
  <mc:AlternateContent xmlns:mc="http://schemas.openxmlformats.org/markup-compatibility/2006" xmlns:p14="http://schemas.microsoft.com/office/powerpoint/2010/main">
    <mc:Choice Requires="p14">
      <p:transition spd="slow" p14:dur="2000" advTm="51203"/>
    </mc:Choice>
    <mc:Fallback xmlns="">
      <p:transition spd="slow" advTm="512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رابط مستقيم 36">
            <a:extLst>
              <a:ext uri="{FF2B5EF4-FFF2-40B4-BE49-F238E27FC236}">
                <a16:creationId xmlns:a16="http://schemas.microsoft.com/office/drawing/2014/main" id="{84281357-959C-49B2-BCC0-638CE1F75260}"/>
              </a:ext>
            </a:extLst>
          </p:cNvPr>
          <p:cNvCxnSpPr/>
          <p:nvPr/>
        </p:nvCxnSpPr>
        <p:spPr>
          <a:xfrm flipH="1">
            <a:off x="-20089" y="785717"/>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87702" y="1460982"/>
            <a:ext cx="8630354" cy="673389"/>
          </a:xfrm>
          <a:prstGeom prst="rect">
            <a:avLst/>
          </a:prstGeom>
        </p:spPr>
        <p:txBody>
          <a:bodyPr wrap="square">
            <a:spAutoFit/>
          </a:bodyPr>
          <a:lstStyle/>
          <a:p>
            <a:pPr>
              <a:lnSpc>
                <a:spcPct val="106000"/>
              </a:lnSpc>
            </a:pPr>
            <a:r>
              <a:rPr lang="en-US" b="1" dirty="0">
                <a:solidFill>
                  <a:srgbClr val="000000"/>
                </a:solidFill>
                <a:latin typeface="Calibri" charset="0"/>
                <a:ea typeface="Calibri" charset="0"/>
                <a:cs typeface="Arial" charset="0"/>
              </a:rPr>
              <a:t>Instructions: Is it possible to give this text to a kindergarten student? </a:t>
            </a:r>
          </a:p>
          <a:p>
            <a:pPr>
              <a:lnSpc>
                <a:spcPct val="106000"/>
              </a:lnSpc>
            </a:pPr>
            <a:r>
              <a:rPr lang="en-US" b="1" dirty="0">
                <a:solidFill>
                  <a:srgbClr val="000000"/>
                </a:solidFill>
                <a:latin typeface="Calibri" charset="0"/>
                <a:ea typeface="Calibri" charset="0"/>
                <a:cs typeface="Arial" charset="0"/>
              </a:rPr>
              <a:t>What do you think? Tell each other. </a:t>
            </a:r>
            <a:endParaRPr lang="en-US" dirty="0">
              <a:latin typeface="Times" charset="0"/>
              <a:ea typeface="ＭＳ 明朝" charset="-128"/>
              <a:cs typeface="Times New Roman" charset="0"/>
            </a:endParaRPr>
          </a:p>
        </p:txBody>
      </p:sp>
      <p:sp>
        <p:nvSpPr>
          <p:cNvPr id="30" name="TextBox 29"/>
          <p:cNvSpPr txBox="1"/>
          <p:nvPr/>
        </p:nvSpPr>
        <p:spPr>
          <a:xfrm>
            <a:off x="387702" y="390691"/>
            <a:ext cx="6953694" cy="369332"/>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a:t>Language and Abilities</a:t>
            </a:r>
          </a:p>
        </p:txBody>
      </p:sp>
      <p:pic>
        <p:nvPicPr>
          <p:cNvPr id="31" name="Picture 30"/>
          <p:cNvPicPr>
            <a:picLocks noChangeAspect="1"/>
          </p:cNvPicPr>
          <p:nvPr/>
        </p:nvPicPr>
        <p:blipFill>
          <a:blip r:embed="rId2"/>
          <a:stretch>
            <a:fillRect/>
          </a:stretch>
        </p:blipFill>
        <p:spPr>
          <a:xfrm>
            <a:off x="1499509" y="2117507"/>
            <a:ext cx="6406740" cy="3577032"/>
          </a:xfrm>
          <a:prstGeom prst="rect">
            <a:avLst/>
          </a:prstGeom>
        </p:spPr>
      </p:pic>
      <p:sp>
        <p:nvSpPr>
          <p:cNvPr id="8" name="مستطيل 34">
            <a:extLst>
              <a:ext uri="{FF2B5EF4-FFF2-40B4-BE49-F238E27FC236}">
                <a16:creationId xmlns:a16="http://schemas.microsoft.com/office/drawing/2014/main" id="{2A783823-3F47-5448-85CF-5490299701D2}"/>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2018 </a:t>
            </a:r>
            <a:endParaRPr lang="ar-SA" sz="1050" dirty="0"/>
          </a:p>
        </p:txBody>
      </p:sp>
    </p:spTree>
    <p:extLst>
      <p:ext uri="{BB962C8B-B14F-4D97-AF65-F5344CB8AC3E}">
        <p14:creationId xmlns:p14="http://schemas.microsoft.com/office/powerpoint/2010/main" val="831487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رابط مستقيم 36">
            <a:extLst>
              <a:ext uri="{FF2B5EF4-FFF2-40B4-BE49-F238E27FC236}">
                <a16:creationId xmlns:a16="http://schemas.microsoft.com/office/drawing/2014/main" id="{84281357-959C-49B2-BCC0-638CE1F75260}"/>
              </a:ext>
            </a:extLst>
          </p:cNvPr>
          <p:cNvCxnSpPr/>
          <p:nvPr/>
        </p:nvCxnSpPr>
        <p:spPr>
          <a:xfrm flipH="1">
            <a:off x="-20089" y="618899"/>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36489" y="920987"/>
            <a:ext cx="8630354" cy="673389"/>
          </a:xfrm>
          <a:prstGeom prst="rect">
            <a:avLst/>
          </a:prstGeom>
        </p:spPr>
        <p:txBody>
          <a:bodyPr wrap="square">
            <a:spAutoFit/>
          </a:bodyPr>
          <a:lstStyle/>
          <a:p>
            <a:pPr>
              <a:lnSpc>
                <a:spcPct val="106000"/>
              </a:lnSpc>
            </a:pPr>
            <a:r>
              <a:rPr lang="en-US" b="1" dirty="0">
                <a:solidFill>
                  <a:srgbClr val="000000"/>
                </a:solidFill>
                <a:latin typeface="Calibri" charset="0"/>
                <a:ea typeface="Calibri" charset="0"/>
                <a:cs typeface="Arial" charset="0"/>
              </a:rPr>
              <a:t>Teacher to the students: Listen to the letter I say. Find as many of those letters and underline them. (Teacher says ‘C’.)</a:t>
            </a:r>
            <a:endParaRPr lang="en-US" dirty="0">
              <a:latin typeface="Times" charset="0"/>
              <a:ea typeface="ＭＳ 明朝" charset="-128"/>
              <a:cs typeface="Times New Roman" charset="0"/>
            </a:endParaRPr>
          </a:p>
        </p:txBody>
      </p:sp>
      <p:sp>
        <p:nvSpPr>
          <p:cNvPr id="30" name="TextBox 29"/>
          <p:cNvSpPr txBox="1"/>
          <p:nvPr/>
        </p:nvSpPr>
        <p:spPr>
          <a:xfrm>
            <a:off x="387702" y="223873"/>
            <a:ext cx="6953694" cy="369332"/>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a:t>Language and Abilities</a:t>
            </a:r>
          </a:p>
        </p:txBody>
      </p:sp>
      <p:pic>
        <p:nvPicPr>
          <p:cNvPr id="31" name="Picture 30"/>
          <p:cNvPicPr>
            <a:picLocks noChangeAspect="1"/>
          </p:cNvPicPr>
          <p:nvPr/>
        </p:nvPicPr>
        <p:blipFill>
          <a:blip r:embed="rId2"/>
          <a:stretch>
            <a:fillRect/>
          </a:stretch>
        </p:blipFill>
        <p:spPr>
          <a:xfrm>
            <a:off x="2611316" y="2117507"/>
            <a:ext cx="6406740" cy="3577032"/>
          </a:xfrm>
          <a:prstGeom prst="rect">
            <a:avLst/>
          </a:prstGeom>
        </p:spPr>
      </p:pic>
      <p:cxnSp>
        <p:nvCxnSpPr>
          <p:cNvPr id="3" name="Straight Connector 2"/>
          <p:cNvCxnSpPr/>
          <p:nvPr/>
        </p:nvCxnSpPr>
        <p:spPr>
          <a:xfrm>
            <a:off x="3111191" y="2437935"/>
            <a:ext cx="1170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398432" y="2957752"/>
            <a:ext cx="1170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772267" y="3917872"/>
            <a:ext cx="1170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98432" y="4097770"/>
            <a:ext cx="1170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52165" y="4623550"/>
            <a:ext cx="1170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6489" y="2397699"/>
            <a:ext cx="2130487" cy="1847814"/>
          </a:xfrm>
          <a:prstGeom prst="rect">
            <a:avLst/>
          </a:prstGeom>
        </p:spPr>
        <p:txBody>
          <a:bodyPr wrap="square">
            <a:spAutoFit/>
          </a:bodyPr>
          <a:lstStyle/>
          <a:p>
            <a:pPr>
              <a:lnSpc>
                <a:spcPct val="106000"/>
              </a:lnSpc>
            </a:pPr>
            <a:r>
              <a:rPr lang="en-US" b="1" dirty="0">
                <a:solidFill>
                  <a:srgbClr val="000000"/>
                </a:solidFill>
                <a:latin typeface="Calibri" charset="0"/>
                <a:ea typeface="Calibri" charset="0"/>
                <a:cs typeface="Arial" charset="0"/>
              </a:rPr>
              <a:t>Level is NOT </a:t>
            </a:r>
          </a:p>
          <a:p>
            <a:pPr>
              <a:lnSpc>
                <a:spcPct val="106000"/>
              </a:lnSpc>
            </a:pPr>
            <a:r>
              <a:rPr lang="en-US" b="1" dirty="0">
                <a:solidFill>
                  <a:srgbClr val="000000"/>
                </a:solidFill>
                <a:latin typeface="Calibri" charset="0"/>
                <a:ea typeface="Calibri" charset="0"/>
                <a:cs typeface="Arial" charset="0"/>
              </a:rPr>
              <a:t>the content.</a:t>
            </a:r>
          </a:p>
          <a:p>
            <a:pPr>
              <a:lnSpc>
                <a:spcPct val="106000"/>
              </a:lnSpc>
            </a:pPr>
            <a:r>
              <a:rPr lang="en-US" b="1" dirty="0">
                <a:solidFill>
                  <a:srgbClr val="000000"/>
                </a:solidFill>
                <a:latin typeface="Calibri" charset="0"/>
                <a:ea typeface="Calibri" charset="0"/>
                <a:cs typeface="Arial" charset="0"/>
              </a:rPr>
              <a:t>Level is the task that </a:t>
            </a:r>
          </a:p>
          <a:p>
            <a:pPr>
              <a:lnSpc>
                <a:spcPct val="106000"/>
              </a:lnSpc>
            </a:pPr>
            <a:r>
              <a:rPr lang="en-US" b="1" dirty="0">
                <a:solidFill>
                  <a:srgbClr val="000000"/>
                </a:solidFill>
                <a:latin typeface="Calibri" charset="0"/>
                <a:ea typeface="Calibri" charset="0"/>
                <a:cs typeface="Arial" charset="0"/>
              </a:rPr>
              <a:t>a student</a:t>
            </a:r>
          </a:p>
          <a:p>
            <a:pPr>
              <a:lnSpc>
                <a:spcPct val="106000"/>
              </a:lnSpc>
            </a:pPr>
            <a:r>
              <a:rPr lang="en-US" b="1" dirty="0">
                <a:solidFill>
                  <a:srgbClr val="000000"/>
                </a:solidFill>
                <a:latin typeface="Calibri" charset="0"/>
                <a:ea typeface="Calibri" charset="0"/>
                <a:cs typeface="Arial" charset="0"/>
              </a:rPr>
              <a:t>is able to do </a:t>
            </a:r>
          </a:p>
          <a:p>
            <a:pPr>
              <a:lnSpc>
                <a:spcPct val="106000"/>
              </a:lnSpc>
            </a:pPr>
            <a:r>
              <a:rPr lang="en-US" b="1" dirty="0">
                <a:solidFill>
                  <a:srgbClr val="000000"/>
                </a:solidFill>
                <a:latin typeface="Calibri" charset="0"/>
                <a:ea typeface="Calibri" charset="0"/>
                <a:cs typeface="Arial" charset="0"/>
              </a:rPr>
              <a:t>with the content.</a:t>
            </a:r>
            <a:endParaRPr lang="en-US" dirty="0">
              <a:latin typeface="Times" charset="0"/>
              <a:ea typeface="ＭＳ 明朝" charset="-128"/>
              <a:cs typeface="Times New Roman" charset="0"/>
            </a:endParaRPr>
          </a:p>
        </p:txBody>
      </p:sp>
      <p:sp>
        <p:nvSpPr>
          <p:cNvPr id="15" name="مستطيل 34">
            <a:extLst>
              <a:ext uri="{FF2B5EF4-FFF2-40B4-BE49-F238E27FC236}">
                <a16:creationId xmlns:a16="http://schemas.microsoft.com/office/drawing/2014/main" id="{A668217E-66A8-A84C-9EA0-68A81CC25574}"/>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51233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5545A3-9C22-F648-B84F-59ABD159568C}"/>
              </a:ext>
            </a:extLst>
          </p:cNvPr>
          <p:cNvSpPr>
            <a:spLocks noGrp="1"/>
          </p:cNvSpPr>
          <p:nvPr>
            <p:ph type="sldNum" sz="quarter" idx="12"/>
          </p:nvPr>
        </p:nvSpPr>
        <p:spPr/>
        <p:txBody>
          <a:bodyPr/>
          <a:lstStyle/>
          <a:p>
            <a:fld id="{2153F9B5-B774-0340-83BA-46EE7B6317D8}" type="slidenum">
              <a:rPr lang="en-US" smtClean="0"/>
              <a:t>23</a:t>
            </a:fld>
            <a:endParaRPr lang="en-US"/>
          </a:p>
        </p:txBody>
      </p:sp>
      <p:sp>
        <p:nvSpPr>
          <p:cNvPr id="3" name="Title 1">
            <a:extLst>
              <a:ext uri="{FF2B5EF4-FFF2-40B4-BE49-F238E27FC236}">
                <a16:creationId xmlns:a16="http://schemas.microsoft.com/office/drawing/2014/main" id="{00E9A2F0-FBC0-D448-8801-3423A749CAF5}"/>
              </a:ext>
            </a:extLst>
          </p:cNvPr>
          <p:cNvSpPr txBox="1">
            <a:spLocks/>
          </p:cNvSpPr>
          <p:nvPr/>
        </p:nvSpPr>
        <p:spPr>
          <a:xfrm>
            <a:off x="-83710" y="241898"/>
            <a:ext cx="8150421" cy="4112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Everyone makes sense of language in a similar way.</a:t>
            </a:r>
          </a:p>
        </p:txBody>
      </p:sp>
      <p:sp>
        <p:nvSpPr>
          <p:cNvPr id="4" name="Content Placeholder 2">
            <a:extLst>
              <a:ext uri="{FF2B5EF4-FFF2-40B4-BE49-F238E27FC236}">
                <a16:creationId xmlns:a16="http://schemas.microsoft.com/office/drawing/2014/main" id="{5B4DBDB8-2DC6-9F41-9C14-40A977DEDF8A}"/>
              </a:ext>
            </a:extLst>
          </p:cNvPr>
          <p:cNvSpPr txBox="1">
            <a:spLocks/>
          </p:cNvSpPr>
          <p:nvPr/>
        </p:nvSpPr>
        <p:spPr>
          <a:xfrm>
            <a:off x="369735" y="1373548"/>
            <a:ext cx="6591985" cy="9591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Say one of these questions </a:t>
            </a:r>
            <a:r>
              <a:rPr lang="en-US" sz="1800" b="1" dirty="0">
                <a:solidFill>
                  <a:srgbClr val="FF0000"/>
                </a:solidFill>
              </a:rPr>
              <a:t>words</a:t>
            </a:r>
            <a:r>
              <a:rPr lang="en-US" sz="1800" b="1" dirty="0"/>
              <a:t> when you see an image.</a:t>
            </a:r>
          </a:p>
          <a:p>
            <a:r>
              <a:rPr lang="en-US" sz="1800" dirty="0"/>
              <a:t>                </a:t>
            </a:r>
            <a:r>
              <a:rPr lang="en-US" sz="1800" b="1" dirty="0">
                <a:solidFill>
                  <a:srgbClr val="FF0000"/>
                </a:solidFill>
              </a:rPr>
              <a:t>WHO     WHAT        WHEN    WHERE</a:t>
            </a:r>
          </a:p>
          <a:p>
            <a:endParaRPr lang="en-US" sz="1800" dirty="0"/>
          </a:p>
        </p:txBody>
      </p:sp>
      <p:pic>
        <p:nvPicPr>
          <p:cNvPr id="5" name="Picture 4">
            <a:extLst>
              <a:ext uri="{FF2B5EF4-FFF2-40B4-BE49-F238E27FC236}">
                <a16:creationId xmlns:a16="http://schemas.microsoft.com/office/drawing/2014/main" id="{C985CA58-60E9-A441-BCF3-5F5CD212D0BE}"/>
              </a:ext>
            </a:extLst>
          </p:cNvPr>
          <p:cNvPicPr>
            <a:picLocks noChangeAspect="1"/>
          </p:cNvPicPr>
          <p:nvPr/>
        </p:nvPicPr>
        <p:blipFill>
          <a:blip r:embed="rId2"/>
          <a:stretch>
            <a:fillRect/>
          </a:stretch>
        </p:blipFill>
        <p:spPr>
          <a:xfrm>
            <a:off x="6828234" y="3328550"/>
            <a:ext cx="1800225" cy="2543175"/>
          </a:xfrm>
          <a:prstGeom prst="rect">
            <a:avLst/>
          </a:prstGeom>
        </p:spPr>
      </p:pic>
      <p:pic>
        <p:nvPicPr>
          <p:cNvPr id="6" name="Picture 5">
            <a:extLst>
              <a:ext uri="{FF2B5EF4-FFF2-40B4-BE49-F238E27FC236}">
                <a16:creationId xmlns:a16="http://schemas.microsoft.com/office/drawing/2014/main" id="{8C34CB4A-3FFB-844F-8CE4-B6607C5AB304}"/>
              </a:ext>
            </a:extLst>
          </p:cNvPr>
          <p:cNvPicPr>
            <a:picLocks noChangeAspect="1"/>
          </p:cNvPicPr>
          <p:nvPr/>
        </p:nvPicPr>
        <p:blipFill>
          <a:blip r:embed="rId3"/>
          <a:stretch>
            <a:fillRect/>
          </a:stretch>
        </p:blipFill>
        <p:spPr>
          <a:xfrm>
            <a:off x="324418" y="3503810"/>
            <a:ext cx="1847850" cy="2466975"/>
          </a:xfrm>
          <a:prstGeom prst="rect">
            <a:avLst/>
          </a:prstGeom>
        </p:spPr>
      </p:pic>
      <p:pic>
        <p:nvPicPr>
          <p:cNvPr id="7" name="Picture 6">
            <a:extLst>
              <a:ext uri="{FF2B5EF4-FFF2-40B4-BE49-F238E27FC236}">
                <a16:creationId xmlns:a16="http://schemas.microsoft.com/office/drawing/2014/main" id="{41A2B3D3-A1E7-A546-BEE0-CFC881487D92}"/>
              </a:ext>
            </a:extLst>
          </p:cNvPr>
          <p:cNvPicPr>
            <a:picLocks noChangeAspect="1"/>
          </p:cNvPicPr>
          <p:nvPr/>
        </p:nvPicPr>
        <p:blipFill>
          <a:blip r:embed="rId4"/>
          <a:stretch>
            <a:fillRect/>
          </a:stretch>
        </p:blipFill>
        <p:spPr>
          <a:xfrm>
            <a:off x="2414589" y="3503810"/>
            <a:ext cx="1334593" cy="2466975"/>
          </a:xfrm>
          <a:prstGeom prst="rect">
            <a:avLst/>
          </a:prstGeom>
        </p:spPr>
      </p:pic>
      <p:pic>
        <p:nvPicPr>
          <p:cNvPr id="8" name="Picture 7">
            <a:extLst>
              <a:ext uri="{FF2B5EF4-FFF2-40B4-BE49-F238E27FC236}">
                <a16:creationId xmlns:a16="http://schemas.microsoft.com/office/drawing/2014/main" id="{3DCFE8EE-64BE-6249-9BA3-8124EED592AA}"/>
              </a:ext>
            </a:extLst>
          </p:cNvPr>
          <p:cNvPicPr>
            <a:picLocks noChangeAspect="1"/>
          </p:cNvPicPr>
          <p:nvPr/>
        </p:nvPicPr>
        <p:blipFill>
          <a:blip r:embed="rId5"/>
          <a:stretch>
            <a:fillRect/>
          </a:stretch>
        </p:blipFill>
        <p:spPr>
          <a:xfrm>
            <a:off x="3991501" y="3487806"/>
            <a:ext cx="2465570" cy="2465570"/>
          </a:xfrm>
          <a:prstGeom prst="rect">
            <a:avLst/>
          </a:prstGeom>
        </p:spPr>
      </p:pic>
      <p:pic>
        <p:nvPicPr>
          <p:cNvPr id="9" name="Picture 8">
            <a:extLst>
              <a:ext uri="{FF2B5EF4-FFF2-40B4-BE49-F238E27FC236}">
                <a16:creationId xmlns:a16="http://schemas.microsoft.com/office/drawing/2014/main" id="{D405C030-3215-F24A-B8BB-77875DF0B0EE}"/>
              </a:ext>
            </a:extLst>
          </p:cNvPr>
          <p:cNvPicPr>
            <a:picLocks noChangeAspect="1"/>
          </p:cNvPicPr>
          <p:nvPr/>
        </p:nvPicPr>
        <p:blipFill>
          <a:blip r:embed="rId6"/>
          <a:stretch>
            <a:fillRect/>
          </a:stretch>
        </p:blipFill>
        <p:spPr>
          <a:xfrm>
            <a:off x="3665728" y="3528392"/>
            <a:ext cx="3381375" cy="1352550"/>
          </a:xfrm>
          <a:prstGeom prst="rect">
            <a:avLst/>
          </a:prstGeom>
        </p:spPr>
      </p:pic>
      <p:pic>
        <p:nvPicPr>
          <p:cNvPr id="10" name="Picture 9">
            <a:extLst>
              <a:ext uri="{FF2B5EF4-FFF2-40B4-BE49-F238E27FC236}">
                <a16:creationId xmlns:a16="http://schemas.microsoft.com/office/drawing/2014/main" id="{9F00AD34-8074-BF43-972E-16671D46BA06}"/>
              </a:ext>
            </a:extLst>
          </p:cNvPr>
          <p:cNvPicPr>
            <a:picLocks noChangeAspect="1"/>
          </p:cNvPicPr>
          <p:nvPr/>
        </p:nvPicPr>
        <p:blipFill>
          <a:blip r:embed="rId7"/>
          <a:stretch>
            <a:fillRect/>
          </a:stretch>
        </p:blipFill>
        <p:spPr>
          <a:xfrm>
            <a:off x="487215" y="3571307"/>
            <a:ext cx="2638425" cy="1733550"/>
          </a:xfrm>
          <a:prstGeom prst="rect">
            <a:avLst/>
          </a:prstGeom>
        </p:spPr>
      </p:pic>
      <p:cxnSp>
        <p:nvCxnSpPr>
          <p:cNvPr id="11" name="رابط مستقيم 36">
            <a:extLst>
              <a:ext uri="{FF2B5EF4-FFF2-40B4-BE49-F238E27FC236}">
                <a16:creationId xmlns:a16="http://schemas.microsoft.com/office/drawing/2014/main" id="{E92D95BE-6A61-7543-9F04-AA8A464FED68}"/>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مستطيل 34">
            <a:extLst>
              <a:ext uri="{FF2B5EF4-FFF2-40B4-BE49-F238E27FC236}">
                <a16:creationId xmlns:a16="http://schemas.microsoft.com/office/drawing/2014/main" id="{C2FF0DFC-ADC3-314F-96BD-769AD9A40E4D}"/>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53673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CC2189-E5B9-AC46-A280-EBE628913614}"/>
              </a:ext>
            </a:extLst>
          </p:cNvPr>
          <p:cNvSpPr>
            <a:spLocks noGrp="1"/>
          </p:cNvSpPr>
          <p:nvPr>
            <p:ph type="sldNum" sz="quarter" idx="12"/>
          </p:nvPr>
        </p:nvSpPr>
        <p:spPr/>
        <p:txBody>
          <a:bodyPr/>
          <a:lstStyle/>
          <a:p>
            <a:fld id="{2153F9B5-B774-0340-83BA-46EE7B6317D8}" type="slidenum">
              <a:rPr lang="en-US" smtClean="0"/>
              <a:t>24</a:t>
            </a:fld>
            <a:endParaRPr lang="en-US"/>
          </a:p>
        </p:txBody>
      </p:sp>
      <p:sp>
        <p:nvSpPr>
          <p:cNvPr id="5" name="TextBox 4">
            <a:extLst>
              <a:ext uri="{FF2B5EF4-FFF2-40B4-BE49-F238E27FC236}">
                <a16:creationId xmlns:a16="http://schemas.microsoft.com/office/drawing/2014/main" id="{B80A380A-F4C9-354C-9F36-D0E04549B7B9}"/>
              </a:ext>
            </a:extLst>
          </p:cNvPr>
          <p:cNvSpPr txBox="1"/>
          <p:nvPr/>
        </p:nvSpPr>
        <p:spPr>
          <a:xfrm>
            <a:off x="3742859" y="2842009"/>
            <a:ext cx="801290" cy="300082"/>
          </a:xfrm>
          <a:prstGeom prst="rect">
            <a:avLst/>
          </a:prstGeom>
          <a:solidFill>
            <a:schemeClr val="bg1"/>
          </a:solidFill>
          <a:ln>
            <a:solidFill>
              <a:schemeClr val="accent1"/>
            </a:solidFill>
          </a:ln>
        </p:spPr>
        <p:txBody>
          <a:bodyPr wrap="square" rtlCol="0">
            <a:spAutoFit/>
          </a:bodyPr>
          <a:lstStyle/>
          <a:p>
            <a:r>
              <a:rPr lang="en-US" sz="1350" b="1" dirty="0"/>
              <a:t>Cup</a:t>
            </a:r>
          </a:p>
        </p:txBody>
      </p:sp>
      <p:sp>
        <p:nvSpPr>
          <p:cNvPr id="6" name="TextBox 5">
            <a:extLst>
              <a:ext uri="{FF2B5EF4-FFF2-40B4-BE49-F238E27FC236}">
                <a16:creationId xmlns:a16="http://schemas.microsoft.com/office/drawing/2014/main" id="{66633D51-3BFA-1843-B285-6851AC548A50}"/>
              </a:ext>
            </a:extLst>
          </p:cNvPr>
          <p:cNvSpPr txBox="1"/>
          <p:nvPr/>
        </p:nvSpPr>
        <p:spPr>
          <a:xfrm>
            <a:off x="3742858" y="3250070"/>
            <a:ext cx="1212487" cy="300082"/>
          </a:xfrm>
          <a:prstGeom prst="rect">
            <a:avLst/>
          </a:prstGeom>
          <a:solidFill>
            <a:schemeClr val="bg1"/>
          </a:solidFill>
          <a:ln>
            <a:solidFill>
              <a:schemeClr val="accent1"/>
            </a:solidFill>
          </a:ln>
        </p:spPr>
        <p:txBody>
          <a:bodyPr wrap="square" rtlCol="0">
            <a:spAutoFit/>
          </a:bodyPr>
          <a:lstStyle/>
          <a:p>
            <a:r>
              <a:rPr lang="en-US" sz="1350" b="1"/>
              <a:t>A white cup</a:t>
            </a:r>
            <a:endParaRPr lang="en-US" sz="1350" b="1" dirty="0"/>
          </a:p>
        </p:txBody>
      </p:sp>
      <p:sp>
        <p:nvSpPr>
          <p:cNvPr id="7" name="TextBox 6">
            <a:extLst>
              <a:ext uri="{FF2B5EF4-FFF2-40B4-BE49-F238E27FC236}">
                <a16:creationId xmlns:a16="http://schemas.microsoft.com/office/drawing/2014/main" id="{E7412ACB-0E11-DC46-8B6F-62FBB93291F9}"/>
              </a:ext>
            </a:extLst>
          </p:cNvPr>
          <p:cNvSpPr txBox="1"/>
          <p:nvPr/>
        </p:nvSpPr>
        <p:spPr>
          <a:xfrm>
            <a:off x="3729075" y="3717201"/>
            <a:ext cx="1639652" cy="300082"/>
          </a:xfrm>
          <a:prstGeom prst="rect">
            <a:avLst/>
          </a:prstGeom>
          <a:solidFill>
            <a:schemeClr val="bg1"/>
          </a:solidFill>
          <a:ln>
            <a:solidFill>
              <a:schemeClr val="accent1"/>
            </a:solidFill>
          </a:ln>
        </p:spPr>
        <p:txBody>
          <a:bodyPr wrap="square" rtlCol="0">
            <a:spAutoFit/>
          </a:bodyPr>
          <a:lstStyle/>
          <a:p>
            <a:r>
              <a:rPr lang="en-US" sz="1350" b="1" dirty="0"/>
              <a:t>A small white cup</a:t>
            </a:r>
          </a:p>
        </p:txBody>
      </p:sp>
      <p:sp>
        <p:nvSpPr>
          <p:cNvPr id="8" name="TextBox 7">
            <a:extLst>
              <a:ext uri="{FF2B5EF4-FFF2-40B4-BE49-F238E27FC236}">
                <a16:creationId xmlns:a16="http://schemas.microsoft.com/office/drawing/2014/main" id="{D4CA8834-CE99-1045-B72A-EA8B1520DCEB}"/>
              </a:ext>
            </a:extLst>
          </p:cNvPr>
          <p:cNvSpPr txBox="1"/>
          <p:nvPr/>
        </p:nvSpPr>
        <p:spPr>
          <a:xfrm>
            <a:off x="3724322" y="4182266"/>
            <a:ext cx="2264998" cy="300082"/>
          </a:xfrm>
          <a:prstGeom prst="rect">
            <a:avLst/>
          </a:prstGeom>
          <a:solidFill>
            <a:schemeClr val="bg1"/>
          </a:solidFill>
          <a:ln>
            <a:solidFill>
              <a:schemeClr val="accent1"/>
            </a:solidFill>
          </a:ln>
        </p:spPr>
        <p:txBody>
          <a:bodyPr wrap="square" rtlCol="0">
            <a:spAutoFit/>
          </a:bodyPr>
          <a:lstStyle/>
          <a:p>
            <a:r>
              <a:rPr lang="en-US" sz="1350" b="1" dirty="0"/>
              <a:t>One small white cup</a:t>
            </a:r>
          </a:p>
        </p:txBody>
      </p:sp>
      <p:sp>
        <p:nvSpPr>
          <p:cNvPr id="9" name="TextBox 8">
            <a:extLst>
              <a:ext uri="{FF2B5EF4-FFF2-40B4-BE49-F238E27FC236}">
                <a16:creationId xmlns:a16="http://schemas.microsoft.com/office/drawing/2014/main" id="{97306A39-6AA0-4742-A082-6D4DC22611E9}"/>
              </a:ext>
            </a:extLst>
          </p:cNvPr>
          <p:cNvSpPr txBox="1"/>
          <p:nvPr/>
        </p:nvSpPr>
        <p:spPr>
          <a:xfrm>
            <a:off x="3724322" y="4674945"/>
            <a:ext cx="2264998" cy="300082"/>
          </a:xfrm>
          <a:prstGeom prst="rect">
            <a:avLst/>
          </a:prstGeom>
          <a:solidFill>
            <a:schemeClr val="bg1"/>
          </a:solidFill>
          <a:ln>
            <a:solidFill>
              <a:schemeClr val="accent1"/>
            </a:solidFill>
          </a:ln>
        </p:spPr>
        <p:txBody>
          <a:bodyPr wrap="square" rtlCol="0">
            <a:spAutoFit/>
          </a:bodyPr>
          <a:lstStyle/>
          <a:p>
            <a:r>
              <a:rPr lang="en-US" sz="1350" b="1" dirty="0"/>
              <a:t>In one small white cup</a:t>
            </a:r>
          </a:p>
        </p:txBody>
      </p:sp>
      <p:sp>
        <p:nvSpPr>
          <p:cNvPr id="16" name="Title 1">
            <a:extLst>
              <a:ext uri="{FF2B5EF4-FFF2-40B4-BE49-F238E27FC236}">
                <a16:creationId xmlns:a16="http://schemas.microsoft.com/office/drawing/2014/main" id="{FB196561-79CF-D143-B8D1-20C558C39196}"/>
              </a:ext>
            </a:extLst>
          </p:cNvPr>
          <p:cNvSpPr txBox="1">
            <a:spLocks/>
          </p:cNvSpPr>
          <p:nvPr/>
        </p:nvSpPr>
        <p:spPr>
          <a:xfrm>
            <a:off x="-28303" y="229624"/>
            <a:ext cx="8150421" cy="4112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Everyone makes sense of language in a similar way.</a:t>
            </a:r>
          </a:p>
        </p:txBody>
      </p:sp>
      <p:sp>
        <p:nvSpPr>
          <p:cNvPr id="19" name="Content Placeholder 2">
            <a:extLst>
              <a:ext uri="{FF2B5EF4-FFF2-40B4-BE49-F238E27FC236}">
                <a16:creationId xmlns:a16="http://schemas.microsoft.com/office/drawing/2014/main" id="{A5011439-444A-4E4E-A997-B34865D5D629}"/>
              </a:ext>
            </a:extLst>
          </p:cNvPr>
          <p:cNvSpPr txBox="1">
            <a:spLocks/>
          </p:cNvSpPr>
          <p:nvPr/>
        </p:nvSpPr>
        <p:spPr>
          <a:xfrm>
            <a:off x="369735" y="1373548"/>
            <a:ext cx="8145615" cy="9591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t>Say one of these questions </a:t>
            </a:r>
            <a:r>
              <a:rPr lang="en-US" sz="1800" b="1" dirty="0">
                <a:solidFill>
                  <a:srgbClr val="FF0000"/>
                </a:solidFill>
              </a:rPr>
              <a:t>words</a:t>
            </a:r>
            <a:r>
              <a:rPr lang="en-US" sz="1800" b="1" dirty="0"/>
              <a:t> for each </a:t>
            </a:r>
            <a:r>
              <a:rPr lang="en-US" sz="1800" b="1" dirty="0">
                <a:solidFill>
                  <a:srgbClr val="FF0000"/>
                </a:solidFill>
              </a:rPr>
              <a:t>word</a:t>
            </a:r>
            <a:r>
              <a:rPr lang="en-US" sz="1800" b="1" dirty="0"/>
              <a:t> or </a:t>
            </a:r>
            <a:r>
              <a:rPr lang="en-US" sz="1800" b="1" dirty="0">
                <a:solidFill>
                  <a:srgbClr val="FF0000"/>
                </a:solidFill>
              </a:rPr>
              <a:t>details</a:t>
            </a:r>
            <a:r>
              <a:rPr lang="en-US" sz="1800" b="1" dirty="0"/>
              <a:t> you see below.</a:t>
            </a:r>
          </a:p>
          <a:p>
            <a:r>
              <a:rPr lang="en-US" sz="1800" dirty="0"/>
              <a:t>                </a:t>
            </a:r>
            <a:r>
              <a:rPr lang="en-US" sz="1800" b="1" dirty="0">
                <a:solidFill>
                  <a:srgbClr val="FF0000"/>
                </a:solidFill>
              </a:rPr>
              <a:t>WHO     WHAT        WHEN    WHERE</a:t>
            </a:r>
          </a:p>
          <a:p>
            <a:endParaRPr lang="en-US" sz="1800" dirty="0"/>
          </a:p>
        </p:txBody>
      </p:sp>
      <p:sp>
        <p:nvSpPr>
          <p:cNvPr id="17" name="TextBox 16">
            <a:extLst>
              <a:ext uri="{FF2B5EF4-FFF2-40B4-BE49-F238E27FC236}">
                <a16:creationId xmlns:a16="http://schemas.microsoft.com/office/drawing/2014/main" id="{BD00215D-1BB2-9947-AB5E-76B529BA46B7}"/>
              </a:ext>
            </a:extLst>
          </p:cNvPr>
          <p:cNvSpPr txBox="1"/>
          <p:nvPr/>
        </p:nvSpPr>
        <p:spPr>
          <a:xfrm>
            <a:off x="4856821" y="2866464"/>
            <a:ext cx="812459" cy="300082"/>
          </a:xfrm>
          <a:prstGeom prst="rect">
            <a:avLst/>
          </a:prstGeom>
          <a:solidFill>
            <a:schemeClr val="bg1"/>
          </a:solidFill>
          <a:ln>
            <a:solidFill>
              <a:schemeClr val="accent1"/>
            </a:solidFill>
          </a:ln>
        </p:spPr>
        <p:txBody>
          <a:bodyPr wrap="square" rtlCol="0">
            <a:spAutoFit/>
          </a:bodyPr>
          <a:lstStyle/>
          <a:p>
            <a:r>
              <a:rPr lang="en-US" sz="1350" b="1" dirty="0">
                <a:solidFill>
                  <a:srgbClr val="FF0000"/>
                </a:solidFill>
              </a:rPr>
              <a:t>What</a:t>
            </a:r>
          </a:p>
        </p:txBody>
      </p:sp>
      <p:sp>
        <p:nvSpPr>
          <p:cNvPr id="18" name="TextBox 17">
            <a:extLst>
              <a:ext uri="{FF2B5EF4-FFF2-40B4-BE49-F238E27FC236}">
                <a16:creationId xmlns:a16="http://schemas.microsoft.com/office/drawing/2014/main" id="{8EC2D53D-F070-D348-A67D-F8F2E0C75E0F}"/>
              </a:ext>
            </a:extLst>
          </p:cNvPr>
          <p:cNvSpPr txBox="1"/>
          <p:nvPr/>
        </p:nvSpPr>
        <p:spPr>
          <a:xfrm>
            <a:off x="5092453" y="3258187"/>
            <a:ext cx="812459" cy="300082"/>
          </a:xfrm>
          <a:prstGeom prst="rect">
            <a:avLst/>
          </a:prstGeom>
          <a:solidFill>
            <a:schemeClr val="bg1"/>
          </a:solidFill>
          <a:ln>
            <a:solidFill>
              <a:schemeClr val="accent1"/>
            </a:solidFill>
          </a:ln>
        </p:spPr>
        <p:txBody>
          <a:bodyPr wrap="square" rtlCol="0">
            <a:spAutoFit/>
          </a:bodyPr>
          <a:lstStyle/>
          <a:p>
            <a:r>
              <a:rPr lang="en-US" sz="1350" b="1" dirty="0">
                <a:solidFill>
                  <a:srgbClr val="FF0000"/>
                </a:solidFill>
              </a:rPr>
              <a:t>What</a:t>
            </a:r>
          </a:p>
        </p:txBody>
      </p:sp>
      <p:sp>
        <p:nvSpPr>
          <p:cNvPr id="20" name="TextBox 19">
            <a:extLst>
              <a:ext uri="{FF2B5EF4-FFF2-40B4-BE49-F238E27FC236}">
                <a16:creationId xmlns:a16="http://schemas.microsoft.com/office/drawing/2014/main" id="{54AEA0D6-11AF-8943-BB86-F7E568EDE9DC}"/>
              </a:ext>
            </a:extLst>
          </p:cNvPr>
          <p:cNvSpPr txBox="1"/>
          <p:nvPr/>
        </p:nvSpPr>
        <p:spPr>
          <a:xfrm>
            <a:off x="5498682" y="3795247"/>
            <a:ext cx="812459" cy="300082"/>
          </a:xfrm>
          <a:prstGeom prst="rect">
            <a:avLst/>
          </a:prstGeom>
          <a:solidFill>
            <a:schemeClr val="bg1"/>
          </a:solidFill>
          <a:ln>
            <a:solidFill>
              <a:schemeClr val="accent1"/>
            </a:solidFill>
          </a:ln>
        </p:spPr>
        <p:txBody>
          <a:bodyPr wrap="square" rtlCol="0">
            <a:spAutoFit/>
          </a:bodyPr>
          <a:lstStyle/>
          <a:p>
            <a:r>
              <a:rPr lang="en-US" sz="1350" b="1" dirty="0">
                <a:solidFill>
                  <a:srgbClr val="FF0000"/>
                </a:solidFill>
              </a:rPr>
              <a:t>What</a:t>
            </a:r>
          </a:p>
        </p:txBody>
      </p:sp>
      <p:sp>
        <p:nvSpPr>
          <p:cNvPr id="21" name="TextBox 20">
            <a:extLst>
              <a:ext uri="{FF2B5EF4-FFF2-40B4-BE49-F238E27FC236}">
                <a16:creationId xmlns:a16="http://schemas.microsoft.com/office/drawing/2014/main" id="{5ADA0E89-BCF5-9A46-8FE4-FB77C445492E}"/>
              </a:ext>
            </a:extLst>
          </p:cNvPr>
          <p:cNvSpPr txBox="1"/>
          <p:nvPr/>
        </p:nvSpPr>
        <p:spPr>
          <a:xfrm>
            <a:off x="6173321" y="4198351"/>
            <a:ext cx="812459" cy="300082"/>
          </a:xfrm>
          <a:prstGeom prst="rect">
            <a:avLst/>
          </a:prstGeom>
          <a:solidFill>
            <a:schemeClr val="bg1"/>
          </a:solidFill>
          <a:ln>
            <a:solidFill>
              <a:schemeClr val="accent1"/>
            </a:solidFill>
          </a:ln>
        </p:spPr>
        <p:txBody>
          <a:bodyPr wrap="square" rtlCol="0">
            <a:spAutoFit/>
          </a:bodyPr>
          <a:lstStyle/>
          <a:p>
            <a:r>
              <a:rPr lang="en-US" sz="1350" b="1" dirty="0">
                <a:solidFill>
                  <a:srgbClr val="FF0000"/>
                </a:solidFill>
              </a:rPr>
              <a:t>What</a:t>
            </a:r>
          </a:p>
        </p:txBody>
      </p:sp>
      <p:sp>
        <p:nvSpPr>
          <p:cNvPr id="22" name="TextBox 21">
            <a:extLst>
              <a:ext uri="{FF2B5EF4-FFF2-40B4-BE49-F238E27FC236}">
                <a16:creationId xmlns:a16="http://schemas.microsoft.com/office/drawing/2014/main" id="{BFA347FC-60FF-274C-A13A-0398F640A071}"/>
              </a:ext>
            </a:extLst>
          </p:cNvPr>
          <p:cNvSpPr txBox="1"/>
          <p:nvPr/>
        </p:nvSpPr>
        <p:spPr>
          <a:xfrm>
            <a:off x="6311141" y="4674945"/>
            <a:ext cx="812459" cy="300082"/>
          </a:xfrm>
          <a:prstGeom prst="rect">
            <a:avLst/>
          </a:prstGeom>
          <a:solidFill>
            <a:schemeClr val="bg1"/>
          </a:solidFill>
          <a:ln>
            <a:solidFill>
              <a:schemeClr val="accent1"/>
            </a:solidFill>
          </a:ln>
        </p:spPr>
        <p:txBody>
          <a:bodyPr wrap="square" rtlCol="0">
            <a:spAutoFit/>
          </a:bodyPr>
          <a:lstStyle/>
          <a:p>
            <a:r>
              <a:rPr lang="en-US" sz="1350" b="1" dirty="0">
                <a:solidFill>
                  <a:srgbClr val="FF0000"/>
                </a:solidFill>
              </a:rPr>
              <a:t>Where</a:t>
            </a:r>
          </a:p>
        </p:txBody>
      </p:sp>
      <p:sp>
        <p:nvSpPr>
          <p:cNvPr id="3" name="Freeform 2">
            <a:extLst>
              <a:ext uri="{FF2B5EF4-FFF2-40B4-BE49-F238E27FC236}">
                <a16:creationId xmlns:a16="http://schemas.microsoft.com/office/drawing/2014/main" id="{DF36CF6B-06B9-144C-A1CA-09371B9772C4}"/>
              </a:ext>
            </a:extLst>
          </p:cNvPr>
          <p:cNvSpPr/>
          <p:nvPr/>
        </p:nvSpPr>
        <p:spPr>
          <a:xfrm>
            <a:off x="3695783" y="4620529"/>
            <a:ext cx="291098" cy="436099"/>
          </a:xfrm>
          <a:custGeom>
            <a:avLst/>
            <a:gdLst>
              <a:gd name="connsiteX0" fmla="*/ 291098 w 291098"/>
              <a:gd name="connsiteY0" fmla="*/ 0 h 436099"/>
              <a:gd name="connsiteX1" fmla="*/ 206692 w 291098"/>
              <a:gd name="connsiteY1" fmla="*/ 14068 h 436099"/>
              <a:gd name="connsiteX2" fmla="*/ 37879 w 291098"/>
              <a:gd name="connsiteY2" fmla="*/ 28135 h 436099"/>
              <a:gd name="connsiteX3" fmla="*/ 136353 w 291098"/>
              <a:gd name="connsiteY3" fmla="*/ 422031 h 436099"/>
              <a:gd name="connsiteX4" fmla="*/ 178556 w 291098"/>
              <a:gd name="connsiteY4" fmla="*/ 436099 h 436099"/>
              <a:gd name="connsiteX5" fmla="*/ 248895 w 291098"/>
              <a:gd name="connsiteY5" fmla="*/ 351692 h 436099"/>
              <a:gd name="connsiteX6" fmla="*/ 277030 w 291098"/>
              <a:gd name="connsiteY6" fmla="*/ 267286 h 436099"/>
              <a:gd name="connsiteX7" fmla="*/ 262962 w 291098"/>
              <a:gd name="connsiteY7" fmla="*/ 98474 h 436099"/>
              <a:gd name="connsiteX8" fmla="*/ 248895 w 291098"/>
              <a:gd name="connsiteY8" fmla="*/ 56271 h 436099"/>
              <a:gd name="connsiteX9" fmla="*/ 164489 w 291098"/>
              <a:gd name="connsiteY9" fmla="*/ 42203 h 43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98" h="436099">
                <a:moveTo>
                  <a:pt x="291098" y="0"/>
                </a:moveTo>
                <a:cubicBezTo>
                  <a:pt x="262963" y="4689"/>
                  <a:pt x="235041" y="10918"/>
                  <a:pt x="206692" y="14068"/>
                </a:cubicBezTo>
                <a:cubicBezTo>
                  <a:pt x="150571" y="20304"/>
                  <a:pt x="60620" y="-23549"/>
                  <a:pt x="37879" y="28135"/>
                </a:cubicBezTo>
                <a:cubicBezTo>
                  <a:pt x="-26766" y="175054"/>
                  <a:pt x="-17722" y="370671"/>
                  <a:pt x="136353" y="422031"/>
                </a:cubicBezTo>
                <a:lnTo>
                  <a:pt x="178556" y="436099"/>
                </a:lnTo>
                <a:cubicBezTo>
                  <a:pt x="204354" y="410301"/>
                  <a:pt x="232174" y="385133"/>
                  <a:pt x="248895" y="351692"/>
                </a:cubicBezTo>
                <a:cubicBezTo>
                  <a:pt x="262158" y="325166"/>
                  <a:pt x="277030" y="267286"/>
                  <a:pt x="277030" y="267286"/>
                </a:cubicBezTo>
                <a:cubicBezTo>
                  <a:pt x="272341" y="211015"/>
                  <a:pt x="270425" y="154444"/>
                  <a:pt x="262962" y="98474"/>
                </a:cubicBezTo>
                <a:cubicBezTo>
                  <a:pt x="261002" y="83776"/>
                  <a:pt x="259380" y="66756"/>
                  <a:pt x="248895" y="56271"/>
                </a:cubicBezTo>
                <a:cubicBezTo>
                  <a:pt x="230379" y="37754"/>
                  <a:pt x="186389" y="42203"/>
                  <a:pt x="164489" y="4220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0FE691C-DA7B-074C-8B25-BE3CCD7E9C12}"/>
              </a:ext>
            </a:extLst>
          </p:cNvPr>
          <p:cNvSpPr txBox="1"/>
          <p:nvPr/>
        </p:nvSpPr>
        <p:spPr>
          <a:xfrm>
            <a:off x="1952879" y="5363860"/>
            <a:ext cx="5807883" cy="646331"/>
          </a:xfrm>
          <a:prstGeom prst="rect">
            <a:avLst/>
          </a:prstGeom>
          <a:solidFill>
            <a:schemeClr val="bg1"/>
          </a:solidFill>
          <a:ln>
            <a:solidFill>
              <a:schemeClr val="accent1"/>
            </a:solidFill>
          </a:ln>
        </p:spPr>
        <p:txBody>
          <a:bodyPr wrap="square" rtlCol="0">
            <a:spAutoFit/>
          </a:bodyPr>
          <a:lstStyle/>
          <a:p>
            <a:r>
              <a:rPr lang="en-US" b="1" dirty="0">
                <a:solidFill>
                  <a:srgbClr val="002060"/>
                </a:solidFill>
              </a:rPr>
              <a:t>By adding a preposition of position “IN” to a “WHAT detail”, the detail changes its meaning to WHEN</a:t>
            </a:r>
          </a:p>
        </p:txBody>
      </p:sp>
      <p:cxnSp>
        <p:nvCxnSpPr>
          <p:cNvPr id="24" name="رابط مستقيم 36">
            <a:extLst>
              <a:ext uri="{FF2B5EF4-FFF2-40B4-BE49-F238E27FC236}">
                <a16:creationId xmlns:a16="http://schemas.microsoft.com/office/drawing/2014/main" id="{AA93A452-797E-A348-BF65-C5D236FBC1F4}"/>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مستطيل 34">
            <a:extLst>
              <a:ext uri="{FF2B5EF4-FFF2-40B4-BE49-F238E27FC236}">
                <a16:creationId xmlns:a16="http://schemas.microsoft.com/office/drawing/2014/main" id="{791CABAD-5EFF-3041-B104-646A49F0579A}"/>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22386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7" grpId="0" animBg="1"/>
      <p:bldP spid="18" grpId="0" animBg="1"/>
      <p:bldP spid="20" grpId="0" animBg="1"/>
      <p:bldP spid="21" grpId="0" animBg="1"/>
      <p:bldP spid="22" grpId="0" animBg="1"/>
      <p:bldP spid="3"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CC2189-E5B9-AC46-A280-EBE628913614}"/>
              </a:ext>
            </a:extLst>
          </p:cNvPr>
          <p:cNvSpPr>
            <a:spLocks noGrp="1"/>
          </p:cNvSpPr>
          <p:nvPr>
            <p:ph type="sldNum" sz="quarter" idx="12"/>
          </p:nvPr>
        </p:nvSpPr>
        <p:spPr/>
        <p:txBody>
          <a:bodyPr/>
          <a:lstStyle/>
          <a:p>
            <a:fld id="{2153F9B5-B774-0340-83BA-46EE7B6317D8}" type="slidenum">
              <a:rPr lang="en-US" smtClean="0"/>
              <a:t>25</a:t>
            </a:fld>
            <a:endParaRPr lang="en-US"/>
          </a:p>
        </p:txBody>
      </p:sp>
      <p:sp>
        <p:nvSpPr>
          <p:cNvPr id="10" name="TextBox 9">
            <a:extLst>
              <a:ext uri="{FF2B5EF4-FFF2-40B4-BE49-F238E27FC236}">
                <a16:creationId xmlns:a16="http://schemas.microsoft.com/office/drawing/2014/main" id="{CE5BEA76-97B2-274C-A253-358C1CEBAAF9}"/>
              </a:ext>
            </a:extLst>
          </p:cNvPr>
          <p:cNvSpPr txBox="1"/>
          <p:nvPr/>
        </p:nvSpPr>
        <p:spPr>
          <a:xfrm>
            <a:off x="2735872" y="2524808"/>
            <a:ext cx="2264998" cy="300082"/>
          </a:xfrm>
          <a:prstGeom prst="rect">
            <a:avLst/>
          </a:prstGeom>
          <a:solidFill>
            <a:schemeClr val="bg1"/>
          </a:solidFill>
          <a:ln>
            <a:solidFill>
              <a:schemeClr val="accent1"/>
            </a:solidFill>
          </a:ln>
        </p:spPr>
        <p:txBody>
          <a:bodyPr wrap="square" rtlCol="0">
            <a:spAutoFit/>
          </a:bodyPr>
          <a:lstStyle/>
          <a:p>
            <a:r>
              <a:rPr lang="en-US" sz="1350" b="1" dirty="0" err="1"/>
              <a:t>Heba</a:t>
            </a:r>
            <a:r>
              <a:rPr lang="en-US" sz="1350" b="1" dirty="0"/>
              <a:t> and Ahmed </a:t>
            </a:r>
          </a:p>
        </p:txBody>
      </p:sp>
      <p:sp>
        <p:nvSpPr>
          <p:cNvPr id="11" name="TextBox 10">
            <a:extLst>
              <a:ext uri="{FF2B5EF4-FFF2-40B4-BE49-F238E27FC236}">
                <a16:creationId xmlns:a16="http://schemas.microsoft.com/office/drawing/2014/main" id="{8991C1A2-4A6F-A145-ABC2-19E0DDED89B5}"/>
              </a:ext>
            </a:extLst>
          </p:cNvPr>
          <p:cNvSpPr txBox="1"/>
          <p:nvPr/>
        </p:nvSpPr>
        <p:spPr>
          <a:xfrm>
            <a:off x="2735872" y="2961285"/>
            <a:ext cx="2648714" cy="300082"/>
          </a:xfrm>
          <a:prstGeom prst="rect">
            <a:avLst/>
          </a:prstGeom>
          <a:solidFill>
            <a:schemeClr val="bg1"/>
          </a:solidFill>
          <a:ln>
            <a:solidFill>
              <a:schemeClr val="accent1"/>
            </a:solidFill>
          </a:ln>
        </p:spPr>
        <p:txBody>
          <a:bodyPr wrap="square" rtlCol="0">
            <a:spAutoFit/>
          </a:bodyPr>
          <a:lstStyle/>
          <a:p>
            <a:r>
              <a:rPr lang="en-US" sz="1350" b="1" dirty="0" err="1"/>
              <a:t>Heba</a:t>
            </a:r>
            <a:r>
              <a:rPr lang="en-US" sz="1350" b="1" dirty="0"/>
              <a:t> and her son Ahmed </a:t>
            </a:r>
          </a:p>
        </p:txBody>
      </p:sp>
      <p:sp>
        <p:nvSpPr>
          <p:cNvPr id="12" name="TextBox 11">
            <a:extLst>
              <a:ext uri="{FF2B5EF4-FFF2-40B4-BE49-F238E27FC236}">
                <a16:creationId xmlns:a16="http://schemas.microsoft.com/office/drawing/2014/main" id="{6137EAC3-E4C2-C44C-9565-0B187B2C24C8}"/>
              </a:ext>
            </a:extLst>
          </p:cNvPr>
          <p:cNvSpPr txBox="1"/>
          <p:nvPr/>
        </p:nvSpPr>
        <p:spPr>
          <a:xfrm>
            <a:off x="2747295" y="3397763"/>
            <a:ext cx="896923" cy="300082"/>
          </a:xfrm>
          <a:prstGeom prst="rect">
            <a:avLst/>
          </a:prstGeom>
          <a:solidFill>
            <a:schemeClr val="bg1"/>
          </a:solidFill>
          <a:ln>
            <a:solidFill>
              <a:schemeClr val="accent1"/>
            </a:solidFill>
          </a:ln>
        </p:spPr>
        <p:txBody>
          <a:bodyPr wrap="square" rtlCol="0">
            <a:spAutoFit/>
          </a:bodyPr>
          <a:lstStyle/>
          <a:p>
            <a:r>
              <a:rPr lang="en-US" sz="1350" b="1"/>
              <a:t>Kitchen </a:t>
            </a:r>
            <a:endParaRPr lang="en-US" sz="1350" b="1" dirty="0"/>
          </a:p>
        </p:txBody>
      </p:sp>
      <p:sp>
        <p:nvSpPr>
          <p:cNvPr id="13" name="TextBox 12">
            <a:extLst>
              <a:ext uri="{FF2B5EF4-FFF2-40B4-BE49-F238E27FC236}">
                <a16:creationId xmlns:a16="http://schemas.microsoft.com/office/drawing/2014/main" id="{CC09919D-4FEE-D948-A3E0-555B076EE5A5}"/>
              </a:ext>
            </a:extLst>
          </p:cNvPr>
          <p:cNvSpPr txBox="1"/>
          <p:nvPr/>
        </p:nvSpPr>
        <p:spPr>
          <a:xfrm>
            <a:off x="2747295" y="3825940"/>
            <a:ext cx="1496998" cy="300082"/>
          </a:xfrm>
          <a:prstGeom prst="rect">
            <a:avLst/>
          </a:prstGeom>
          <a:solidFill>
            <a:schemeClr val="bg1"/>
          </a:solidFill>
          <a:ln>
            <a:solidFill>
              <a:schemeClr val="accent1"/>
            </a:solidFill>
          </a:ln>
        </p:spPr>
        <p:txBody>
          <a:bodyPr wrap="square" rtlCol="0">
            <a:spAutoFit/>
          </a:bodyPr>
          <a:lstStyle/>
          <a:p>
            <a:r>
              <a:rPr lang="en-US" sz="1350" b="1" dirty="0"/>
              <a:t>In the kitchen </a:t>
            </a:r>
          </a:p>
        </p:txBody>
      </p:sp>
      <p:sp>
        <p:nvSpPr>
          <p:cNvPr id="14" name="TextBox 13">
            <a:extLst>
              <a:ext uri="{FF2B5EF4-FFF2-40B4-BE49-F238E27FC236}">
                <a16:creationId xmlns:a16="http://schemas.microsoft.com/office/drawing/2014/main" id="{D32F4A59-D5C8-1A40-8674-E46A3D80B877}"/>
              </a:ext>
            </a:extLst>
          </p:cNvPr>
          <p:cNvSpPr txBox="1"/>
          <p:nvPr/>
        </p:nvSpPr>
        <p:spPr>
          <a:xfrm>
            <a:off x="2747295" y="4217645"/>
            <a:ext cx="1011223" cy="300082"/>
          </a:xfrm>
          <a:prstGeom prst="rect">
            <a:avLst/>
          </a:prstGeom>
          <a:solidFill>
            <a:schemeClr val="bg1"/>
          </a:solidFill>
          <a:ln>
            <a:solidFill>
              <a:schemeClr val="accent1"/>
            </a:solidFill>
          </a:ln>
        </p:spPr>
        <p:txBody>
          <a:bodyPr wrap="square" rtlCol="0">
            <a:spAutoFit/>
          </a:bodyPr>
          <a:lstStyle/>
          <a:p>
            <a:r>
              <a:rPr lang="en-US" sz="1350" b="1" dirty="0"/>
              <a:t>Saturday </a:t>
            </a:r>
          </a:p>
        </p:txBody>
      </p:sp>
      <p:sp>
        <p:nvSpPr>
          <p:cNvPr id="15" name="TextBox 14">
            <a:extLst>
              <a:ext uri="{FF2B5EF4-FFF2-40B4-BE49-F238E27FC236}">
                <a16:creationId xmlns:a16="http://schemas.microsoft.com/office/drawing/2014/main" id="{22763E6F-C0B7-6F43-9BD1-7EC5282CD77C}"/>
              </a:ext>
            </a:extLst>
          </p:cNvPr>
          <p:cNvSpPr txBox="1"/>
          <p:nvPr/>
        </p:nvSpPr>
        <p:spPr>
          <a:xfrm>
            <a:off x="2747295" y="4691158"/>
            <a:ext cx="1426751" cy="300082"/>
          </a:xfrm>
          <a:prstGeom prst="rect">
            <a:avLst/>
          </a:prstGeom>
          <a:solidFill>
            <a:schemeClr val="bg1"/>
          </a:solidFill>
          <a:ln>
            <a:solidFill>
              <a:schemeClr val="accent1"/>
            </a:solidFill>
          </a:ln>
        </p:spPr>
        <p:txBody>
          <a:bodyPr wrap="square" rtlCol="0">
            <a:spAutoFit/>
          </a:bodyPr>
          <a:lstStyle/>
          <a:p>
            <a:r>
              <a:rPr lang="en-US" sz="1350" b="1"/>
              <a:t>On Saturday </a:t>
            </a:r>
            <a:endParaRPr lang="en-US" sz="1350" b="1" dirty="0"/>
          </a:p>
        </p:txBody>
      </p:sp>
      <p:sp>
        <p:nvSpPr>
          <p:cNvPr id="16" name="Title 1">
            <a:extLst>
              <a:ext uri="{FF2B5EF4-FFF2-40B4-BE49-F238E27FC236}">
                <a16:creationId xmlns:a16="http://schemas.microsoft.com/office/drawing/2014/main" id="{FB196561-79CF-D143-B8D1-20C558C39196}"/>
              </a:ext>
            </a:extLst>
          </p:cNvPr>
          <p:cNvSpPr txBox="1">
            <a:spLocks/>
          </p:cNvSpPr>
          <p:nvPr/>
        </p:nvSpPr>
        <p:spPr>
          <a:xfrm>
            <a:off x="-28303" y="183096"/>
            <a:ext cx="8150421" cy="4112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Everyone makes sense of language in a similar way.</a:t>
            </a:r>
          </a:p>
        </p:txBody>
      </p:sp>
      <p:sp>
        <p:nvSpPr>
          <p:cNvPr id="19" name="Content Placeholder 2">
            <a:extLst>
              <a:ext uri="{FF2B5EF4-FFF2-40B4-BE49-F238E27FC236}">
                <a16:creationId xmlns:a16="http://schemas.microsoft.com/office/drawing/2014/main" id="{A5011439-444A-4E4E-A997-B34865D5D629}"/>
              </a:ext>
            </a:extLst>
          </p:cNvPr>
          <p:cNvSpPr txBox="1">
            <a:spLocks/>
          </p:cNvSpPr>
          <p:nvPr/>
        </p:nvSpPr>
        <p:spPr>
          <a:xfrm>
            <a:off x="369735" y="1373548"/>
            <a:ext cx="8145615" cy="9591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t>Say one of these questions </a:t>
            </a:r>
            <a:r>
              <a:rPr lang="en-US" sz="1800" b="1" dirty="0">
                <a:solidFill>
                  <a:srgbClr val="FF0000"/>
                </a:solidFill>
              </a:rPr>
              <a:t>words</a:t>
            </a:r>
            <a:r>
              <a:rPr lang="en-US" sz="1800" b="1" dirty="0"/>
              <a:t> for each </a:t>
            </a:r>
            <a:r>
              <a:rPr lang="en-US" sz="1800" b="1" dirty="0">
                <a:solidFill>
                  <a:srgbClr val="FF0000"/>
                </a:solidFill>
              </a:rPr>
              <a:t>word</a:t>
            </a:r>
            <a:r>
              <a:rPr lang="en-US" sz="1800" b="1" dirty="0"/>
              <a:t> or </a:t>
            </a:r>
            <a:r>
              <a:rPr lang="en-US" sz="1800" b="1" dirty="0">
                <a:solidFill>
                  <a:srgbClr val="FF0000"/>
                </a:solidFill>
              </a:rPr>
              <a:t>details</a:t>
            </a:r>
            <a:r>
              <a:rPr lang="en-US" sz="1800" b="1" dirty="0"/>
              <a:t> you see below.</a:t>
            </a:r>
          </a:p>
          <a:p>
            <a:r>
              <a:rPr lang="en-US" sz="1800" dirty="0"/>
              <a:t>                </a:t>
            </a:r>
            <a:r>
              <a:rPr lang="en-US" sz="1800" b="1" dirty="0">
                <a:solidFill>
                  <a:srgbClr val="FF0000"/>
                </a:solidFill>
              </a:rPr>
              <a:t>WHO     WHAT    WHEN    WHERE</a:t>
            </a:r>
          </a:p>
          <a:p>
            <a:endParaRPr lang="en-US" sz="1800" dirty="0"/>
          </a:p>
        </p:txBody>
      </p:sp>
      <p:sp>
        <p:nvSpPr>
          <p:cNvPr id="20" name="TextBox 19">
            <a:extLst>
              <a:ext uri="{FF2B5EF4-FFF2-40B4-BE49-F238E27FC236}">
                <a16:creationId xmlns:a16="http://schemas.microsoft.com/office/drawing/2014/main" id="{3DB717E5-D3DD-1F49-B140-20B7883D5AB4}"/>
              </a:ext>
            </a:extLst>
          </p:cNvPr>
          <p:cNvSpPr txBox="1"/>
          <p:nvPr/>
        </p:nvSpPr>
        <p:spPr>
          <a:xfrm>
            <a:off x="5222581" y="2524808"/>
            <a:ext cx="812459" cy="300082"/>
          </a:xfrm>
          <a:prstGeom prst="rect">
            <a:avLst/>
          </a:prstGeom>
          <a:solidFill>
            <a:schemeClr val="bg1"/>
          </a:solidFill>
          <a:ln>
            <a:solidFill>
              <a:schemeClr val="accent1"/>
            </a:solidFill>
          </a:ln>
        </p:spPr>
        <p:txBody>
          <a:bodyPr wrap="square" rtlCol="0">
            <a:spAutoFit/>
          </a:bodyPr>
          <a:lstStyle/>
          <a:p>
            <a:r>
              <a:rPr lang="en-US" sz="1350" b="1" dirty="0">
                <a:solidFill>
                  <a:srgbClr val="FF0000"/>
                </a:solidFill>
              </a:rPr>
              <a:t>Who</a:t>
            </a:r>
          </a:p>
        </p:txBody>
      </p:sp>
      <p:sp>
        <p:nvSpPr>
          <p:cNvPr id="21" name="TextBox 20">
            <a:extLst>
              <a:ext uri="{FF2B5EF4-FFF2-40B4-BE49-F238E27FC236}">
                <a16:creationId xmlns:a16="http://schemas.microsoft.com/office/drawing/2014/main" id="{0B6159AE-3E92-314B-97F1-09A3F5ED237F}"/>
              </a:ext>
            </a:extLst>
          </p:cNvPr>
          <p:cNvSpPr txBox="1"/>
          <p:nvPr/>
        </p:nvSpPr>
        <p:spPr>
          <a:xfrm>
            <a:off x="4459324" y="3409873"/>
            <a:ext cx="812459" cy="300082"/>
          </a:xfrm>
          <a:prstGeom prst="rect">
            <a:avLst/>
          </a:prstGeom>
          <a:solidFill>
            <a:schemeClr val="bg1"/>
          </a:solidFill>
          <a:ln>
            <a:solidFill>
              <a:schemeClr val="accent1"/>
            </a:solidFill>
          </a:ln>
        </p:spPr>
        <p:txBody>
          <a:bodyPr wrap="square" rtlCol="0">
            <a:spAutoFit/>
          </a:bodyPr>
          <a:lstStyle/>
          <a:p>
            <a:r>
              <a:rPr lang="en-US" sz="1350" b="1" dirty="0">
                <a:solidFill>
                  <a:srgbClr val="FF0000"/>
                </a:solidFill>
              </a:rPr>
              <a:t>What</a:t>
            </a:r>
          </a:p>
        </p:txBody>
      </p:sp>
      <p:sp>
        <p:nvSpPr>
          <p:cNvPr id="22" name="TextBox 21">
            <a:extLst>
              <a:ext uri="{FF2B5EF4-FFF2-40B4-BE49-F238E27FC236}">
                <a16:creationId xmlns:a16="http://schemas.microsoft.com/office/drawing/2014/main" id="{9D07D61C-76C9-364B-A370-FA53CD1CB6A6}"/>
              </a:ext>
            </a:extLst>
          </p:cNvPr>
          <p:cNvSpPr txBox="1"/>
          <p:nvPr/>
        </p:nvSpPr>
        <p:spPr>
          <a:xfrm>
            <a:off x="4464671" y="3825940"/>
            <a:ext cx="812459" cy="300082"/>
          </a:xfrm>
          <a:prstGeom prst="rect">
            <a:avLst/>
          </a:prstGeom>
          <a:solidFill>
            <a:schemeClr val="bg1"/>
          </a:solidFill>
          <a:ln>
            <a:solidFill>
              <a:schemeClr val="accent1"/>
            </a:solidFill>
          </a:ln>
        </p:spPr>
        <p:txBody>
          <a:bodyPr wrap="square" rtlCol="0">
            <a:spAutoFit/>
          </a:bodyPr>
          <a:lstStyle/>
          <a:p>
            <a:r>
              <a:rPr lang="en-US" sz="1350" b="1" dirty="0">
                <a:solidFill>
                  <a:srgbClr val="FF0000"/>
                </a:solidFill>
              </a:rPr>
              <a:t>Where</a:t>
            </a:r>
          </a:p>
        </p:txBody>
      </p:sp>
      <p:sp>
        <p:nvSpPr>
          <p:cNvPr id="23" name="TextBox 22">
            <a:extLst>
              <a:ext uri="{FF2B5EF4-FFF2-40B4-BE49-F238E27FC236}">
                <a16:creationId xmlns:a16="http://schemas.microsoft.com/office/drawing/2014/main" id="{7D22C5A5-B09E-7D4B-B983-57753949F5E8}"/>
              </a:ext>
            </a:extLst>
          </p:cNvPr>
          <p:cNvSpPr txBox="1"/>
          <p:nvPr/>
        </p:nvSpPr>
        <p:spPr>
          <a:xfrm>
            <a:off x="4464670" y="4262418"/>
            <a:ext cx="812459" cy="300082"/>
          </a:xfrm>
          <a:prstGeom prst="rect">
            <a:avLst/>
          </a:prstGeom>
          <a:solidFill>
            <a:schemeClr val="bg1"/>
          </a:solidFill>
          <a:ln>
            <a:solidFill>
              <a:schemeClr val="accent1"/>
            </a:solidFill>
          </a:ln>
        </p:spPr>
        <p:txBody>
          <a:bodyPr wrap="square" rtlCol="0">
            <a:spAutoFit/>
          </a:bodyPr>
          <a:lstStyle/>
          <a:p>
            <a:r>
              <a:rPr lang="en-US" sz="1350" b="1" dirty="0">
                <a:solidFill>
                  <a:srgbClr val="FF0000"/>
                </a:solidFill>
              </a:rPr>
              <a:t>What</a:t>
            </a:r>
          </a:p>
        </p:txBody>
      </p:sp>
      <p:sp>
        <p:nvSpPr>
          <p:cNvPr id="24" name="TextBox 23">
            <a:extLst>
              <a:ext uri="{FF2B5EF4-FFF2-40B4-BE49-F238E27FC236}">
                <a16:creationId xmlns:a16="http://schemas.microsoft.com/office/drawing/2014/main" id="{158D78A7-85A5-994A-A1A2-D3919931255A}"/>
              </a:ext>
            </a:extLst>
          </p:cNvPr>
          <p:cNvSpPr txBox="1"/>
          <p:nvPr/>
        </p:nvSpPr>
        <p:spPr>
          <a:xfrm>
            <a:off x="4459323" y="4720689"/>
            <a:ext cx="812459" cy="300082"/>
          </a:xfrm>
          <a:prstGeom prst="rect">
            <a:avLst/>
          </a:prstGeom>
          <a:solidFill>
            <a:schemeClr val="bg1"/>
          </a:solidFill>
          <a:ln>
            <a:solidFill>
              <a:schemeClr val="accent1"/>
            </a:solidFill>
          </a:ln>
        </p:spPr>
        <p:txBody>
          <a:bodyPr wrap="square" rtlCol="0">
            <a:spAutoFit/>
          </a:bodyPr>
          <a:lstStyle/>
          <a:p>
            <a:r>
              <a:rPr lang="en-US" sz="1350" b="1" dirty="0">
                <a:solidFill>
                  <a:srgbClr val="FF0000"/>
                </a:solidFill>
              </a:rPr>
              <a:t>When</a:t>
            </a:r>
          </a:p>
        </p:txBody>
      </p:sp>
      <p:sp>
        <p:nvSpPr>
          <p:cNvPr id="25" name="TextBox 24">
            <a:extLst>
              <a:ext uri="{FF2B5EF4-FFF2-40B4-BE49-F238E27FC236}">
                <a16:creationId xmlns:a16="http://schemas.microsoft.com/office/drawing/2014/main" id="{635DBEEE-05C1-4447-8968-477EB0D1C1D4}"/>
              </a:ext>
            </a:extLst>
          </p:cNvPr>
          <p:cNvSpPr txBox="1"/>
          <p:nvPr/>
        </p:nvSpPr>
        <p:spPr>
          <a:xfrm>
            <a:off x="5498681" y="2981831"/>
            <a:ext cx="812459" cy="300082"/>
          </a:xfrm>
          <a:prstGeom prst="rect">
            <a:avLst/>
          </a:prstGeom>
          <a:solidFill>
            <a:schemeClr val="bg1"/>
          </a:solidFill>
          <a:ln>
            <a:solidFill>
              <a:schemeClr val="accent1"/>
            </a:solidFill>
          </a:ln>
        </p:spPr>
        <p:txBody>
          <a:bodyPr wrap="square" rtlCol="0">
            <a:spAutoFit/>
          </a:bodyPr>
          <a:lstStyle/>
          <a:p>
            <a:r>
              <a:rPr lang="en-US" sz="1350" b="1" dirty="0">
                <a:solidFill>
                  <a:srgbClr val="FF0000"/>
                </a:solidFill>
              </a:rPr>
              <a:t>Who</a:t>
            </a:r>
          </a:p>
        </p:txBody>
      </p:sp>
      <p:cxnSp>
        <p:nvCxnSpPr>
          <p:cNvPr id="26" name="رابط مستقيم 36">
            <a:extLst>
              <a:ext uri="{FF2B5EF4-FFF2-40B4-BE49-F238E27FC236}">
                <a16:creationId xmlns:a16="http://schemas.microsoft.com/office/drawing/2014/main" id="{32CB41B8-9C97-D347-90C3-5FC2919B2761}"/>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مستطيل 34">
            <a:extLst>
              <a:ext uri="{FF2B5EF4-FFF2-40B4-BE49-F238E27FC236}">
                <a16:creationId xmlns:a16="http://schemas.microsoft.com/office/drawing/2014/main" id="{E4D6405E-6B28-E941-8989-2D7D7D43BB86}"/>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157045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20" grpId="0" animBg="1"/>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CC2189-E5B9-AC46-A280-EBE628913614}"/>
              </a:ext>
            </a:extLst>
          </p:cNvPr>
          <p:cNvSpPr>
            <a:spLocks noGrp="1"/>
          </p:cNvSpPr>
          <p:nvPr>
            <p:ph type="sldNum" sz="quarter" idx="12"/>
          </p:nvPr>
        </p:nvSpPr>
        <p:spPr/>
        <p:txBody>
          <a:bodyPr/>
          <a:lstStyle/>
          <a:p>
            <a:fld id="{2153F9B5-B774-0340-83BA-46EE7B6317D8}" type="slidenum">
              <a:rPr lang="en-US" smtClean="0"/>
              <a:t>26</a:t>
            </a:fld>
            <a:endParaRPr lang="en-US"/>
          </a:p>
        </p:txBody>
      </p:sp>
      <p:sp>
        <p:nvSpPr>
          <p:cNvPr id="16" name="Title 1">
            <a:extLst>
              <a:ext uri="{FF2B5EF4-FFF2-40B4-BE49-F238E27FC236}">
                <a16:creationId xmlns:a16="http://schemas.microsoft.com/office/drawing/2014/main" id="{FB196561-79CF-D143-B8D1-20C558C39196}"/>
              </a:ext>
            </a:extLst>
          </p:cNvPr>
          <p:cNvSpPr txBox="1">
            <a:spLocks/>
          </p:cNvSpPr>
          <p:nvPr/>
        </p:nvSpPr>
        <p:spPr>
          <a:xfrm>
            <a:off x="686711" y="1841609"/>
            <a:ext cx="8150421" cy="36660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2400" b="1" dirty="0">
                <a:latin typeface="Arial" panose="020B0604020202020204" pitchFamily="34" charset="0"/>
                <a:cs typeface="Arial" panose="020B0604020202020204" pitchFamily="34" charset="0"/>
              </a:rPr>
              <a:t>For words to be learned and used:</a:t>
            </a:r>
          </a:p>
          <a:p>
            <a:pPr marL="342900" indent="-342900" algn="l">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They need to be used meaningfully.</a:t>
            </a:r>
          </a:p>
          <a:p>
            <a:pPr marL="342900" indent="-342900" algn="l">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They need to be conceptualized.</a:t>
            </a:r>
          </a:p>
          <a:p>
            <a:pPr marL="342900" indent="-342900" algn="l">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They need to be associated with other words and details.</a:t>
            </a:r>
          </a:p>
          <a:p>
            <a:pPr marL="342900" indent="-342900" algn="l">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They need to be used to construct meaning for other words and ideas.  </a:t>
            </a:r>
          </a:p>
        </p:txBody>
      </p:sp>
      <p:cxnSp>
        <p:nvCxnSpPr>
          <p:cNvPr id="26" name="رابط مستقيم 36">
            <a:extLst>
              <a:ext uri="{FF2B5EF4-FFF2-40B4-BE49-F238E27FC236}">
                <a16:creationId xmlns:a16="http://schemas.microsoft.com/office/drawing/2014/main" id="{32CB41B8-9C97-D347-90C3-5FC2919B2761}"/>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مستطيل 34">
            <a:extLst>
              <a:ext uri="{FF2B5EF4-FFF2-40B4-BE49-F238E27FC236}">
                <a16:creationId xmlns:a16="http://schemas.microsoft.com/office/drawing/2014/main" id="{C8B8BB77-EA9B-6242-BB24-1C6DFF6CB990}"/>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3013937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nvPr>
        </p:nvGraphicFramePr>
        <p:xfrm>
          <a:off x="781402" y="2503037"/>
          <a:ext cx="3996557" cy="3291840"/>
        </p:xfrm>
        <a:graphic>
          <a:graphicData uri="http://schemas.openxmlformats.org/drawingml/2006/table">
            <a:tbl>
              <a:tblPr firstRow="1" firstCol="1" bandRow="1">
                <a:tableStyleId>{5C22544A-7EE6-4342-B048-85BDC9FD1C3A}</a:tableStyleId>
              </a:tblPr>
              <a:tblGrid>
                <a:gridCol w="269286">
                  <a:extLst>
                    <a:ext uri="{9D8B030D-6E8A-4147-A177-3AD203B41FA5}">
                      <a16:colId xmlns:a16="http://schemas.microsoft.com/office/drawing/2014/main" val="20000"/>
                    </a:ext>
                  </a:extLst>
                </a:gridCol>
                <a:gridCol w="872222">
                  <a:extLst>
                    <a:ext uri="{9D8B030D-6E8A-4147-A177-3AD203B41FA5}">
                      <a16:colId xmlns:a16="http://schemas.microsoft.com/office/drawing/2014/main" val="20001"/>
                    </a:ext>
                  </a:extLst>
                </a:gridCol>
                <a:gridCol w="969897">
                  <a:extLst>
                    <a:ext uri="{9D8B030D-6E8A-4147-A177-3AD203B41FA5}">
                      <a16:colId xmlns:a16="http://schemas.microsoft.com/office/drawing/2014/main" val="20002"/>
                    </a:ext>
                  </a:extLst>
                </a:gridCol>
                <a:gridCol w="1019059">
                  <a:extLst>
                    <a:ext uri="{9D8B030D-6E8A-4147-A177-3AD203B41FA5}">
                      <a16:colId xmlns:a16="http://schemas.microsoft.com/office/drawing/2014/main" val="20003"/>
                    </a:ext>
                  </a:extLst>
                </a:gridCol>
                <a:gridCol w="866093">
                  <a:extLst>
                    <a:ext uri="{9D8B030D-6E8A-4147-A177-3AD203B41FA5}">
                      <a16:colId xmlns:a16="http://schemas.microsoft.com/office/drawing/2014/main" val="20004"/>
                    </a:ext>
                  </a:extLst>
                </a:gridCol>
              </a:tblGrid>
              <a:tr h="548640">
                <a:tc>
                  <a:txBody>
                    <a:bodyPr/>
                    <a:lstStyle/>
                    <a:p>
                      <a:pPr marL="0" marR="0" algn="l">
                        <a:spcBef>
                          <a:spcPts val="0"/>
                        </a:spcBef>
                        <a:spcAft>
                          <a:spcPts val="0"/>
                        </a:spcAft>
                      </a:pPr>
                      <a:r>
                        <a:rPr lang="en-US" sz="1800">
                          <a:effectLst/>
                        </a:rPr>
                        <a:t> </a:t>
                      </a:r>
                      <a:endParaRPr lang="en-US" sz="1800">
                        <a:effectLst/>
                        <a:latin typeface="Cambria" charset="0"/>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rPr>
                        <a:t>TOYS </a:t>
                      </a:r>
                    </a:p>
                    <a:p>
                      <a:pPr marL="0" marR="0" algn="l">
                        <a:spcBef>
                          <a:spcPts val="0"/>
                        </a:spcBef>
                        <a:spcAft>
                          <a:spcPts val="0"/>
                        </a:spcAft>
                      </a:pPr>
                      <a:r>
                        <a:rPr lang="en-US" sz="1800" dirty="0">
                          <a:effectLst/>
                        </a:rPr>
                        <a:t> </a:t>
                      </a:r>
                      <a:endParaRPr lang="en-US" sz="1800" dirty="0">
                        <a:effectLst/>
                        <a:latin typeface="Cambria" charset="0"/>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rPr>
                        <a:t>COLORS </a:t>
                      </a:r>
                      <a:endParaRPr lang="en-US" sz="1800" dirty="0">
                        <a:effectLst/>
                        <a:latin typeface="Cambria" charset="0"/>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rPr>
                        <a:t>FRUIT</a:t>
                      </a:r>
                      <a:endParaRPr lang="en-US" sz="1800" dirty="0">
                        <a:effectLst/>
                        <a:latin typeface="Cambria" charset="0"/>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rPr>
                        <a:t>PEOPLE</a:t>
                      </a:r>
                      <a:endParaRPr lang="en-US" sz="1800" dirty="0">
                        <a:effectLst/>
                        <a:latin typeface="Cambria" charset="0"/>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48640">
                <a:tc>
                  <a:txBody>
                    <a:bodyPr/>
                    <a:lstStyle/>
                    <a:p>
                      <a:pPr marL="0" marR="0" algn="l">
                        <a:spcBef>
                          <a:spcPts val="0"/>
                        </a:spcBef>
                        <a:spcAft>
                          <a:spcPts val="0"/>
                        </a:spcAft>
                      </a:pPr>
                      <a:r>
                        <a:rPr lang="en-US" sz="1800" dirty="0">
                          <a:effectLst/>
                        </a:rPr>
                        <a:t>1</a:t>
                      </a:r>
                      <a:endParaRPr lang="en-US" sz="1800" dirty="0">
                        <a:effectLst/>
                        <a:latin typeface="Cambria" charset="0"/>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ea typeface="ＭＳ 明朝" charset="-128"/>
                          <a:cs typeface="Times New Roman" charset="0"/>
                        </a:rPr>
                        <a:t>doll</a:t>
                      </a:r>
                    </a:p>
                    <a:p>
                      <a:pPr marL="0" marR="0" algn="l">
                        <a:spcBef>
                          <a:spcPts val="0"/>
                        </a:spcBef>
                        <a:spcAft>
                          <a:spcPts val="0"/>
                        </a:spcAft>
                      </a:pP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rPr>
                        <a:t> red</a:t>
                      </a: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ea typeface="ＭＳ 明朝" charset="-128"/>
                          <a:cs typeface="Times New Roman" charset="0"/>
                        </a:rPr>
                        <a:t>banana</a:t>
                      </a: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rPr>
                        <a:t> kiwi</a:t>
                      </a: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8640">
                <a:tc>
                  <a:txBody>
                    <a:bodyPr/>
                    <a:lstStyle/>
                    <a:p>
                      <a:pPr marL="0" marR="0" algn="l">
                        <a:spcBef>
                          <a:spcPts val="0"/>
                        </a:spcBef>
                        <a:spcAft>
                          <a:spcPts val="0"/>
                        </a:spcAft>
                      </a:pPr>
                      <a:r>
                        <a:rPr lang="en-US" sz="1800" dirty="0">
                          <a:effectLst/>
                        </a:rPr>
                        <a:t>2</a:t>
                      </a:r>
                    </a:p>
                    <a:p>
                      <a:pPr marL="0" marR="0" algn="l">
                        <a:spcBef>
                          <a:spcPts val="0"/>
                        </a:spcBef>
                        <a:spcAft>
                          <a:spcPts val="0"/>
                        </a:spcAft>
                      </a:pPr>
                      <a:endParaRPr lang="en-US" sz="1800" dirty="0">
                        <a:effectLst/>
                        <a:latin typeface="Cambria" charset="0"/>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rPr>
                        <a:t>sister</a:t>
                      </a:r>
                    </a:p>
                    <a:p>
                      <a:pPr marL="0" marR="0" algn="l">
                        <a:spcBef>
                          <a:spcPts val="0"/>
                        </a:spcBef>
                        <a:spcAft>
                          <a:spcPts val="0"/>
                        </a:spcAft>
                      </a:pP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rPr>
                        <a:t> blue</a:t>
                      </a: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rPr>
                        <a:t> apple</a:t>
                      </a: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rPr>
                        <a:t> teacher</a:t>
                      </a: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marL="0" marR="0" algn="l">
                        <a:spcBef>
                          <a:spcPts val="0"/>
                        </a:spcBef>
                        <a:spcAft>
                          <a:spcPts val="0"/>
                        </a:spcAft>
                      </a:pPr>
                      <a:r>
                        <a:rPr lang="en-US" sz="1800" dirty="0">
                          <a:effectLst/>
                        </a:rPr>
                        <a:t>3</a:t>
                      </a:r>
                    </a:p>
                    <a:p>
                      <a:pPr marL="0" marR="0" algn="l">
                        <a:spcBef>
                          <a:spcPts val="0"/>
                        </a:spcBef>
                        <a:spcAft>
                          <a:spcPts val="0"/>
                        </a:spcAft>
                      </a:pPr>
                      <a:endParaRPr lang="en-US" sz="1800" dirty="0">
                        <a:effectLst/>
                        <a:latin typeface="Cambria" charset="0"/>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rPr>
                        <a:t>ball</a:t>
                      </a:r>
                    </a:p>
                    <a:p>
                      <a:pPr marL="0" marR="0" algn="l">
                        <a:spcBef>
                          <a:spcPts val="0"/>
                        </a:spcBef>
                        <a:spcAft>
                          <a:spcPts val="0"/>
                        </a:spcAft>
                      </a:pP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rPr>
                        <a:t> green</a:t>
                      </a: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rPr>
                        <a:t> yellow</a:t>
                      </a: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rPr>
                        <a:t> father</a:t>
                      </a: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8640">
                <a:tc>
                  <a:txBody>
                    <a:bodyPr/>
                    <a:lstStyle/>
                    <a:p>
                      <a:pPr marL="0" marR="0" algn="l">
                        <a:spcBef>
                          <a:spcPts val="0"/>
                        </a:spcBef>
                        <a:spcAft>
                          <a:spcPts val="0"/>
                        </a:spcAft>
                      </a:pPr>
                      <a:r>
                        <a:rPr lang="en-US" sz="1800" dirty="0">
                          <a:effectLst/>
                        </a:rPr>
                        <a:t>4</a:t>
                      </a:r>
                    </a:p>
                    <a:p>
                      <a:pPr marL="0" marR="0" algn="l">
                        <a:spcBef>
                          <a:spcPts val="0"/>
                        </a:spcBef>
                        <a:spcAft>
                          <a:spcPts val="0"/>
                        </a:spcAft>
                      </a:pPr>
                      <a:endParaRPr lang="en-US" sz="1800" dirty="0">
                        <a:effectLst/>
                        <a:latin typeface="Cambria" charset="0"/>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ea typeface="ＭＳ 明朝" charset="-128"/>
                          <a:cs typeface="Times New Roman" charset="0"/>
                        </a:rPr>
                        <a:t>Lego</a:t>
                      </a:r>
                    </a:p>
                    <a:p>
                      <a:pPr marL="0" marR="0" algn="l">
                        <a:spcBef>
                          <a:spcPts val="0"/>
                        </a:spcBef>
                        <a:spcAft>
                          <a:spcPts val="0"/>
                        </a:spcAft>
                      </a:pPr>
                      <a:endParaRPr lang="en-US" sz="1800" dirty="0">
                        <a:effectLst/>
                        <a:latin typeface="+mn-lt"/>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rPr>
                        <a:t> chess</a:t>
                      </a: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rPr>
                        <a:t> pear</a:t>
                      </a: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mn-lt"/>
                        </a:rPr>
                        <a:t> driver</a:t>
                      </a:r>
                      <a:endParaRPr lang="en-US" sz="1800" dirty="0">
                        <a:effectLst/>
                        <a:latin typeface="+mn-lt"/>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8640">
                <a:tc>
                  <a:txBody>
                    <a:bodyPr/>
                    <a:lstStyle/>
                    <a:p>
                      <a:pPr marL="0" marR="0" algn="l">
                        <a:spcBef>
                          <a:spcPts val="0"/>
                        </a:spcBef>
                        <a:spcAft>
                          <a:spcPts val="0"/>
                        </a:spcAft>
                      </a:pPr>
                      <a:r>
                        <a:rPr lang="en-US" sz="1800" dirty="0">
                          <a:effectLst/>
                        </a:rPr>
                        <a:t>5</a:t>
                      </a:r>
                    </a:p>
                    <a:p>
                      <a:pPr marL="0" marR="0" algn="l">
                        <a:spcBef>
                          <a:spcPts val="0"/>
                        </a:spcBef>
                        <a:spcAft>
                          <a:spcPts val="0"/>
                        </a:spcAft>
                      </a:pPr>
                      <a:endParaRPr lang="en-US" sz="1800" dirty="0">
                        <a:effectLst/>
                        <a:latin typeface="Cambria" charset="0"/>
                        <a:ea typeface="ＭＳ 明朝" charset="-128"/>
                        <a:cs typeface="Times New Roman"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Bradley Hand" charset="0"/>
                          <a:ea typeface="Bradley Hand" charset="0"/>
                          <a:cs typeface="Bradley Hand" charset="0"/>
                        </a:rPr>
                        <a:t> </a:t>
                      </a: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800" dirty="0">
                        <a:effectLst/>
                        <a:latin typeface="Bradley Hand" charset="0"/>
                        <a:ea typeface="Bradley Hand" charset="0"/>
                        <a:cs typeface="Bradley Hand"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Bradley Hand" charset="0"/>
                          <a:ea typeface="Bradley Hand" charset="0"/>
                          <a:cs typeface="Bradley Hand" charset="0"/>
                        </a:rPr>
                        <a:t> </a:t>
                      </a: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dirty="0">
                          <a:effectLst/>
                          <a:latin typeface="Bradley Hand" charset="0"/>
                          <a:ea typeface="Bradley Hand" charset="0"/>
                          <a:cs typeface="Bradley Hand" charset="0"/>
                        </a:rPr>
                        <a:t> </a:t>
                      </a:r>
                      <a:endParaRPr lang="en-US" sz="1800" dirty="0">
                        <a:solidFill>
                          <a:srgbClr val="0070C0"/>
                        </a:solidFill>
                        <a:effectLst/>
                        <a:latin typeface="Bradley Hand" charset="0"/>
                        <a:ea typeface="Bradley Hand" charset="0"/>
                        <a:cs typeface="Bradley Hand" charset="0"/>
                      </a:endParaRPr>
                    </a:p>
                  </a:txBody>
                  <a:tcPr marL="43050" marR="43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3" name="Oval 12"/>
          <p:cNvSpPr/>
          <p:nvPr/>
        </p:nvSpPr>
        <p:spPr>
          <a:xfrm>
            <a:off x="941086" y="3585959"/>
            <a:ext cx="930789" cy="3601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4" name="Oval 13"/>
          <p:cNvSpPr/>
          <p:nvPr/>
        </p:nvSpPr>
        <p:spPr>
          <a:xfrm>
            <a:off x="2837121" y="4128339"/>
            <a:ext cx="985213" cy="3597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5" name="Oval 14"/>
          <p:cNvSpPr/>
          <p:nvPr/>
        </p:nvSpPr>
        <p:spPr>
          <a:xfrm>
            <a:off x="1871875" y="4710118"/>
            <a:ext cx="814955" cy="3207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8" name="Oval 17"/>
          <p:cNvSpPr/>
          <p:nvPr/>
        </p:nvSpPr>
        <p:spPr>
          <a:xfrm>
            <a:off x="3906608" y="3003349"/>
            <a:ext cx="537042" cy="399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2" name="Freeform 1"/>
          <p:cNvSpPr/>
          <p:nvPr/>
        </p:nvSpPr>
        <p:spPr>
          <a:xfrm>
            <a:off x="3408112" y="3399809"/>
            <a:ext cx="945609" cy="2147341"/>
          </a:xfrm>
          <a:custGeom>
            <a:avLst/>
            <a:gdLst>
              <a:gd name="connsiteX0" fmla="*/ 1260812 w 1260812"/>
              <a:gd name="connsiteY0" fmla="*/ 0 h 2863121"/>
              <a:gd name="connsiteX1" fmla="*/ 1245821 w 1260812"/>
              <a:gd name="connsiteY1" fmla="*/ 89941 h 2863121"/>
              <a:gd name="connsiteX2" fmla="*/ 1215841 w 1260812"/>
              <a:gd name="connsiteY2" fmla="*/ 149902 h 2863121"/>
              <a:gd name="connsiteX3" fmla="*/ 1155880 w 1260812"/>
              <a:gd name="connsiteY3" fmla="*/ 299803 h 2863121"/>
              <a:gd name="connsiteX4" fmla="*/ 1110910 w 1260812"/>
              <a:gd name="connsiteY4" fmla="*/ 434715 h 2863121"/>
              <a:gd name="connsiteX5" fmla="*/ 1050949 w 1260812"/>
              <a:gd name="connsiteY5" fmla="*/ 599607 h 2863121"/>
              <a:gd name="connsiteX6" fmla="*/ 1035959 w 1260812"/>
              <a:gd name="connsiteY6" fmla="*/ 659567 h 2863121"/>
              <a:gd name="connsiteX7" fmla="*/ 1005979 w 1260812"/>
              <a:gd name="connsiteY7" fmla="*/ 734518 h 2863121"/>
              <a:gd name="connsiteX8" fmla="*/ 975998 w 1260812"/>
              <a:gd name="connsiteY8" fmla="*/ 929390 h 2863121"/>
              <a:gd name="connsiteX9" fmla="*/ 961008 w 1260812"/>
              <a:gd name="connsiteY9" fmla="*/ 1004341 h 2863121"/>
              <a:gd name="connsiteX10" fmla="*/ 946018 w 1260812"/>
              <a:gd name="connsiteY10" fmla="*/ 1064302 h 2863121"/>
              <a:gd name="connsiteX11" fmla="*/ 931028 w 1260812"/>
              <a:gd name="connsiteY11" fmla="*/ 1154243 h 2863121"/>
              <a:gd name="connsiteX12" fmla="*/ 901048 w 1260812"/>
              <a:gd name="connsiteY12" fmla="*/ 1244184 h 2863121"/>
              <a:gd name="connsiteX13" fmla="*/ 886058 w 1260812"/>
              <a:gd name="connsiteY13" fmla="*/ 1289154 h 2863121"/>
              <a:gd name="connsiteX14" fmla="*/ 856077 w 1260812"/>
              <a:gd name="connsiteY14" fmla="*/ 1409075 h 2863121"/>
              <a:gd name="connsiteX15" fmla="*/ 841087 w 1260812"/>
              <a:gd name="connsiteY15" fmla="*/ 1469036 h 2863121"/>
              <a:gd name="connsiteX16" fmla="*/ 826097 w 1260812"/>
              <a:gd name="connsiteY16" fmla="*/ 1543987 h 2863121"/>
              <a:gd name="connsiteX17" fmla="*/ 796117 w 1260812"/>
              <a:gd name="connsiteY17" fmla="*/ 1603947 h 2863121"/>
              <a:gd name="connsiteX18" fmla="*/ 751146 w 1260812"/>
              <a:gd name="connsiteY18" fmla="*/ 1693888 h 2863121"/>
              <a:gd name="connsiteX19" fmla="*/ 721166 w 1260812"/>
              <a:gd name="connsiteY19" fmla="*/ 1783829 h 2863121"/>
              <a:gd name="connsiteX20" fmla="*/ 616235 w 1260812"/>
              <a:gd name="connsiteY20" fmla="*/ 1903751 h 2863121"/>
              <a:gd name="connsiteX21" fmla="*/ 586254 w 1260812"/>
              <a:gd name="connsiteY21" fmla="*/ 1933731 h 2863121"/>
              <a:gd name="connsiteX22" fmla="*/ 466333 w 1260812"/>
              <a:gd name="connsiteY22" fmla="*/ 2068643 h 2863121"/>
              <a:gd name="connsiteX23" fmla="*/ 421362 w 1260812"/>
              <a:gd name="connsiteY23" fmla="*/ 2083633 h 2863121"/>
              <a:gd name="connsiteX24" fmla="*/ 391382 w 1260812"/>
              <a:gd name="connsiteY24" fmla="*/ 2128603 h 2863121"/>
              <a:gd name="connsiteX25" fmla="*/ 361402 w 1260812"/>
              <a:gd name="connsiteY25" fmla="*/ 2158584 h 2863121"/>
              <a:gd name="connsiteX26" fmla="*/ 346412 w 1260812"/>
              <a:gd name="connsiteY26" fmla="*/ 2203554 h 2863121"/>
              <a:gd name="connsiteX27" fmla="*/ 271461 w 1260812"/>
              <a:gd name="connsiteY27" fmla="*/ 2278505 h 2863121"/>
              <a:gd name="connsiteX28" fmla="*/ 226490 w 1260812"/>
              <a:gd name="connsiteY28" fmla="*/ 2398426 h 2863121"/>
              <a:gd name="connsiteX29" fmla="*/ 211500 w 1260812"/>
              <a:gd name="connsiteY29" fmla="*/ 2443397 h 2863121"/>
              <a:gd name="connsiteX30" fmla="*/ 166530 w 1260812"/>
              <a:gd name="connsiteY30" fmla="*/ 2488367 h 2863121"/>
              <a:gd name="connsiteX31" fmla="*/ 106569 w 1260812"/>
              <a:gd name="connsiteY31" fmla="*/ 2623279 h 2863121"/>
              <a:gd name="connsiteX32" fmla="*/ 61598 w 1260812"/>
              <a:gd name="connsiteY32" fmla="*/ 2773180 h 2863121"/>
              <a:gd name="connsiteX33" fmla="*/ 46608 w 1260812"/>
              <a:gd name="connsiteY33" fmla="*/ 2818151 h 2863121"/>
              <a:gd name="connsiteX34" fmla="*/ 31618 w 1260812"/>
              <a:gd name="connsiteY34" fmla="*/ 2863121 h 2863121"/>
              <a:gd name="connsiteX35" fmla="*/ 1638 w 1260812"/>
              <a:gd name="connsiteY35" fmla="*/ 2773180 h 2863121"/>
              <a:gd name="connsiteX36" fmla="*/ 16628 w 1260812"/>
              <a:gd name="connsiteY36" fmla="*/ 2818151 h 2863121"/>
              <a:gd name="connsiteX37" fmla="*/ 61598 w 1260812"/>
              <a:gd name="connsiteY37" fmla="*/ 2848131 h 2863121"/>
              <a:gd name="connsiteX38" fmla="*/ 106569 w 1260812"/>
              <a:gd name="connsiteY38" fmla="*/ 2833141 h 2863121"/>
              <a:gd name="connsiteX39" fmla="*/ 181520 w 1260812"/>
              <a:gd name="connsiteY39" fmla="*/ 2773180 h 2863121"/>
              <a:gd name="connsiteX40" fmla="*/ 211500 w 1260812"/>
              <a:gd name="connsiteY40" fmla="*/ 2698229 h 286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60812" h="2863121">
                <a:moveTo>
                  <a:pt x="1260812" y="0"/>
                </a:moveTo>
                <a:cubicBezTo>
                  <a:pt x="1255815" y="29980"/>
                  <a:pt x="1254555" y="60829"/>
                  <a:pt x="1245821" y="89941"/>
                </a:cubicBezTo>
                <a:cubicBezTo>
                  <a:pt x="1239400" y="111345"/>
                  <a:pt x="1224644" y="129363"/>
                  <a:pt x="1215841" y="149902"/>
                </a:cubicBezTo>
                <a:cubicBezTo>
                  <a:pt x="1194642" y="199367"/>
                  <a:pt x="1175867" y="249836"/>
                  <a:pt x="1155880" y="299803"/>
                </a:cubicBezTo>
                <a:cubicBezTo>
                  <a:pt x="1062052" y="534372"/>
                  <a:pt x="1175453" y="241084"/>
                  <a:pt x="1110910" y="434715"/>
                </a:cubicBezTo>
                <a:cubicBezTo>
                  <a:pt x="1039383" y="649299"/>
                  <a:pt x="1124450" y="354609"/>
                  <a:pt x="1050949" y="599607"/>
                </a:cubicBezTo>
                <a:cubicBezTo>
                  <a:pt x="1045029" y="619340"/>
                  <a:pt x="1042474" y="640022"/>
                  <a:pt x="1035959" y="659567"/>
                </a:cubicBezTo>
                <a:cubicBezTo>
                  <a:pt x="1027450" y="685094"/>
                  <a:pt x="1013711" y="708745"/>
                  <a:pt x="1005979" y="734518"/>
                </a:cubicBezTo>
                <a:cubicBezTo>
                  <a:pt x="989700" y="788782"/>
                  <a:pt x="983696" y="879355"/>
                  <a:pt x="975998" y="929390"/>
                </a:cubicBezTo>
                <a:cubicBezTo>
                  <a:pt x="972124" y="954572"/>
                  <a:pt x="966535" y="979469"/>
                  <a:pt x="961008" y="1004341"/>
                </a:cubicBezTo>
                <a:cubicBezTo>
                  <a:pt x="956539" y="1024453"/>
                  <a:pt x="950058" y="1044100"/>
                  <a:pt x="946018" y="1064302"/>
                </a:cubicBezTo>
                <a:cubicBezTo>
                  <a:pt x="940057" y="1094106"/>
                  <a:pt x="938400" y="1124757"/>
                  <a:pt x="931028" y="1154243"/>
                </a:cubicBezTo>
                <a:cubicBezTo>
                  <a:pt x="923363" y="1184901"/>
                  <a:pt x="911041" y="1214204"/>
                  <a:pt x="901048" y="1244184"/>
                </a:cubicBezTo>
                <a:cubicBezTo>
                  <a:pt x="896051" y="1259174"/>
                  <a:pt x="889157" y="1273660"/>
                  <a:pt x="886058" y="1289154"/>
                </a:cubicBezTo>
                <a:cubicBezTo>
                  <a:pt x="855577" y="1441550"/>
                  <a:pt x="886808" y="1301514"/>
                  <a:pt x="856077" y="1409075"/>
                </a:cubicBezTo>
                <a:cubicBezTo>
                  <a:pt x="850417" y="1428884"/>
                  <a:pt x="845556" y="1448924"/>
                  <a:pt x="841087" y="1469036"/>
                </a:cubicBezTo>
                <a:cubicBezTo>
                  <a:pt x="835560" y="1493908"/>
                  <a:pt x="834154" y="1519816"/>
                  <a:pt x="826097" y="1543987"/>
                </a:cubicBezTo>
                <a:cubicBezTo>
                  <a:pt x="819031" y="1565186"/>
                  <a:pt x="804920" y="1583408"/>
                  <a:pt x="796117" y="1603947"/>
                </a:cubicBezTo>
                <a:cubicBezTo>
                  <a:pt x="758880" y="1690832"/>
                  <a:pt x="808759" y="1607469"/>
                  <a:pt x="751146" y="1693888"/>
                </a:cubicBezTo>
                <a:cubicBezTo>
                  <a:pt x="741153" y="1723868"/>
                  <a:pt x="743512" y="1761483"/>
                  <a:pt x="721166" y="1783829"/>
                </a:cubicBezTo>
                <a:cubicBezTo>
                  <a:pt x="536228" y="1968767"/>
                  <a:pt x="715400" y="1779795"/>
                  <a:pt x="616235" y="1903751"/>
                </a:cubicBezTo>
                <a:cubicBezTo>
                  <a:pt x="607406" y="1914787"/>
                  <a:pt x="595302" y="1922874"/>
                  <a:pt x="586254" y="1933731"/>
                </a:cubicBezTo>
                <a:cubicBezTo>
                  <a:pt x="560280" y="1964899"/>
                  <a:pt x="502105" y="2056719"/>
                  <a:pt x="466333" y="2068643"/>
                </a:cubicBezTo>
                <a:lnTo>
                  <a:pt x="421362" y="2083633"/>
                </a:lnTo>
                <a:cubicBezTo>
                  <a:pt x="411369" y="2098623"/>
                  <a:pt x="402636" y="2114535"/>
                  <a:pt x="391382" y="2128603"/>
                </a:cubicBezTo>
                <a:cubicBezTo>
                  <a:pt x="382553" y="2139639"/>
                  <a:pt x="368673" y="2146465"/>
                  <a:pt x="361402" y="2158584"/>
                </a:cubicBezTo>
                <a:cubicBezTo>
                  <a:pt x="353273" y="2172133"/>
                  <a:pt x="353478" y="2189421"/>
                  <a:pt x="346412" y="2203554"/>
                </a:cubicBezTo>
                <a:cubicBezTo>
                  <a:pt x="321428" y="2253521"/>
                  <a:pt x="316431" y="2248525"/>
                  <a:pt x="271461" y="2278505"/>
                </a:cubicBezTo>
                <a:cubicBezTo>
                  <a:pt x="242540" y="2423113"/>
                  <a:pt x="277957" y="2295494"/>
                  <a:pt x="226490" y="2398426"/>
                </a:cubicBezTo>
                <a:cubicBezTo>
                  <a:pt x="219423" y="2412559"/>
                  <a:pt x="220265" y="2430250"/>
                  <a:pt x="211500" y="2443397"/>
                </a:cubicBezTo>
                <a:cubicBezTo>
                  <a:pt x="199741" y="2461036"/>
                  <a:pt x="181520" y="2473377"/>
                  <a:pt x="166530" y="2488367"/>
                </a:cubicBezTo>
                <a:cubicBezTo>
                  <a:pt x="130852" y="2595399"/>
                  <a:pt x="154078" y="2552013"/>
                  <a:pt x="106569" y="2623279"/>
                </a:cubicBezTo>
                <a:cubicBezTo>
                  <a:pt x="83913" y="2713902"/>
                  <a:pt x="98096" y="2663688"/>
                  <a:pt x="61598" y="2773180"/>
                </a:cubicBezTo>
                <a:lnTo>
                  <a:pt x="46608" y="2818151"/>
                </a:lnTo>
                <a:lnTo>
                  <a:pt x="31618" y="2863121"/>
                </a:lnTo>
                <a:lnTo>
                  <a:pt x="1638" y="2773180"/>
                </a:lnTo>
                <a:cubicBezTo>
                  <a:pt x="-3359" y="2758190"/>
                  <a:pt x="3481" y="2809386"/>
                  <a:pt x="16628" y="2818151"/>
                </a:cubicBezTo>
                <a:lnTo>
                  <a:pt x="61598" y="2848131"/>
                </a:lnTo>
                <a:cubicBezTo>
                  <a:pt x="76588" y="2843134"/>
                  <a:pt x="92436" y="2840207"/>
                  <a:pt x="106569" y="2833141"/>
                </a:cubicBezTo>
                <a:cubicBezTo>
                  <a:pt x="144388" y="2814232"/>
                  <a:pt x="153635" y="2801065"/>
                  <a:pt x="181520" y="2773180"/>
                </a:cubicBezTo>
                <a:cubicBezTo>
                  <a:pt x="200043" y="2717610"/>
                  <a:pt x="189444" y="2742343"/>
                  <a:pt x="211500" y="269822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2329901" y="4488043"/>
            <a:ext cx="832102" cy="1073670"/>
          </a:xfrm>
          <a:custGeom>
            <a:avLst/>
            <a:gdLst>
              <a:gd name="connsiteX0" fmla="*/ 1260812 w 1260812"/>
              <a:gd name="connsiteY0" fmla="*/ 0 h 2863121"/>
              <a:gd name="connsiteX1" fmla="*/ 1245821 w 1260812"/>
              <a:gd name="connsiteY1" fmla="*/ 89941 h 2863121"/>
              <a:gd name="connsiteX2" fmla="*/ 1215841 w 1260812"/>
              <a:gd name="connsiteY2" fmla="*/ 149902 h 2863121"/>
              <a:gd name="connsiteX3" fmla="*/ 1155880 w 1260812"/>
              <a:gd name="connsiteY3" fmla="*/ 299803 h 2863121"/>
              <a:gd name="connsiteX4" fmla="*/ 1110910 w 1260812"/>
              <a:gd name="connsiteY4" fmla="*/ 434715 h 2863121"/>
              <a:gd name="connsiteX5" fmla="*/ 1050949 w 1260812"/>
              <a:gd name="connsiteY5" fmla="*/ 599607 h 2863121"/>
              <a:gd name="connsiteX6" fmla="*/ 1035959 w 1260812"/>
              <a:gd name="connsiteY6" fmla="*/ 659567 h 2863121"/>
              <a:gd name="connsiteX7" fmla="*/ 1005979 w 1260812"/>
              <a:gd name="connsiteY7" fmla="*/ 734518 h 2863121"/>
              <a:gd name="connsiteX8" fmla="*/ 975998 w 1260812"/>
              <a:gd name="connsiteY8" fmla="*/ 929390 h 2863121"/>
              <a:gd name="connsiteX9" fmla="*/ 961008 w 1260812"/>
              <a:gd name="connsiteY9" fmla="*/ 1004341 h 2863121"/>
              <a:gd name="connsiteX10" fmla="*/ 946018 w 1260812"/>
              <a:gd name="connsiteY10" fmla="*/ 1064302 h 2863121"/>
              <a:gd name="connsiteX11" fmla="*/ 931028 w 1260812"/>
              <a:gd name="connsiteY11" fmla="*/ 1154243 h 2863121"/>
              <a:gd name="connsiteX12" fmla="*/ 901048 w 1260812"/>
              <a:gd name="connsiteY12" fmla="*/ 1244184 h 2863121"/>
              <a:gd name="connsiteX13" fmla="*/ 886058 w 1260812"/>
              <a:gd name="connsiteY13" fmla="*/ 1289154 h 2863121"/>
              <a:gd name="connsiteX14" fmla="*/ 856077 w 1260812"/>
              <a:gd name="connsiteY14" fmla="*/ 1409075 h 2863121"/>
              <a:gd name="connsiteX15" fmla="*/ 841087 w 1260812"/>
              <a:gd name="connsiteY15" fmla="*/ 1469036 h 2863121"/>
              <a:gd name="connsiteX16" fmla="*/ 826097 w 1260812"/>
              <a:gd name="connsiteY16" fmla="*/ 1543987 h 2863121"/>
              <a:gd name="connsiteX17" fmla="*/ 796117 w 1260812"/>
              <a:gd name="connsiteY17" fmla="*/ 1603947 h 2863121"/>
              <a:gd name="connsiteX18" fmla="*/ 751146 w 1260812"/>
              <a:gd name="connsiteY18" fmla="*/ 1693888 h 2863121"/>
              <a:gd name="connsiteX19" fmla="*/ 721166 w 1260812"/>
              <a:gd name="connsiteY19" fmla="*/ 1783829 h 2863121"/>
              <a:gd name="connsiteX20" fmla="*/ 616235 w 1260812"/>
              <a:gd name="connsiteY20" fmla="*/ 1903751 h 2863121"/>
              <a:gd name="connsiteX21" fmla="*/ 586254 w 1260812"/>
              <a:gd name="connsiteY21" fmla="*/ 1933731 h 2863121"/>
              <a:gd name="connsiteX22" fmla="*/ 466333 w 1260812"/>
              <a:gd name="connsiteY22" fmla="*/ 2068643 h 2863121"/>
              <a:gd name="connsiteX23" fmla="*/ 421362 w 1260812"/>
              <a:gd name="connsiteY23" fmla="*/ 2083633 h 2863121"/>
              <a:gd name="connsiteX24" fmla="*/ 391382 w 1260812"/>
              <a:gd name="connsiteY24" fmla="*/ 2128603 h 2863121"/>
              <a:gd name="connsiteX25" fmla="*/ 361402 w 1260812"/>
              <a:gd name="connsiteY25" fmla="*/ 2158584 h 2863121"/>
              <a:gd name="connsiteX26" fmla="*/ 346412 w 1260812"/>
              <a:gd name="connsiteY26" fmla="*/ 2203554 h 2863121"/>
              <a:gd name="connsiteX27" fmla="*/ 271461 w 1260812"/>
              <a:gd name="connsiteY27" fmla="*/ 2278505 h 2863121"/>
              <a:gd name="connsiteX28" fmla="*/ 226490 w 1260812"/>
              <a:gd name="connsiteY28" fmla="*/ 2398426 h 2863121"/>
              <a:gd name="connsiteX29" fmla="*/ 211500 w 1260812"/>
              <a:gd name="connsiteY29" fmla="*/ 2443397 h 2863121"/>
              <a:gd name="connsiteX30" fmla="*/ 166530 w 1260812"/>
              <a:gd name="connsiteY30" fmla="*/ 2488367 h 2863121"/>
              <a:gd name="connsiteX31" fmla="*/ 106569 w 1260812"/>
              <a:gd name="connsiteY31" fmla="*/ 2623279 h 2863121"/>
              <a:gd name="connsiteX32" fmla="*/ 61598 w 1260812"/>
              <a:gd name="connsiteY32" fmla="*/ 2773180 h 2863121"/>
              <a:gd name="connsiteX33" fmla="*/ 46608 w 1260812"/>
              <a:gd name="connsiteY33" fmla="*/ 2818151 h 2863121"/>
              <a:gd name="connsiteX34" fmla="*/ 31618 w 1260812"/>
              <a:gd name="connsiteY34" fmla="*/ 2863121 h 2863121"/>
              <a:gd name="connsiteX35" fmla="*/ 1638 w 1260812"/>
              <a:gd name="connsiteY35" fmla="*/ 2773180 h 2863121"/>
              <a:gd name="connsiteX36" fmla="*/ 16628 w 1260812"/>
              <a:gd name="connsiteY36" fmla="*/ 2818151 h 2863121"/>
              <a:gd name="connsiteX37" fmla="*/ 61598 w 1260812"/>
              <a:gd name="connsiteY37" fmla="*/ 2848131 h 2863121"/>
              <a:gd name="connsiteX38" fmla="*/ 106569 w 1260812"/>
              <a:gd name="connsiteY38" fmla="*/ 2833141 h 2863121"/>
              <a:gd name="connsiteX39" fmla="*/ 181520 w 1260812"/>
              <a:gd name="connsiteY39" fmla="*/ 2773180 h 2863121"/>
              <a:gd name="connsiteX40" fmla="*/ 211500 w 1260812"/>
              <a:gd name="connsiteY40" fmla="*/ 2698229 h 286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60812" h="2863121">
                <a:moveTo>
                  <a:pt x="1260812" y="0"/>
                </a:moveTo>
                <a:cubicBezTo>
                  <a:pt x="1255815" y="29980"/>
                  <a:pt x="1254555" y="60829"/>
                  <a:pt x="1245821" y="89941"/>
                </a:cubicBezTo>
                <a:cubicBezTo>
                  <a:pt x="1239400" y="111345"/>
                  <a:pt x="1224644" y="129363"/>
                  <a:pt x="1215841" y="149902"/>
                </a:cubicBezTo>
                <a:cubicBezTo>
                  <a:pt x="1194642" y="199367"/>
                  <a:pt x="1175867" y="249836"/>
                  <a:pt x="1155880" y="299803"/>
                </a:cubicBezTo>
                <a:cubicBezTo>
                  <a:pt x="1062052" y="534372"/>
                  <a:pt x="1175453" y="241084"/>
                  <a:pt x="1110910" y="434715"/>
                </a:cubicBezTo>
                <a:cubicBezTo>
                  <a:pt x="1039383" y="649299"/>
                  <a:pt x="1124450" y="354609"/>
                  <a:pt x="1050949" y="599607"/>
                </a:cubicBezTo>
                <a:cubicBezTo>
                  <a:pt x="1045029" y="619340"/>
                  <a:pt x="1042474" y="640022"/>
                  <a:pt x="1035959" y="659567"/>
                </a:cubicBezTo>
                <a:cubicBezTo>
                  <a:pt x="1027450" y="685094"/>
                  <a:pt x="1013711" y="708745"/>
                  <a:pt x="1005979" y="734518"/>
                </a:cubicBezTo>
                <a:cubicBezTo>
                  <a:pt x="989700" y="788782"/>
                  <a:pt x="983696" y="879355"/>
                  <a:pt x="975998" y="929390"/>
                </a:cubicBezTo>
                <a:cubicBezTo>
                  <a:pt x="972124" y="954572"/>
                  <a:pt x="966535" y="979469"/>
                  <a:pt x="961008" y="1004341"/>
                </a:cubicBezTo>
                <a:cubicBezTo>
                  <a:pt x="956539" y="1024453"/>
                  <a:pt x="950058" y="1044100"/>
                  <a:pt x="946018" y="1064302"/>
                </a:cubicBezTo>
                <a:cubicBezTo>
                  <a:pt x="940057" y="1094106"/>
                  <a:pt x="938400" y="1124757"/>
                  <a:pt x="931028" y="1154243"/>
                </a:cubicBezTo>
                <a:cubicBezTo>
                  <a:pt x="923363" y="1184901"/>
                  <a:pt x="911041" y="1214204"/>
                  <a:pt x="901048" y="1244184"/>
                </a:cubicBezTo>
                <a:cubicBezTo>
                  <a:pt x="896051" y="1259174"/>
                  <a:pt x="889157" y="1273660"/>
                  <a:pt x="886058" y="1289154"/>
                </a:cubicBezTo>
                <a:cubicBezTo>
                  <a:pt x="855577" y="1441550"/>
                  <a:pt x="886808" y="1301514"/>
                  <a:pt x="856077" y="1409075"/>
                </a:cubicBezTo>
                <a:cubicBezTo>
                  <a:pt x="850417" y="1428884"/>
                  <a:pt x="845556" y="1448924"/>
                  <a:pt x="841087" y="1469036"/>
                </a:cubicBezTo>
                <a:cubicBezTo>
                  <a:pt x="835560" y="1493908"/>
                  <a:pt x="834154" y="1519816"/>
                  <a:pt x="826097" y="1543987"/>
                </a:cubicBezTo>
                <a:cubicBezTo>
                  <a:pt x="819031" y="1565186"/>
                  <a:pt x="804920" y="1583408"/>
                  <a:pt x="796117" y="1603947"/>
                </a:cubicBezTo>
                <a:cubicBezTo>
                  <a:pt x="758880" y="1690832"/>
                  <a:pt x="808759" y="1607469"/>
                  <a:pt x="751146" y="1693888"/>
                </a:cubicBezTo>
                <a:cubicBezTo>
                  <a:pt x="741153" y="1723868"/>
                  <a:pt x="743512" y="1761483"/>
                  <a:pt x="721166" y="1783829"/>
                </a:cubicBezTo>
                <a:cubicBezTo>
                  <a:pt x="536228" y="1968767"/>
                  <a:pt x="715400" y="1779795"/>
                  <a:pt x="616235" y="1903751"/>
                </a:cubicBezTo>
                <a:cubicBezTo>
                  <a:pt x="607406" y="1914787"/>
                  <a:pt x="595302" y="1922874"/>
                  <a:pt x="586254" y="1933731"/>
                </a:cubicBezTo>
                <a:cubicBezTo>
                  <a:pt x="560280" y="1964899"/>
                  <a:pt x="502105" y="2056719"/>
                  <a:pt x="466333" y="2068643"/>
                </a:cubicBezTo>
                <a:lnTo>
                  <a:pt x="421362" y="2083633"/>
                </a:lnTo>
                <a:cubicBezTo>
                  <a:pt x="411369" y="2098623"/>
                  <a:pt x="402636" y="2114535"/>
                  <a:pt x="391382" y="2128603"/>
                </a:cubicBezTo>
                <a:cubicBezTo>
                  <a:pt x="382553" y="2139639"/>
                  <a:pt x="368673" y="2146465"/>
                  <a:pt x="361402" y="2158584"/>
                </a:cubicBezTo>
                <a:cubicBezTo>
                  <a:pt x="353273" y="2172133"/>
                  <a:pt x="353478" y="2189421"/>
                  <a:pt x="346412" y="2203554"/>
                </a:cubicBezTo>
                <a:cubicBezTo>
                  <a:pt x="321428" y="2253521"/>
                  <a:pt x="316431" y="2248525"/>
                  <a:pt x="271461" y="2278505"/>
                </a:cubicBezTo>
                <a:cubicBezTo>
                  <a:pt x="242540" y="2423113"/>
                  <a:pt x="277957" y="2295494"/>
                  <a:pt x="226490" y="2398426"/>
                </a:cubicBezTo>
                <a:cubicBezTo>
                  <a:pt x="219423" y="2412559"/>
                  <a:pt x="220265" y="2430250"/>
                  <a:pt x="211500" y="2443397"/>
                </a:cubicBezTo>
                <a:cubicBezTo>
                  <a:pt x="199741" y="2461036"/>
                  <a:pt x="181520" y="2473377"/>
                  <a:pt x="166530" y="2488367"/>
                </a:cubicBezTo>
                <a:cubicBezTo>
                  <a:pt x="130852" y="2595399"/>
                  <a:pt x="154078" y="2552013"/>
                  <a:pt x="106569" y="2623279"/>
                </a:cubicBezTo>
                <a:cubicBezTo>
                  <a:pt x="83913" y="2713902"/>
                  <a:pt x="98096" y="2663688"/>
                  <a:pt x="61598" y="2773180"/>
                </a:cubicBezTo>
                <a:lnTo>
                  <a:pt x="46608" y="2818151"/>
                </a:lnTo>
                <a:lnTo>
                  <a:pt x="31618" y="2863121"/>
                </a:lnTo>
                <a:lnTo>
                  <a:pt x="1638" y="2773180"/>
                </a:lnTo>
                <a:cubicBezTo>
                  <a:pt x="-3359" y="2758190"/>
                  <a:pt x="3481" y="2809386"/>
                  <a:pt x="16628" y="2818151"/>
                </a:cubicBezTo>
                <a:lnTo>
                  <a:pt x="61598" y="2848131"/>
                </a:lnTo>
                <a:cubicBezTo>
                  <a:pt x="76588" y="2843134"/>
                  <a:pt x="92436" y="2840207"/>
                  <a:pt x="106569" y="2833141"/>
                </a:cubicBezTo>
                <a:cubicBezTo>
                  <a:pt x="144388" y="2814232"/>
                  <a:pt x="153635" y="2801065"/>
                  <a:pt x="181520" y="2773180"/>
                </a:cubicBezTo>
                <a:cubicBezTo>
                  <a:pt x="200043" y="2717610"/>
                  <a:pt x="189444" y="2742343"/>
                  <a:pt x="211500" y="269822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reeform 19"/>
          <p:cNvSpPr/>
          <p:nvPr/>
        </p:nvSpPr>
        <p:spPr>
          <a:xfrm>
            <a:off x="1332770" y="5030895"/>
            <a:ext cx="907202" cy="615164"/>
          </a:xfrm>
          <a:custGeom>
            <a:avLst/>
            <a:gdLst>
              <a:gd name="connsiteX0" fmla="*/ 1260812 w 1260812"/>
              <a:gd name="connsiteY0" fmla="*/ 0 h 2863121"/>
              <a:gd name="connsiteX1" fmla="*/ 1245821 w 1260812"/>
              <a:gd name="connsiteY1" fmla="*/ 89941 h 2863121"/>
              <a:gd name="connsiteX2" fmla="*/ 1215841 w 1260812"/>
              <a:gd name="connsiteY2" fmla="*/ 149902 h 2863121"/>
              <a:gd name="connsiteX3" fmla="*/ 1155880 w 1260812"/>
              <a:gd name="connsiteY3" fmla="*/ 299803 h 2863121"/>
              <a:gd name="connsiteX4" fmla="*/ 1110910 w 1260812"/>
              <a:gd name="connsiteY4" fmla="*/ 434715 h 2863121"/>
              <a:gd name="connsiteX5" fmla="*/ 1050949 w 1260812"/>
              <a:gd name="connsiteY5" fmla="*/ 599607 h 2863121"/>
              <a:gd name="connsiteX6" fmla="*/ 1035959 w 1260812"/>
              <a:gd name="connsiteY6" fmla="*/ 659567 h 2863121"/>
              <a:gd name="connsiteX7" fmla="*/ 1005979 w 1260812"/>
              <a:gd name="connsiteY7" fmla="*/ 734518 h 2863121"/>
              <a:gd name="connsiteX8" fmla="*/ 975998 w 1260812"/>
              <a:gd name="connsiteY8" fmla="*/ 929390 h 2863121"/>
              <a:gd name="connsiteX9" fmla="*/ 961008 w 1260812"/>
              <a:gd name="connsiteY9" fmla="*/ 1004341 h 2863121"/>
              <a:gd name="connsiteX10" fmla="*/ 946018 w 1260812"/>
              <a:gd name="connsiteY10" fmla="*/ 1064302 h 2863121"/>
              <a:gd name="connsiteX11" fmla="*/ 931028 w 1260812"/>
              <a:gd name="connsiteY11" fmla="*/ 1154243 h 2863121"/>
              <a:gd name="connsiteX12" fmla="*/ 901048 w 1260812"/>
              <a:gd name="connsiteY12" fmla="*/ 1244184 h 2863121"/>
              <a:gd name="connsiteX13" fmla="*/ 886058 w 1260812"/>
              <a:gd name="connsiteY13" fmla="*/ 1289154 h 2863121"/>
              <a:gd name="connsiteX14" fmla="*/ 856077 w 1260812"/>
              <a:gd name="connsiteY14" fmla="*/ 1409075 h 2863121"/>
              <a:gd name="connsiteX15" fmla="*/ 841087 w 1260812"/>
              <a:gd name="connsiteY15" fmla="*/ 1469036 h 2863121"/>
              <a:gd name="connsiteX16" fmla="*/ 826097 w 1260812"/>
              <a:gd name="connsiteY16" fmla="*/ 1543987 h 2863121"/>
              <a:gd name="connsiteX17" fmla="*/ 796117 w 1260812"/>
              <a:gd name="connsiteY17" fmla="*/ 1603947 h 2863121"/>
              <a:gd name="connsiteX18" fmla="*/ 751146 w 1260812"/>
              <a:gd name="connsiteY18" fmla="*/ 1693888 h 2863121"/>
              <a:gd name="connsiteX19" fmla="*/ 721166 w 1260812"/>
              <a:gd name="connsiteY19" fmla="*/ 1783829 h 2863121"/>
              <a:gd name="connsiteX20" fmla="*/ 616235 w 1260812"/>
              <a:gd name="connsiteY20" fmla="*/ 1903751 h 2863121"/>
              <a:gd name="connsiteX21" fmla="*/ 586254 w 1260812"/>
              <a:gd name="connsiteY21" fmla="*/ 1933731 h 2863121"/>
              <a:gd name="connsiteX22" fmla="*/ 466333 w 1260812"/>
              <a:gd name="connsiteY22" fmla="*/ 2068643 h 2863121"/>
              <a:gd name="connsiteX23" fmla="*/ 421362 w 1260812"/>
              <a:gd name="connsiteY23" fmla="*/ 2083633 h 2863121"/>
              <a:gd name="connsiteX24" fmla="*/ 391382 w 1260812"/>
              <a:gd name="connsiteY24" fmla="*/ 2128603 h 2863121"/>
              <a:gd name="connsiteX25" fmla="*/ 361402 w 1260812"/>
              <a:gd name="connsiteY25" fmla="*/ 2158584 h 2863121"/>
              <a:gd name="connsiteX26" fmla="*/ 346412 w 1260812"/>
              <a:gd name="connsiteY26" fmla="*/ 2203554 h 2863121"/>
              <a:gd name="connsiteX27" fmla="*/ 271461 w 1260812"/>
              <a:gd name="connsiteY27" fmla="*/ 2278505 h 2863121"/>
              <a:gd name="connsiteX28" fmla="*/ 226490 w 1260812"/>
              <a:gd name="connsiteY28" fmla="*/ 2398426 h 2863121"/>
              <a:gd name="connsiteX29" fmla="*/ 211500 w 1260812"/>
              <a:gd name="connsiteY29" fmla="*/ 2443397 h 2863121"/>
              <a:gd name="connsiteX30" fmla="*/ 166530 w 1260812"/>
              <a:gd name="connsiteY30" fmla="*/ 2488367 h 2863121"/>
              <a:gd name="connsiteX31" fmla="*/ 106569 w 1260812"/>
              <a:gd name="connsiteY31" fmla="*/ 2623279 h 2863121"/>
              <a:gd name="connsiteX32" fmla="*/ 61598 w 1260812"/>
              <a:gd name="connsiteY32" fmla="*/ 2773180 h 2863121"/>
              <a:gd name="connsiteX33" fmla="*/ 46608 w 1260812"/>
              <a:gd name="connsiteY33" fmla="*/ 2818151 h 2863121"/>
              <a:gd name="connsiteX34" fmla="*/ 31618 w 1260812"/>
              <a:gd name="connsiteY34" fmla="*/ 2863121 h 2863121"/>
              <a:gd name="connsiteX35" fmla="*/ 1638 w 1260812"/>
              <a:gd name="connsiteY35" fmla="*/ 2773180 h 2863121"/>
              <a:gd name="connsiteX36" fmla="*/ 16628 w 1260812"/>
              <a:gd name="connsiteY36" fmla="*/ 2818151 h 2863121"/>
              <a:gd name="connsiteX37" fmla="*/ 61598 w 1260812"/>
              <a:gd name="connsiteY37" fmla="*/ 2848131 h 2863121"/>
              <a:gd name="connsiteX38" fmla="*/ 106569 w 1260812"/>
              <a:gd name="connsiteY38" fmla="*/ 2833141 h 2863121"/>
              <a:gd name="connsiteX39" fmla="*/ 181520 w 1260812"/>
              <a:gd name="connsiteY39" fmla="*/ 2773180 h 2863121"/>
              <a:gd name="connsiteX40" fmla="*/ 211500 w 1260812"/>
              <a:gd name="connsiteY40" fmla="*/ 2698229 h 286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60812" h="2863121">
                <a:moveTo>
                  <a:pt x="1260812" y="0"/>
                </a:moveTo>
                <a:cubicBezTo>
                  <a:pt x="1255815" y="29980"/>
                  <a:pt x="1254555" y="60829"/>
                  <a:pt x="1245821" y="89941"/>
                </a:cubicBezTo>
                <a:cubicBezTo>
                  <a:pt x="1239400" y="111345"/>
                  <a:pt x="1224644" y="129363"/>
                  <a:pt x="1215841" y="149902"/>
                </a:cubicBezTo>
                <a:cubicBezTo>
                  <a:pt x="1194642" y="199367"/>
                  <a:pt x="1175867" y="249836"/>
                  <a:pt x="1155880" y="299803"/>
                </a:cubicBezTo>
                <a:cubicBezTo>
                  <a:pt x="1062052" y="534372"/>
                  <a:pt x="1175453" y="241084"/>
                  <a:pt x="1110910" y="434715"/>
                </a:cubicBezTo>
                <a:cubicBezTo>
                  <a:pt x="1039383" y="649299"/>
                  <a:pt x="1124450" y="354609"/>
                  <a:pt x="1050949" y="599607"/>
                </a:cubicBezTo>
                <a:cubicBezTo>
                  <a:pt x="1045029" y="619340"/>
                  <a:pt x="1042474" y="640022"/>
                  <a:pt x="1035959" y="659567"/>
                </a:cubicBezTo>
                <a:cubicBezTo>
                  <a:pt x="1027450" y="685094"/>
                  <a:pt x="1013711" y="708745"/>
                  <a:pt x="1005979" y="734518"/>
                </a:cubicBezTo>
                <a:cubicBezTo>
                  <a:pt x="989700" y="788782"/>
                  <a:pt x="983696" y="879355"/>
                  <a:pt x="975998" y="929390"/>
                </a:cubicBezTo>
                <a:cubicBezTo>
                  <a:pt x="972124" y="954572"/>
                  <a:pt x="966535" y="979469"/>
                  <a:pt x="961008" y="1004341"/>
                </a:cubicBezTo>
                <a:cubicBezTo>
                  <a:pt x="956539" y="1024453"/>
                  <a:pt x="950058" y="1044100"/>
                  <a:pt x="946018" y="1064302"/>
                </a:cubicBezTo>
                <a:cubicBezTo>
                  <a:pt x="940057" y="1094106"/>
                  <a:pt x="938400" y="1124757"/>
                  <a:pt x="931028" y="1154243"/>
                </a:cubicBezTo>
                <a:cubicBezTo>
                  <a:pt x="923363" y="1184901"/>
                  <a:pt x="911041" y="1214204"/>
                  <a:pt x="901048" y="1244184"/>
                </a:cubicBezTo>
                <a:cubicBezTo>
                  <a:pt x="896051" y="1259174"/>
                  <a:pt x="889157" y="1273660"/>
                  <a:pt x="886058" y="1289154"/>
                </a:cubicBezTo>
                <a:cubicBezTo>
                  <a:pt x="855577" y="1441550"/>
                  <a:pt x="886808" y="1301514"/>
                  <a:pt x="856077" y="1409075"/>
                </a:cubicBezTo>
                <a:cubicBezTo>
                  <a:pt x="850417" y="1428884"/>
                  <a:pt x="845556" y="1448924"/>
                  <a:pt x="841087" y="1469036"/>
                </a:cubicBezTo>
                <a:cubicBezTo>
                  <a:pt x="835560" y="1493908"/>
                  <a:pt x="834154" y="1519816"/>
                  <a:pt x="826097" y="1543987"/>
                </a:cubicBezTo>
                <a:cubicBezTo>
                  <a:pt x="819031" y="1565186"/>
                  <a:pt x="804920" y="1583408"/>
                  <a:pt x="796117" y="1603947"/>
                </a:cubicBezTo>
                <a:cubicBezTo>
                  <a:pt x="758880" y="1690832"/>
                  <a:pt x="808759" y="1607469"/>
                  <a:pt x="751146" y="1693888"/>
                </a:cubicBezTo>
                <a:cubicBezTo>
                  <a:pt x="741153" y="1723868"/>
                  <a:pt x="743512" y="1761483"/>
                  <a:pt x="721166" y="1783829"/>
                </a:cubicBezTo>
                <a:cubicBezTo>
                  <a:pt x="536228" y="1968767"/>
                  <a:pt x="715400" y="1779795"/>
                  <a:pt x="616235" y="1903751"/>
                </a:cubicBezTo>
                <a:cubicBezTo>
                  <a:pt x="607406" y="1914787"/>
                  <a:pt x="595302" y="1922874"/>
                  <a:pt x="586254" y="1933731"/>
                </a:cubicBezTo>
                <a:cubicBezTo>
                  <a:pt x="560280" y="1964899"/>
                  <a:pt x="502105" y="2056719"/>
                  <a:pt x="466333" y="2068643"/>
                </a:cubicBezTo>
                <a:lnTo>
                  <a:pt x="421362" y="2083633"/>
                </a:lnTo>
                <a:cubicBezTo>
                  <a:pt x="411369" y="2098623"/>
                  <a:pt x="402636" y="2114535"/>
                  <a:pt x="391382" y="2128603"/>
                </a:cubicBezTo>
                <a:cubicBezTo>
                  <a:pt x="382553" y="2139639"/>
                  <a:pt x="368673" y="2146465"/>
                  <a:pt x="361402" y="2158584"/>
                </a:cubicBezTo>
                <a:cubicBezTo>
                  <a:pt x="353273" y="2172133"/>
                  <a:pt x="353478" y="2189421"/>
                  <a:pt x="346412" y="2203554"/>
                </a:cubicBezTo>
                <a:cubicBezTo>
                  <a:pt x="321428" y="2253521"/>
                  <a:pt x="316431" y="2248525"/>
                  <a:pt x="271461" y="2278505"/>
                </a:cubicBezTo>
                <a:cubicBezTo>
                  <a:pt x="242540" y="2423113"/>
                  <a:pt x="277957" y="2295494"/>
                  <a:pt x="226490" y="2398426"/>
                </a:cubicBezTo>
                <a:cubicBezTo>
                  <a:pt x="219423" y="2412559"/>
                  <a:pt x="220265" y="2430250"/>
                  <a:pt x="211500" y="2443397"/>
                </a:cubicBezTo>
                <a:cubicBezTo>
                  <a:pt x="199741" y="2461036"/>
                  <a:pt x="181520" y="2473377"/>
                  <a:pt x="166530" y="2488367"/>
                </a:cubicBezTo>
                <a:cubicBezTo>
                  <a:pt x="130852" y="2595399"/>
                  <a:pt x="154078" y="2552013"/>
                  <a:pt x="106569" y="2623279"/>
                </a:cubicBezTo>
                <a:cubicBezTo>
                  <a:pt x="83913" y="2713902"/>
                  <a:pt x="98096" y="2663688"/>
                  <a:pt x="61598" y="2773180"/>
                </a:cubicBezTo>
                <a:lnTo>
                  <a:pt x="46608" y="2818151"/>
                </a:lnTo>
                <a:lnTo>
                  <a:pt x="31618" y="2863121"/>
                </a:lnTo>
                <a:lnTo>
                  <a:pt x="1638" y="2773180"/>
                </a:lnTo>
                <a:cubicBezTo>
                  <a:pt x="-3359" y="2758190"/>
                  <a:pt x="3481" y="2809386"/>
                  <a:pt x="16628" y="2818151"/>
                </a:cubicBezTo>
                <a:lnTo>
                  <a:pt x="61598" y="2848131"/>
                </a:lnTo>
                <a:cubicBezTo>
                  <a:pt x="76588" y="2843134"/>
                  <a:pt x="92436" y="2840207"/>
                  <a:pt x="106569" y="2833141"/>
                </a:cubicBezTo>
                <a:cubicBezTo>
                  <a:pt x="144388" y="2814232"/>
                  <a:pt x="153635" y="2801065"/>
                  <a:pt x="181520" y="2773180"/>
                </a:cubicBezTo>
                <a:cubicBezTo>
                  <a:pt x="200043" y="2717610"/>
                  <a:pt x="189444" y="2742343"/>
                  <a:pt x="211500" y="269822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reeform 20"/>
          <p:cNvSpPr/>
          <p:nvPr/>
        </p:nvSpPr>
        <p:spPr>
          <a:xfrm flipH="1">
            <a:off x="1718093" y="3909591"/>
            <a:ext cx="2725557" cy="1491404"/>
          </a:xfrm>
          <a:custGeom>
            <a:avLst/>
            <a:gdLst>
              <a:gd name="connsiteX0" fmla="*/ 1260812 w 1260812"/>
              <a:gd name="connsiteY0" fmla="*/ 0 h 2863121"/>
              <a:gd name="connsiteX1" fmla="*/ 1245821 w 1260812"/>
              <a:gd name="connsiteY1" fmla="*/ 89941 h 2863121"/>
              <a:gd name="connsiteX2" fmla="*/ 1215841 w 1260812"/>
              <a:gd name="connsiteY2" fmla="*/ 149902 h 2863121"/>
              <a:gd name="connsiteX3" fmla="*/ 1155880 w 1260812"/>
              <a:gd name="connsiteY3" fmla="*/ 299803 h 2863121"/>
              <a:gd name="connsiteX4" fmla="*/ 1110910 w 1260812"/>
              <a:gd name="connsiteY4" fmla="*/ 434715 h 2863121"/>
              <a:gd name="connsiteX5" fmla="*/ 1050949 w 1260812"/>
              <a:gd name="connsiteY5" fmla="*/ 599607 h 2863121"/>
              <a:gd name="connsiteX6" fmla="*/ 1035959 w 1260812"/>
              <a:gd name="connsiteY6" fmla="*/ 659567 h 2863121"/>
              <a:gd name="connsiteX7" fmla="*/ 1005979 w 1260812"/>
              <a:gd name="connsiteY7" fmla="*/ 734518 h 2863121"/>
              <a:gd name="connsiteX8" fmla="*/ 975998 w 1260812"/>
              <a:gd name="connsiteY8" fmla="*/ 929390 h 2863121"/>
              <a:gd name="connsiteX9" fmla="*/ 961008 w 1260812"/>
              <a:gd name="connsiteY9" fmla="*/ 1004341 h 2863121"/>
              <a:gd name="connsiteX10" fmla="*/ 946018 w 1260812"/>
              <a:gd name="connsiteY10" fmla="*/ 1064302 h 2863121"/>
              <a:gd name="connsiteX11" fmla="*/ 931028 w 1260812"/>
              <a:gd name="connsiteY11" fmla="*/ 1154243 h 2863121"/>
              <a:gd name="connsiteX12" fmla="*/ 901048 w 1260812"/>
              <a:gd name="connsiteY12" fmla="*/ 1244184 h 2863121"/>
              <a:gd name="connsiteX13" fmla="*/ 886058 w 1260812"/>
              <a:gd name="connsiteY13" fmla="*/ 1289154 h 2863121"/>
              <a:gd name="connsiteX14" fmla="*/ 856077 w 1260812"/>
              <a:gd name="connsiteY14" fmla="*/ 1409075 h 2863121"/>
              <a:gd name="connsiteX15" fmla="*/ 841087 w 1260812"/>
              <a:gd name="connsiteY15" fmla="*/ 1469036 h 2863121"/>
              <a:gd name="connsiteX16" fmla="*/ 826097 w 1260812"/>
              <a:gd name="connsiteY16" fmla="*/ 1543987 h 2863121"/>
              <a:gd name="connsiteX17" fmla="*/ 796117 w 1260812"/>
              <a:gd name="connsiteY17" fmla="*/ 1603947 h 2863121"/>
              <a:gd name="connsiteX18" fmla="*/ 751146 w 1260812"/>
              <a:gd name="connsiteY18" fmla="*/ 1693888 h 2863121"/>
              <a:gd name="connsiteX19" fmla="*/ 721166 w 1260812"/>
              <a:gd name="connsiteY19" fmla="*/ 1783829 h 2863121"/>
              <a:gd name="connsiteX20" fmla="*/ 616235 w 1260812"/>
              <a:gd name="connsiteY20" fmla="*/ 1903751 h 2863121"/>
              <a:gd name="connsiteX21" fmla="*/ 586254 w 1260812"/>
              <a:gd name="connsiteY21" fmla="*/ 1933731 h 2863121"/>
              <a:gd name="connsiteX22" fmla="*/ 466333 w 1260812"/>
              <a:gd name="connsiteY22" fmla="*/ 2068643 h 2863121"/>
              <a:gd name="connsiteX23" fmla="*/ 421362 w 1260812"/>
              <a:gd name="connsiteY23" fmla="*/ 2083633 h 2863121"/>
              <a:gd name="connsiteX24" fmla="*/ 391382 w 1260812"/>
              <a:gd name="connsiteY24" fmla="*/ 2128603 h 2863121"/>
              <a:gd name="connsiteX25" fmla="*/ 361402 w 1260812"/>
              <a:gd name="connsiteY25" fmla="*/ 2158584 h 2863121"/>
              <a:gd name="connsiteX26" fmla="*/ 346412 w 1260812"/>
              <a:gd name="connsiteY26" fmla="*/ 2203554 h 2863121"/>
              <a:gd name="connsiteX27" fmla="*/ 271461 w 1260812"/>
              <a:gd name="connsiteY27" fmla="*/ 2278505 h 2863121"/>
              <a:gd name="connsiteX28" fmla="*/ 226490 w 1260812"/>
              <a:gd name="connsiteY28" fmla="*/ 2398426 h 2863121"/>
              <a:gd name="connsiteX29" fmla="*/ 211500 w 1260812"/>
              <a:gd name="connsiteY29" fmla="*/ 2443397 h 2863121"/>
              <a:gd name="connsiteX30" fmla="*/ 166530 w 1260812"/>
              <a:gd name="connsiteY30" fmla="*/ 2488367 h 2863121"/>
              <a:gd name="connsiteX31" fmla="*/ 106569 w 1260812"/>
              <a:gd name="connsiteY31" fmla="*/ 2623279 h 2863121"/>
              <a:gd name="connsiteX32" fmla="*/ 61598 w 1260812"/>
              <a:gd name="connsiteY32" fmla="*/ 2773180 h 2863121"/>
              <a:gd name="connsiteX33" fmla="*/ 46608 w 1260812"/>
              <a:gd name="connsiteY33" fmla="*/ 2818151 h 2863121"/>
              <a:gd name="connsiteX34" fmla="*/ 31618 w 1260812"/>
              <a:gd name="connsiteY34" fmla="*/ 2863121 h 2863121"/>
              <a:gd name="connsiteX35" fmla="*/ 1638 w 1260812"/>
              <a:gd name="connsiteY35" fmla="*/ 2773180 h 2863121"/>
              <a:gd name="connsiteX36" fmla="*/ 16628 w 1260812"/>
              <a:gd name="connsiteY36" fmla="*/ 2818151 h 2863121"/>
              <a:gd name="connsiteX37" fmla="*/ 61598 w 1260812"/>
              <a:gd name="connsiteY37" fmla="*/ 2848131 h 2863121"/>
              <a:gd name="connsiteX38" fmla="*/ 106569 w 1260812"/>
              <a:gd name="connsiteY38" fmla="*/ 2833141 h 2863121"/>
              <a:gd name="connsiteX39" fmla="*/ 181520 w 1260812"/>
              <a:gd name="connsiteY39" fmla="*/ 2773180 h 2863121"/>
              <a:gd name="connsiteX40" fmla="*/ 211500 w 1260812"/>
              <a:gd name="connsiteY40" fmla="*/ 2698229 h 286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60812" h="2863121">
                <a:moveTo>
                  <a:pt x="1260812" y="0"/>
                </a:moveTo>
                <a:cubicBezTo>
                  <a:pt x="1255815" y="29980"/>
                  <a:pt x="1254555" y="60829"/>
                  <a:pt x="1245821" y="89941"/>
                </a:cubicBezTo>
                <a:cubicBezTo>
                  <a:pt x="1239400" y="111345"/>
                  <a:pt x="1224644" y="129363"/>
                  <a:pt x="1215841" y="149902"/>
                </a:cubicBezTo>
                <a:cubicBezTo>
                  <a:pt x="1194642" y="199367"/>
                  <a:pt x="1175867" y="249836"/>
                  <a:pt x="1155880" y="299803"/>
                </a:cubicBezTo>
                <a:cubicBezTo>
                  <a:pt x="1062052" y="534372"/>
                  <a:pt x="1175453" y="241084"/>
                  <a:pt x="1110910" y="434715"/>
                </a:cubicBezTo>
                <a:cubicBezTo>
                  <a:pt x="1039383" y="649299"/>
                  <a:pt x="1124450" y="354609"/>
                  <a:pt x="1050949" y="599607"/>
                </a:cubicBezTo>
                <a:cubicBezTo>
                  <a:pt x="1045029" y="619340"/>
                  <a:pt x="1042474" y="640022"/>
                  <a:pt x="1035959" y="659567"/>
                </a:cubicBezTo>
                <a:cubicBezTo>
                  <a:pt x="1027450" y="685094"/>
                  <a:pt x="1013711" y="708745"/>
                  <a:pt x="1005979" y="734518"/>
                </a:cubicBezTo>
                <a:cubicBezTo>
                  <a:pt x="989700" y="788782"/>
                  <a:pt x="983696" y="879355"/>
                  <a:pt x="975998" y="929390"/>
                </a:cubicBezTo>
                <a:cubicBezTo>
                  <a:pt x="972124" y="954572"/>
                  <a:pt x="966535" y="979469"/>
                  <a:pt x="961008" y="1004341"/>
                </a:cubicBezTo>
                <a:cubicBezTo>
                  <a:pt x="956539" y="1024453"/>
                  <a:pt x="950058" y="1044100"/>
                  <a:pt x="946018" y="1064302"/>
                </a:cubicBezTo>
                <a:cubicBezTo>
                  <a:pt x="940057" y="1094106"/>
                  <a:pt x="938400" y="1124757"/>
                  <a:pt x="931028" y="1154243"/>
                </a:cubicBezTo>
                <a:cubicBezTo>
                  <a:pt x="923363" y="1184901"/>
                  <a:pt x="911041" y="1214204"/>
                  <a:pt x="901048" y="1244184"/>
                </a:cubicBezTo>
                <a:cubicBezTo>
                  <a:pt x="896051" y="1259174"/>
                  <a:pt x="889157" y="1273660"/>
                  <a:pt x="886058" y="1289154"/>
                </a:cubicBezTo>
                <a:cubicBezTo>
                  <a:pt x="855577" y="1441550"/>
                  <a:pt x="886808" y="1301514"/>
                  <a:pt x="856077" y="1409075"/>
                </a:cubicBezTo>
                <a:cubicBezTo>
                  <a:pt x="850417" y="1428884"/>
                  <a:pt x="845556" y="1448924"/>
                  <a:pt x="841087" y="1469036"/>
                </a:cubicBezTo>
                <a:cubicBezTo>
                  <a:pt x="835560" y="1493908"/>
                  <a:pt x="834154" y="1519816"/>
                  <a:pt x="826097" y="1543987"/>
                </a:cubicBezTo>
                <a:cubicBezTo>
                  <a:pt x="819031" y="1565186"/>
                  <a:pt x="804920" y="1583408"/>
                  <a:pt x="796117" y="1603947"/>
                </a:cubicBezTo>
                <a:cubicBezTo>
                  <a:pt x="758880" y="1690832"/>
                  <a:pt x="808759" y="1607469"/>
                  <a:pt x="751146" y="1693888"/>
                </a:cubicBezTo>
                <a:cubicBezTo>
                  <a:pt x="741153" y="1723868"/>
                  <a:pt x="743512" y="1761483"/>
                  <a:pt x="721166" y="1783829"/>
                </a:cubicBezTo>
                <a:cubicBezTo>
                  <a:pt x="536228" y="1968767"/>
                  <a:pt x="715400" y="1779795"/>
                  <a:pt x="616235" y="1903751"/>
                </a:cubicBezTo>
                <a:cubicBezTo>
                  <a:pt x="607406" y="1914787"/>
                  <a:pt x="595302" y="1922874"/>
                  <a:pt x="586254" y="1933731"/>
                </a:cubicBezTo>
                <a:cubicBezTo>
                  <a:pt x="560280" y="1964899"/>
                  <a:pt x="502105" y="2056719"/>
                  <a:pt x="466333" y="2068643"/>
                </a:cubicBezTo>
                <a:lnTo>
                  <a:pt x="421362" y="2083633"/>
                </a:lnTo>
                <a:cubicBezTo>
                  <a:pt x="411369" y="2098623"/>
                  <a:pt x="402636" y="2114535"/>
                  <a:pt x="391382" y="2128603"/>
                </a:cubicBezTo>
                <a:cubicBezTo>
                  <a:pt x="382553" y="2139639"/>
                  <a:pt x="368673" y="2146465"/>
                  <a:pt x="361402" y="2158584"/>
                </a:cubicBezTo>
                <a:cubicBezTo>
                  <a:pt x="353273" y="2172133"/>
                  <a:pt x="353478" y="2189421"/>
                  <a:pt x="346412" y="2203554"/>
                </a:cubicBezTo>
                <a:cubicBezTo>
                  <a:pt x="321428" y="2253521"/>
                  <a:pt x="316431" y="2248525"/>
                  <a:pt x="271461" y="2278505"/>
                </a:cubicBezTo>
                <a:cubicBezTo>
                  <a:pt x="242540" y="2423113"/>
                  <a:pt x="277957" y="2295494"/>
                  <a:pt x="226490" y="2398426"/>
                </a:cubicBezTo>
                <a:cubicBezTo>
                  <a:pt x="219423" y="2412559"/>
                  <a:pt x="220265" y="2430250"/>
                  <a:pt x="211500" y="2443397"/>
                </a:cubicBezTo>
                <a:cubicBezTo>
                  <a:pt x="199741" y="2461036"/>
                  <a:pt x="181520" y="2473377"/>
                  <a:pt x="166530" y="2488367"/>
                </a:cubicBezTo>
                <a:cubicBezTo>
                  <a:pt x="130852" y="2595399"/>
                  <a:pt x="154078" y="2552013"/>
                  <a:pt x="106569" y="2623279"/>
                </a:cubicBezTo>
                <a:cubicBezTo>
                  <a:pt x="83913" y="2713902"/>
                  <a:pt x="98096" y="2663688"/>
                  <a:pt x="61598" y="2773180"/>
                </a:cubicBezTo>
                <a:lnTo>
                  <a:pt x="46608" y="2818151"/>
                </a:lnTo>
                <a:lnTo>
                  <a:pt x="31618" y="2863121"/>
                </a:lnTo>
                <a:lnTo>
                  <a:pt x="1638" y="2773180"/>
                </a:lnTo>
                <a:cubicBezTo>
                  <a:pt x="-3359" y="2758190"/>
                  <a:pt x="3481" y="2809386"/>
                  <a:pt x="16628" y="2818151"/>
                </a:cubicBezTo>
                <a:lnTo>
                  <a:pt x="61598" y="2848131"/>
                </a:lnTo>
                <a:cubicBezTo>
                  <a:pt x="76588" y="2843134"/>
                  <a:pt x="92436" y="2840207"/>
                  <a:pt x="106569" y="2833141"/>
                </a:cubicBezTo>
                <a:cubicBezTo>
                  <a:pt x="144388" y="2814232"/>
                  <a:pt x="153635" y="2801065"/>
                  <a:pt x="181520" y="2773180"/>
                </a:cubicBezTo>
                <a:cubicBezTo>
                  <a:pt x="200043" y="2717610"/>
                  <a:pt x="189444" y="2742343"/>
                  <a:pt x="211500" y="269822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p:cNvSpPr txBox="1"/>
          <p:nvPr/>
        </p:nvSpPr>
        <p:spPr>
          <a:xfrm>
            <a:off x="4956692" y="3788486"/>
            <a:ext cx="3687593" cy="923330"/>
          </a:xfrm>
          <a:prstGeom prst="rect">
            <a:avLst/>
          </a:prstGeom>
          <a:solidFill>
            <a:srgbClr val="FFFFFF"/>
          </a:solidFill>
          <a:ln>
            <a:solidFill>
              <a:srgbClr val="FFFFFF"/>
            </a:solidFill>
          </a:ln>
        </p:spPr>
        <p:txBody>
          <a:bodyPr wrap="square" rtlCol="0">
            <a:spAutoFit/>
          </a:bodyPr>
          <a:lstStyle/>
          <a:p>
            <a:r>
              <a:rPr lang="en-US" b="1" dirty="0">
                <a:solidFill>
                  <a:srgbClr val="39858E"/>
                </a:solidFill>
                <a:latin typeface="+mj-lt"/>
              </a:rPr>
              <a:t>What went on in your brain? </a:t>
            </a:r>
          </a:p>
          <a:p>
            <a:r>
              <a:rPr lang="en-US" b="1" dirty="0">
                <a:solidFill>
                  <a:srgbClr val="39858E"/>
                </a:solidFill>
                <a:latin typeface="+mj-lt"/>
              </a:rPr>
              <a:t>How did your brain process the information?</a:t>
            </a:r>
          </a:p>
        </p:txBody>
      </p:sp>
      <p:sp>
        <p:nvSpPr>
          <p:cNvPr id="23" name="TextBox 22"/>
          <p:cNvSpPr txBox="1"/>
          <p:nvPr/>
        </p:nvSpPr>
        <p:spPr>
          <a:xfrm>
            <a:off x="4939260" y="4939330"/>
            <a:ext cx="4204741" cy="1477328"/>
          </a:xfrm>
          <a:prstGeom prst="rect">
            <a:avLst/>
          </a:prstGeom>
          <a:solidFill>
            <a:srgbClr val="FFFFFF"/>
          </a:solidFill>
          <a:ln>
            <a:solidFill>
              <a:srgbClr val="FFFFFF"/>
            </a:solidFill>
          </a:ln>
        </p:spPr>
        <p:txBody>
          <a:bodyPr wrap="square" rtlCol="0">
            <a:spAutoFit/>
          </a:bodyPr>
          <a:lstStyle/>
          <a:p>
            <a:r>
              <a:rPr lang="en-US" b="1" dirty="0">
                <a:solidFill>
                  <a:srgbClr val="39858E"/>
                </a:solidFill>
                <a:latin typeface="+mj-lt"/>
              </a:rPr>
              <a:t>1</a:t>
            </a:r>
            <a:r>
              <a:rPr lang="en-US" b="1" baseline="30000" dirty="0">
                <a:solidFill>
                  <a:srgbClr val="39858E"/>
                </a:solidFill>
                <a:latin typeface="+mj-lt"/>
              </a:rPr>
              <a:t>st</a:t>
            </a:r>
            <a:r>
              <a:rPr lang="en-US" b="1" dirty="0">
                <a:solidFill>
                  <a:srgbClr val="39858E"/>
                </a:solidFill>
                <a:latin typeface="+mj-lt"/>
              </a:rPr>
              <a:t> Compared and contrasted information in each category. </a:t>
            </a:r>
          </a:p>
          <a:p>
            <a:r>
              <a:rPr lang="en-US" b="1" dirty="0">
                <a:solidFill>
                  <a:srgbClr val="39858E"/>
                </a:solidFill>
                <a:latin typeface="+mj-lt"/>
              </a:rPr>
              <a:t>2nd Identified the item that is different</a:t>
            </a:r>
          </a:p>
          <a:p>
            <a:r>
              <a:rPr lang="en-US" b="1" dirty="0">
                <a:solidFill>
                  <a:srgbClr val="39858E"/>
                </a:solidFill>
                <a:latin typeface="+mj-lt"/>
              </a:rPr>
              <a:t>3</a:t>
            </a:r>
            <a:r>
              <a:rPr lang="en-US" b="1" baseline="30000" dirty="0">
                <a:solidFill>
                  <a:srgbClr val="39858E"/>
                </a:solidFill>
                <a:latin typeface="+mj-lt"/>
              </a:rPr>
              <a:t>rd</a:t>
            </a:r>
            <a:r>
              <a:rPr lang="en-US" b="1" dirty="0">
                <a:solidFill>
                  <a:srgbClr val="39858E"/>
                </a:solidFill>
                <a:latin typeface="+mj-lt"/>
              </a:rPr>
              <a:t> Classified information. </a:t>
            </a:r>
          </a:p>
          <a:p>
            <a:r>
              <a:rPr lang="en-US" b="1" dirty="0">
                <a:solidFill>
                  <a:srgbClr val="39858E"/>
                </a:solidFill>
                <a:latin typeface="+mj-lt"/>
              </a:rPr>
              <a:t>[Critical thinking]</a:t>
            </a:r>
            <a:endParaRPr lang="en-US" sz="2100" b="1" dirty="0">
              <a:solidFill>
                <a:srgbClr val="39858E"/>
              </a:solidFill>
              <a:latin typeface="+mj-lt"/>
            </a:endParaRPr>
          </a:p>
        </p:txBody>
      </p:sp>
      <p:sp>
        <p:nvSpPr>
          <p:cNvPr id="4" name="Slide Number Placeholder 3"/>
          <p:cNvSpPr>
            <a:spLocks noGrp="1"/>
          </p:cNvSpPr>
          <p:nvPr>
            <p:ph type="sldNum" sz="quarter" idx="12"/>
          </p:nvPr>
        </p:nvSpPr>
        <p:spPr/>
        <p:txBody>
          <a:bodyPr/>
          <a:lstStyle/>
          <a:p>
            <a:fld id="{40B25C0D-5F79-894B-8FB9-801957675266}" type="slidenum">
              <a:rPr lang="en-US" smtClean="0"/>
              <a:t>27</a:t>
            </a:fld>
            <a:endParaRPr lang="en-US"/>
          </a:p>
        </p:txBody>
      </p:sp>
      <p:cxnSp>
        <p:nvCxnSpPr>
          <p:cNvPr id="25" name="رابط مستقيم 36">
            <a:extLst>
              <a:ext uri="{FF2B5EF4-FFF2-40B4-BE49-F238E27FC236}">
                <a16:creationId xmlns:a16="http://schemas.microsoft.com/office/drawing/2014/main" id="{83643500-01FC-1C4A-AFEE-626ADDFC32CA}"/>
              </a:ext>
            </a:extLst>
          </p:cNvPr>
          <p:cNvCxnSpPr/>
          <p:nvPr/>
        </p:nvCxnSpPr>
        <p:spPr>
          <a:xfrm flipH="1">
            <a:off x="0" y="794974"/>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E7BA32A-5E79-C040-9F7E-E53E403FD8D2}"/>
              </a:ext>
            </a:extLst>
          </p:cNvPr>
          <p:cNvSpPr txBox="1"/>
          <p:nvPr/>
        </p:nvSpPr>
        <p:spPr>
          <a:xfrm>
            <a:off x="379667" y="1201436"/>
            <a:ext cx="8328062" cy="807911"/>
          </a:xfrm>
          <a:prstGeom prst="rect">
            <a:avLst/>
          </a:prstGeom>
          <a:noFill/>
          <a:ln>
            <a:solidFill>
              <a:srgbClr val="000000"/>
            </a:solidFill>
          </a:ln>
        </p:spPr>
        <p:txBody>
          <a:bodyPr wrap="square" lIns="68576" tIns="34289" rIns="68576" bIns="34289" rtlCol="0">
            <a:spAutoFit/>
          </a:bodyPr>
          <a:lstStyle/>
          <a:p>
            <a:r>
              <a:rPr lang="en-US" sz="2400" dirty="0"/>
              <a:t>Find the words that do not belong in the columns, circle them and draw lines to show which columns they should belong in.</a:t>
            </a:r>
          </a:p>
        </p:txBody>
      </p:sp>
      <p:sp>
        <p:nvSpPr>
          <p:cNvPr id="17" name="Title 1">
            <a:extLst>
              <a:ext uri="{FF2B5EF4-FFF2-40B4-BE49-F238E27FC236}">
                <a16:creationId xmlns:a16="http://schemas.microsoft.com/office/drawing/2014/main" id="{66812752-831C-7146-BF4D-26BFA9020096}"/>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Word task (reading)</a:t>
            </a:r>
          </a:p>
        </p:txBody>
      </p:sp>
      <p:sp>
        <p:nvSpPr>
          <p:cNvPr id="28" name="مستطيل 34">
            <a:extLst>
              <a:ext uri="{FF2B5EF4-FFF2-40B4-BE49-F238E27FC236}">
                <a16:creationId xmlns:a16="http://schemas.microsoft.com/office/drawing/2014/main" id="{F0640962-B47D-E145-9FE2-3B6F1BD22AAA}"/>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26" name="TextBox 25">
            <a:extLst>
              <a:ext uri="{FF2B5EF4-FFF2-40B4-BE49-F238E27FC236}">
                <a16:creationId xmlns:a16="http://schemas.microsoft.com/office/drawing/2014/main" id="{7F38AD16-CD3D-8648-8F93-54979729AD2A}"/>
              </a:ext>
            </a:extLst>
          </p:cNvPr>
          <p:cNvSpPr txBox="1"/>
          <p:nvPr/>
        </p:nvSpPr>
        <p:spPr>
          <a:xfrm>
            <a:off x="4175129" y="208973"/>
            <a:ext cx="2906084" cy="430887"/>
          </a:xfrm>
          <a:prstGeom prst="rect">
            <a:avLst/>
          </a:prstGeom>
          <a:solidFill>
            <a:srgbClr val="FFFF00"/>
          </a:solidFill>
        </p:spPr>
        <p:txBody>
          <a:bodyPr wrap="square" rtlCol="0">
            <a:spAutoFit/>
          </a:bodyPr>
          <a:lstStyle/>
          <a:p>
            <a:r>
              <a:rPr lang="en-US" sz="2200" dirty="0"/>
              <a:t>Science connection</a:t>
            </a:r>
          </a:p>
        </p:txBody>
      </p:sp>
    </p:spTree>
    <p:extLst>
      <p:ext uri="{BB962C8B-B14F-4D97-AF65-F5344CB8AC3E}">
        <p14:creationId xmlns:p14="http://schemas.microsoft.com/office/powerpoint/2010/main" val="25513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2" grpId="0" animBg="1"/>
      <p:bldP spid="19" grpId="0" animBg="1"/>
      <p:bldP spid="20" grpId="0" animBg="1"/>
      <p:bldP spid="21"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290F0B-7927-4DF7-BBA5-C17C3F9D20B4}" type="slidenum">
              <a:rPr lang="en-US" smtClean="0"/>
              <a:pPr/>
              <a:t>28</a:t>
            </a:fld>
            <a:endParaRPr lang="en-US"/>
          </a:p>
        </p:txBody>
      </p:sp>
      <p:pic>
        <p:nvPicPr>
          <p:cNvPr id="8" name="Picture 7"/>
          <p:cNvPicPr>
            <a:picLocks noChangeAspect="1"/>
          </p:cNvPicPr>
          <p:nvPr/>
        </p:nvPicPr>
        <p:blipFill>
          <a:blip r:embed="rId2"/>
          <a:stretch>
            <a:fillRect/>
          </a:stretch>
        </p:blipFill>
        <p:spPr>
          <a:xfrm>
            <a:off x="1376854" y="1522107"/>
            <a:ext cx="5806712" cy="3868558"/>
          </a:xfrm>
          <a:prstGeom prst="rect">
            <a:avLst/>
          </a:prstGeom>
        </p:spPr>
      </p:pic>
      <p:sp>
        <p:nvSpPr>
          <p:cNvPr id="9" name="Rectangle 8"/>
          <p:cNvSpPr/>
          <p:nvPr/>
        </p:nvSpPr>
        <p:spPr>
          <a:xfrm>
            <a:off x="649597" y="1568391"/>
            <a:ext cx="1885950" cy="623246"/>
          </a:xfrm>
          <a:prstGeom prst="rect">
            <a:avLst/>
          </a:prstGeom>
          <a:solidFill>
            <a:srgbClr val="FFFFFF"/>
          </a:solidFill>
        </p:spPr>
        <p:txBody>
          <a:bodyPr wrap="square" lIns="68576" tIns="34289" rIns="68576" bIns="34289">
            <a:spAutoFit/>
          </a:bodyPr>
          <a:lstStyle/>
          <a:p>
            <a:r>
              <a:rPr lang="en-US" sz="3600" b="1" dirty="0"/>
              <a:t>WHAT</a:t>
            </a:r>
            <a:endParaRPr lang="en-US" sz="3600" dirty="0"/>
          </a:p>
        </p:txBody>
      </p:sp>
      <p:pic>
        <p:nvPicPr>
          <p:cNvPr id="11" name="Picture 10"/>
          <p:cNvPicPr>
            <a:picLocks noChangeAspect="1"/>
          </p:cNvPicPr>
          <p:nvPr/>
        </p:nvPicPr>
        <p:blipFill>
          <a:blip r:embed="rId3"/>
          <a:stretch>
            <a:fillRect/>
          </a:stretch>
        </p:blipFill>
        <p:spPr>
          <a:xfrm>
            <a:off x="6968856" y="4939590"/>
            <a:ext cx="1771991" cy="1110614"/>
          </a:xfrm>
          <a:prstGeom prst="rect">
            <a:avLst/>
          </a:prstGeom>
        </p:spPr>
      </p:pic>
      <p:sp>
        <p:nvSpPr>
          <p:cNvPr id="12" name="TextBox 11"/>
          <p:cNvSpPr txBox="1"/>
          <p:nvPr/>
        </p:nvSpPr>
        <p:spPr>
          <a:xfrm>
            <a:off x="7490891" y="5054987"/>
            <a:ext cx="876300" cy="484746"/>
          </a:xfrm>
          <a:prstGeom prst="rect">
            <a:avLst/>
          </a:prstGeom>
          <a:noFill/>
          <a:ln>
            <a:solidFill>
              <a:srgbClr val="FFFFFF"/>
            </a:solidFill>
          </a:ln>
        </p:spPr>
        <p:txBody>
          <a:bodyPr wrap="square" lIns="68576" tIns="34289" rIns="68576" bIns="34289" rtlCol="0">
            <a:spAutoFit/>
          </a:bodyPr>
          <a:lstStyle/>
          <a:p>
            <a:r>
              <a:rPr lang="en-US" sz="1350" dirty="0"/>
              <a:t>slow little turtle</a:t>
            </a:r>
          </a:p>
        </p:txBody>
      </p:sp>
      <p:pic>
        <p:nvPicPr>
          <p:cNvPr id="13" name="Picture 12"/>
          <p:cNvPicPr>
            <a:picLocks noChangeAspect="1"/>
          </p:cNvPicPr>
          <p:nvPr/>
        </p:nvPicPr>
        <p:blipFill>
          <a:blip r:embed="rId3"/>
          <a:stretch>
            <a:fillRect/>
          </a:stretch>
        </p:blipFill>
        <p:spPr>
          <a:xfrm>
            <a:off x="3379861" y="5191507"/>
            <a:ext cx="1771991" cy="1110614"/>
          </a:xfrm>
          <a:prstGeom prst="rect">
            <a:avLst/>
          </a:prstGeom>
        </p:spPr>
      </p:pic>
      <p:sp>
        <p:nvSpPr>
          <p:cNvPr id="14" name="TextBox 13"/>
          <p:cNvSpPr txBox="1"/>
          <p:nvPr/>
        </p:nvSpPr>
        <p:spPr>
          <a:xfrm>
            <a:off x="3740461" y="5376366"/>
            <a:ext cx="876300" cy="484746"/>
          </a:xfrm>
          <a:prstGeom prst="rect">
            <a:avLst/>
          </a:prstGeom>
          <a:noFill/>
          <a:ln>
            <a:solidFill>
              <a:srgbClr val="FFFFFF"/>
            </a:solidFill>
          </a:ln>
        </p:spPr>
        <p:txBody>
          <a:bodyPr wrap="square" lIns="68576" tIns="34289" rIns="68576" bIns="34289" rtlCol="0">
            <a:spAutoFit/>
          </a:bodyPr>
          <a:lstStyle/>
          <a:p>
            <a:r>
              <a:rPr lang="en-US" sz="1350" dirty="0"/>
              <a:t>small yellow car</a:t>
            </a:r>
          </a:p>
        </p:txBody>
      </p:sp>
      <p:pic>
        <p:nvPicPr>
          <p:cNvPr id="15" name="Picture 14"/>
          <p:cNvPicPr>
            <a:picLocks noChangeAspect="1"/>
          </p:cNvPicPr>
          <p:nvPr/>
        </p:nvPicPr>
        <p:blipFill>
          <a:blip r:embed="rId3"/>
          <a:stretch>
            <a:fillRect/>
          </a:stretch>
        </p:blipFill>
        <p:spPr>
          <a:xfrm>
            <a:off x="84615" y="5151763"/>
            <a:ext cx="1771991" cy="1110614"/>
          </a:xfrm>
          <a:prstGeom prst="rect">
            <a:avLst/>
          </a:prstGeom>
        </p:spPr>
      </p:pic>
      <p:sp>
        <p:nvSpPr>
          <p:cNvPr id="16" name="TextBox 15"/>
          <p:cNvSpPr txBox="1"/>
          <p:nvPr/>
        </p:nvSpPr>
        <p:spPr>
          <a:xfrm>
            <a:off x="444089" y="5335351"/>
            <a:ext cx="876300" cy="484746"/>
          </a:xfrm>
          <a:prstGeom prst="rect">
            <a:avLst/>
          </a:prstGeom>
          <a:noFill/>
          <a:ln>
            <a:noFill/>
          </a:ln>
        </p:spPr>
        <p:txBody>
          <a:bodyPr wrap="square" lIns="68576" tIns="34289" rIns="68576" bIns="34289" rtlCol="0">
            <a:spAutoFit/>
          </a:bodyPr>
          <a:lstStyle/>
          <a:p>
            <a:r>
              <a:rPr lang="en-US" sz="1350" dirty="0"/>
              <a:t>big green dinosaur</a:t>
            </a:r>
          </a:p>
        </p:txBody>
      </p:sp>
      <p:sp>
        <p:nvSpPr>
          <p:cNvPr id="18" name="TextBox 17">
            <a:extLst>
              <a:ext uri="{FF2B5EF4-FFF2-40B4-BE49-F238E27FC236}">
                <a16:creationId xmlns:a16="http://schemas.microsoft.com/office/drawing/2014/main" id="{3AF578AB-ED34-4E4A-88DE-E0C33385E470}"/>
              </a:ext>
            </a:extLst>
          </p:cNvPr>
          <p:cNvSpPr txBox="1"/>
          <p:nvPr/>
        </p:nvSpPr>
        <p:spPr>
          <a:xfrm>
            <a:off x="358737" y="941874"/>
            <a:ext cx="8328062" cy="438580"/>
          </a:xfrm>
          <a:prstGeom prst="rect">
            <a:avLst/>
          </a:prstGeom>
          <a:noFill/>
          <a:ln>
            <a:solidFill>
              <a:srgbClr val="000000"/>
            </a:solidFill>
          </a:ln>
        </p:spPr>
        <p:txBody>
          <a:bodyPr wrap="square" lIns="68576" tIns="34289" rIns="68576" bIns="34289" rtlCol="0">
            <a:spAutoFit/>
          </a:bodyPr>
          <a:lstStyle/>
          <a:p>
            <a:r>
              <a:rPr lang="en-US" sz="2400" dirty="0"/>
              <a:t>Say at least three WHAT details for this picture. </a:t>
            </a:r>
          </a:p>
        </p:txBody>
      </p:sp>
      <p:cxnSp>
        <p:nvCxnSpPr>
          <p:cNvPr id="17" name="رابط مستقيم 36">
            <a:extLst>
              <a:ext uri="{FF2B5EF4-FFF2-40B4-BE49-F238E27FC236}">
                <a16:creationId xmlns:a16="http://schemas.microsoft.com/office/drawing/2014/main" id="{696E663C-FA5B-E440-8C81-4D024F101F14}"/>
              </a:ext>
            </a:extLst>
          </p:cNvPr>
          <p:cNvCxnSpPr/>
          <p:nvPr/>
        </p:nvCxnSpPr>
        <p:spPr>
          <a:xfrm flipH="1">
            <a:off x="0" y="794974"/>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B8546195-7245-C747-86A4-2543243D6FC4}"/>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Detail task (language)</a:t>
            </a:r>
          </a:p>
        </p:txBody>
      </p:sp>
      <p:sp>
        <p:nvSpPr>
          <p:cNvPr id="21" name="TextBox 20">
            <a:extLst>
              <a:ext uri="{FF2B5EF4-FFF2-40B4-BE49-F238E27FC236}">
                <a16:creationId xmlns:a16="http://schemas.microsoft.com/office/drawing/2014/main" id="{93B4A27D-52D0-BB46-B88F-328DAB1697AF}"/>
              </a:ext>
            </a:extLst>
          </p:cNvPr>
          <p:cNvSpPr txBox="1"/>
          <p:nvPr/>
        </p:nvSpPr>
        <p:spPr>
          <a:xfrm>
            <a:off x="7486650" y="2611957"/>
            <a:ext cx="1521378" cy="1200329"/>
          </a:xfrm>
          <a:prstGeom prst="rect">
            <a:avLst/>
          </a:prstGeom>
          <a:noFill/>
        </p:spPr>
        <p:txBody>
          <a:bodyPr wrap="square" rtlCol="0">
            <a:spAutoFit/>
          </a:bodyPr>
          <a:lstStyle/>
          <a:p>
            <a:r>
              <a:rPr lang="en-US" dirty="0">
                <a:solidFill>
                  <a:srgbClr val="39858E"/>
                </a:solidFill>
              </a:rPr>
              <a:t>This can also be done as a writing task. See next slide.</a:t>
            </a:r>
          </a:p>
        </p:txBody>
      </p:sp>
      <p:sp>
        <p:nvSpPr>
          <p:cNvPr id="23" name="مستطيل 34">
            <a:extLst>
              <a:ext uri="{FF2B5EF4-FFF2-40B4-BE49-F238E27FC236}">
                <a16:creationId xmlns:a16="http://schemas.microsoft.com/office/drawing/2014/main" id="{ED5AEF3B-AD1B-5A47-8B6C-C566E599DE05}"/>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307043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290F0B-7927-4DF7-BBA5-C17C3F9D20B4}" type="slidenum">
              <a:rPr lang="en-US" smtClean="0"/>
              <a:pPr/>
              <a:t>29</a:t>
            </a:fld>
            <a:endParaRPr lang="en-US"/>
          </a:p>
        </p:txBody>
      </p:sp>
      <p:pic>
        <p:nvPicPr>
          <p:cNvPr id="8" name="Picture 7"/>
          <p:cNvPicPr>
            <a:picLocks noChangeAspect="1"/>
          </p:cNvPicPr>
          <p:nvPr/>
        </p:nvPicPr>
        <p:blipFill>
          <a:blip r:embed="rId2"/>
          <a:stretch>
            <a:fillRect/>
          </a:stretch>
        </p:blipFill>
        <p:spPr>
          <a:xfrm>
            <a:off x="1376854" y="1522107"/>
            <a:ext cx="5806712" cy="3868558"/>
          </a:xfrm>
          <a:prstGeom prst="rect">
            <a:avLst/>
          </a:prstGeom>
        </p:spPr>
      </p:pic>
      <p:sp>
        <p:nvSpPr>
          <p:cNvPr id="9" name="Rectangle 8"/>
          <p:cNvSpPr/>
          <p:nvPr/>
        </p:nvSpPr>
        <p:spPr>
          <a:xfrm>
            <a:off x="649597" y="1568391"/>
            <a:ext cx="1885950" cy="623246"/>
          </a:xfrm>
          <a:prstGeom prst="rect">
            <a:avLst/>
          </a:prstGeom>
          <a:solidFill>
            <a:srgbClr val="FFFFFF"/>
          </a:solidFill>
        </p:spPr>
        <p:txBody>
          <a:bodyPr wrap="square" lIns="68576" tIns="34289" rIns="68576" bIns="34289">
            <a:spAutoFit/>
          </a:bodyPr>
          <a:lstStyle/>
          <a:p>
            <a:r>
              <a:rPr lang="en-US" sz="3600" b="1" dirty="0"/>
              <a:t>WHAT</a:t>
            </a:r>
            <a:endParaRPr lang="en-US" sz="3600" dirty="0"/>
          </a:p>
        </p:txBody>
      </p:sp>
      <p:sp>
        <p:nvSpPr>
          <p:cNvPr id="18" name="TextBox 17">
            <a:extLst>
              <a:ext uri="{FF2B5EF4-FFF2-40B4-BE49-F238E27FC236}">
                <a16:creationId xmlns:a16="http://schemas.microsoft.com/office/drawing/2014/main" id="{3AF578AB-ED34-4E4A-88DE-E0C33385E470}"/>
              </a:ext>
            </a:extLst>
          </p:cNvPr>
          <p:cNvSpPr txBox="1"/>
          <p:nvPr/>
        </p:nvSpPr>
        <p:spPr>
          <a:xfrm>
            <a:off x="358737" y="941874"/>
            <a:ext cx="8328062" cy="438580"/>
          </a:xfrm>
          <a:prstGeom prst="rect">
            <a:avLst/>
          </a:prstGeom>
          <a:noFill/>
          <a:ln>
            <a:solidFill>
              <a:srgbClr val="000000"/>
            </a:solidFill>
          </a:ln>
        </p:spPr>
        <p:txBody>
          <a:bodyPr wrap="square" lIns="68576" tIns="34289" rIns="68576" bIns="34289" rtlCol="0">
            <a:spAutoFit/>
          </a:bodyPr>
          <a:lstStyle/>
          <a:p>
            <a:r>
              <a:rPr lang="en-US" sz="2400" dirty="0"/>
              <a:t>Write at least three WHAT details for this picture. </a:t>
            </a:r>
          </a:p>
        </p:txBody>
      </p:sp>
      <p:cxnSp>
        <p:nvCxnSpPr>
          <p:cNvPr id="17" name="رابط مستقيم 36">
            <a:extLst>
              <a:ext uri="{FF2B5EF4-FFF2-40B4-BE49-F238E27FC236}">
                <a16:creationId xmlns:a16="http://schemas.microsoft.com/office/drawing/2014/main" id="{696E663C-FA5B-E440-8C81-4D024F101F14}"/>
              </a:ext>
            </a:extLst>
          </p:cNvPr>
          <p:cNvCxnSpPr/>
          <p:nvPr/>
        </p:nvCxnSpPr>
        <p:spPr>
          <a:xfrm flipH="1">
            <a:off x="0" y="794974"/>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B8546195-7245-C747-86A4-2543243D6FC4}"/>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Detail task (literacy)</a:t>
            </a:r>
          </a:p>
        </p:txBody>
      </p:sp>
      <p:pic>
        <p:nvPicPr>
          <p:cNvPr id="5" name="Picture 4">
            <a:extLst>
              <a:ext uri="{FF2B5EF4-FFF2-40B4-BE49-F238E27FC236}">
                <a16:creationId xmlns:a16="http://schemas.microsoft.com/office/drawing/2014/main" id="{4992EF7C-BBCE-4546-88A5-0E3ABCD26291}"/>
              </a:ext>
            </a:extLst>
          </p:cNvPr>
          <p:cNvPicPr>
            <a:picLocks noChangeAspect="1"/>
          </p:cNvPicPr>
          <p:nvPr/>
        </p:nvPicPr>
        <p:blipFill>
          <a:blip r:embed="rId3"/>
          <a:stretch>
            <a:fillRect/>
          </a:stretch>
        </p:blipFill>
        <p:spPr>
          <a:xfrm>
            <a:off x="2084243" y="5449027"/>
            <a:ext cx="902607" cy="1168349"/>
          </a:xfrm>
          <a:prstGeom prst="rect">
            <a:avLst/>
          </a:prstGeom>
        </p:spPr>
      </p:pic>
      <p:sp>
        <p:nvSpPr>
          <p:cNvPr id="16" name="TextBox 15"/>
          <p:cNvSpPr txBox="1"/>
          <p:nvPr/>
        </p:nvSpPr>
        <p:spPr>
          <a:xfrm>
            <a:off x="2155363" y="5509610"/>
            <a:ext cx="876300" cy="484746"/>
          </a:xfrm>
          <a:prstGeom prst="rect">
            <a:avLst/>
          </a:prstGeom>
          <a:noFill/>
          <a:ln>
            <a:noFill/>
          </a:ln>
        </p:spPr>
        <p:txBody>
          <a:bodyPr wrap="square" lIns="68576" tIns="34289" rIns="68576" bIns="34289" rtlCol="0">
            <a:spAutoFit/>
          </a:bodyPr>
          <a:lstStyle/>
          <a:p>
            <a:r>
              <a:rPr lang="en-US" sz="1350" dirty="0"/>
              <a:t>big green dinosaur</a:t>
            </a:r>
          </a:p>
        </p:txBody>
      </p:sp>
      <p:pic>
        <p:nvPicPr>
          <p:cNvPr id="21" name="Picture 20">
            <a:extLst>
              <a:ext uri="{FF2B5EF4-FFF2-40B4-BE49-F238E27FC236}">
                <a16:creationId xmlns:a16="http://schemas.microsoft.com/office/drawing/2014/main" id="{ABCCD52B-C9F3-684F-8F96-387C1B4BD750}"/>
              </a:ext>
            </a:extLst>
          </p:cNvPr>
          <p:cNvPicPr>
            <a:picLocks noChangeAspect="1"/>
          </p:cNvPicPr>
          <p:nvPr/>
        </p:nvPicPr>
        <p:blipFill>
          <a:blip r:embed="rId3"/>
          <a:stretch>
            <a:fillRect/>
          </a:stretch>
        </p:blipFill>
        <p:spPr>
          <a:xfrm>
            <a:off x="3684182" y="5459975"/>
            <a:ext cx="902607" cy="1168349"/>
          </a:xfrm>
          <a:prstGeom prst="rect">
            <a:avLst/>
          </a:prstGeom>
        </p:spPr>
      </p:pic>
      <p:sp>
        <p:nvSpPr>
          <p:cNvPr id="22" name="TextBox 21">
            <a:extLst>
              <a:ext uri="{FF2B5EF4-FFF2-40B4-BE49-F238E27FC236}">
                <a16:creationId xmlns:a16="http://schemas.microsoft.com/office/drawing/2014/main" id="{DE7BBC76-4008-B045-BDB0-A817BBA46A7E}"/>
              </a:ext>
            </a:extLst>
          </p:cNvPr>
          <p:cNvSpPr txBox="1"/>
          <p:nvPr/>
        </p:nvSpPr>
        <p:spPr>
          <a:xfrm>
            <a:off x="3755302" y="5520558"/>
            <a:ext cx="876300" cy="484746"/>
          </a:xfrm>
          <a:prstGeom prst="rect">
            <a:avLst/>
          </a:prstGeom>
          <a:noFill/>
          <a:ln>
            <a:noFill/>
          </a:ln>
        </p:spPr>
        <p:txBody>
          <a:bodyPr wrap="square" lIns="68576" tIns="34289" rIns="68576" bIns="34289" rtlCol="0">
            <a:spAutoFit/>
          </a:bodyPr>
          <a:lstStyle/>
          <a:p>
            <a:r>
              <a:rPr lang="en-US" sz="1350" dirty="0"/>
              <a:t>small yellow car</a:t>
            </a:r>
          </a:p>
        </p:txBody>
      </p:sp>
      <p:pic>
        <p:nvPicPr>
          <p:cNvPr id="23" name="Picture 22">
            <a:extLst>
              <a:ext uri="{FF2B5EF4-FFF2-40B4-BE49-F238E27FC236}">
                <a16:creationId xmlns:a16="http://schemas.microsoft.com/office/drawing/2014/main" id="{A183FEDF-7021-5649-B79C-C640E8D445F6}"/>
              </a:ext>
            </a:extLst>
          </p:cNvPr>
          <p:cNvPicPr>
            <a:picLocks noChangeAspect="1"/>
          </p:cNvPicPr>
          <p:nvPr/>
        </p:nvPicPr>
        <p:blipFill>
          <a:blip r:embed="rId3"/>
          <a:stretch>
            <a:fillRect/>
          </a:stretch>
        </p:blipFill>
        <p:spPr>
          <a:xfrm>
            <a:off x="5556191" y="5449027"/>
            <a:ext cx="902607" cy="1168349"/>
          </a:xfrm>
          <a:prstGeom prst="rect">
            <a:avLst/>
          </a:prstGeom>
        </p:spPr>
      </p:pic>
      <p:sp>
        <p:nvSpPr>
          <p:cNvPr id="24" name="TextBox 23">
            <a:extLst>
              <a:ext uri="{FF2B5EF4-FFF2-40B4-BE49-F238E27FC236}">
                <a16:creationId xmlns:a16="http://schemas.microsoft.com/office/drawing/2014/main" id="{610332FC-6E7F-F048-BEE2-8E93E2295D0C}"/>
              </a:ext>
            </a:extLst>
          </p:cNvPr>
          <p:cNvSpPr txBox="1"/>
          <p:nvPr/>
        </p:nvSpPr>
        <p:spPr>
          <a:xfrm>
            <a:off x="5627311" y="5509610"/>
            <a:ext cx="876300" cy="484746"/>
          </a:xfrm>
          <a:prstGeom prst="rect">
            <a:avLst/>
          </a:prstGeom>
          <a:noFill/>
          <a:ln>
            <a:noFill/>
          </a:ln>
        </p:spPr>
        <p:txBody>
          <a:bodyPr wrap="square" lIns="68576" tIns="34289" rIns="68576" bIns="34289" rtlCol="0">
            <a:spAutoFit/>
          </a:bodyPr>
          <a:lstStyle/>
          <a:p>
            <a:r>
              <a:rPr lang="en-US" sz="1350" dirty="0"/>
              <a:t>slow little turtle</a:t>
            </a:r>
          </a:p>
        </p:txBody>
      </p:sp>
      <p:sp>
        <p:nvSpPr>
          <p:cNvPr id="26" name="مستطيل 34">
            <a:extLst>
              <a:ext uri="{FF2B5EF4-FFF2-40B4-BE49-F238E27FC236}">
                <a16:creationId xmlns:a16="http://schemas.microsoft.com/office/drawing/2014/main" id="{418FFA78-FBD0-1D43-862B-CFFB35DAA0E7}"/>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410966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مستطيل 34">
            <a:extLst>
              <a:ext uri="{FF2B5EF4-FFF2-40B4-BE49-F238E27FC236}">
                <a16:creationId xmlns:a16="http://schemas.microsoft.com/office/drawing/2014/main" id="{F9E57C50-9603-4C40-92E3-DB838EAB74AB}"/>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cxnSp>
        <p:nvCxnSpPr>
          <p:cNvPr id="36" name="رابط مستقيم 36">
            <a:extLst>
              <a:ext uri="{FF2B5EF4-FFF2-40B4-BE49-F238E27FC236}">
                <a16:creationId xmlns:a16="http://schemas.microsoft.com/office/drawing/2014/main" id="{D4410FA5-BF18-E348-B730-3D71AC1C2319}"/>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A21F1E1-CB1A-214D-A9FA-FC7BD4723DF7}"/>
              </a:ext>
            </a:extLst>
          </p:cNvPr>
          <p:cNvSpPr txBox="1">
            <a:spLocks/>
          </p:cNvSpPr>
          <p:nvPr/>
        </p:nvSpPr>
        <p:spPr>
          <a:xfrm>
            <a:off x="641101" y="1152020"/>
            <a:ext cx="7729175"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i="1" dirty="0">
                <a:latin typeface="Arial" panose="020B0604020202020204" pitchFamily="34" charset="0"/>
                <a:cs typeface="Arial" panose="020B0604020202020204" pitchFamily="34" charset="0"/>
              </a:rPr>
              <a:t>Part 1: Language and Literacy</a:t>
            </a:r>
          </a:p>
        </p:txBody>
      </p:sp>
      <p:sp>
        <p:nvSpPr>
          <p:cNvPr id="10" name="Title 1">
            <a:extLst>
              <a:ext uri="{FF2B5EF4-FFF2-40B4-BE49-F238E27FC236}">
                <a16:creationId xmlns:a16="http://schemas.microsoft.com/office/drawing/2014/main" id="{5CDDD9FB-0904-8146-873C-074DE50661D3}"/>
              </a:ext>
            </a:extLst>
          </p:cNvPr>
          <p:cNvSpPr txBox="1">
            <a:spLocks/>
          </p:cNvSpPr>
          <p:nvPr/>
        </p:nvSpPr>
        <p:spPr>
          <a:xfrm>
            <a:off x="641100" y="2282020"/>
            <a:ext cx="7729175"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i="1" dirty="0">
                <a:latin typeface="Arial" panose="020B0604020202020204" pitchFamily="34" charset="0"/>
                <a:cs typeface="Arial" panose="020B0604020202020204" pitchFamily="34" charset="0"/>
              </a:rPr>
              <a:t>Part 2: Lesson Plan for Words </a:t>
            </a:r>
          </a:p>
        </p:txBody>
      </p:sp>
      <p:sp>
        <p:nvSpPr>
          <p:cNvPr id="15" name="Title 1">
            <a:extLst>
              <a:ext uri="{FF2B5EF4-FFF2-40B4-BE49-F238E27FC236}">
                <a16:creationId xmlns:a16="http://schemas.microsoft.com/office/drawing/2014/main" id="{E2CF917A-E8AA-744A-AFC6-2BD2F13B6A3E}"/>
              </a:ext>
            </a:extLst>
          </p:cNvPr>
          <p:cNvSpPr txBox="1">
            <a:spLocks/>
          </p:cNvSpPr>
          <p:nvPr/>
        </p:nvSpPr>
        <p:spPr>
          <a:xfrm>
            <a:off x="641101" y="3412020"/>
            <a:ext cx="7729175"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i="1" dirty="0">
                <a:latin typeface="Arial" panose="020B0604020202020204" pitchFamily="34" charset="0"/>
                <a:cs typeface="Arial" panose="020B0604020202020204" pitchFamily="34" charset="0"/>
              </a:rPr>
              <a:t>Part 3: Lesson Plan for Comprehension</a:t>
            </a:r>
          </a:p>
        </p:txBody>
      </p:sp>
      <p:sp>
        <p:nvSpPr>
          <p:cNvPr id="16" name="Title 1">
            <a:extLst>
              <a:ext uri="{FF2B5EF4-FFF2-40B4-BE49-F238E27FC236}">
                <a16:creationId xmlns:a16="http://schemas.microsoft.com/office/drawing/2014/main" id="{7A2789AE-5D0E-AD47-BB02-9071579AA6DA}"/>
              </a:ext>
            </a:extLst>
          </p:cNvPr>
          <p:cNvSpPr txBox="1">
            <a:spLocks/>
          </p:cNvSpPr>
          <p:nvPr/>
        </p:nvSpPr>
        <p:spPr>
          <a:xfrm>
            <a:off x="641099" y="5611930"/>
            <a:ext cx="7729175"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i="1" dirty="0">
                <a:latin typeface="Arial" panose="020B0604020202020204" pitchFamily="34" charset="0"/>
                <a:cs typeface="Arial" panose="020B0604020202020204" pitchFamily="34" charset="0"/>
              </a:rPr>
              <a:t>Part 5: Inquiry based learning</a:t>
            </a:r>
          </a:p>
        </p:txBody>
      </p:sp>
      <p:pic>
        <p:nvPicPr>
          <p:cNvPr id="17" name="Picture 16">
            <a:extLst>
              <a:ext uri="{FF2B5EF4-FFF2-40B4-BE49-F238E27FC236}">
                <a16:creationId xmlns:a16="http://schemas.microsoft.com/office/drawing/2014/main" id="{E4DDBF6D-5103-8E43-92AE-2297D9193CB2}"/>
              </a:ext>
            </a:extLst>
          </p:cNvPr>
          <p:cNvPicPr>
            <a:picLocks noChangeAspect="1"/>
          </p:cNvPicPr>
          <p:nvPr/>
        </p:nvPicPr>
        <p:blipFill>
          <a:blip r:embed="rId2"/>
          <a:stretch>
            <a:fillRect/>
          </a:stretch>
        </p:blipFill>
        <p:spPr>
          <a:xfrm>
            <a:off x="0" y="0"/>
            <a:ext cx="9144000" cy="658462"/>
          </a:xfrm>
          <a:prstGeom prst="rect">
            <a:avLst/>
          </a:prstGeom>
        </p:spPr>
      </p:pic>
      <p:pic>
        <p:nvPicPr>
          <p:cNvPr id="18" name="Picture 17">
            <a:extLst>
              <a:ext uri="{FF2B5EF4-FFF2-40B4-BE49-F238E27FC236}">
                <a16:creationId xmlns:a16="http://schemas.microsoft.com/office/drawing/2014/main" id="{7AB621BA-CC3E-124F-8261-69CF8A8BC322}"/>
              </a:ext>
            </a:extLst>
          </p:cNvPr>
          <p:cNvPicPr>
            <a:picLocks noChangeAspect="1"/>
          </p:cNvPicPr>
          <p:nvPr/>
        </p:nvPicPr>
        <p:blipFill>
          <a:blip r:embed="rId3"/>
          <a:stretch>
            <a:fillRect/>
          </a:stretch>
        </p:blipFill>
        <p:spPr>
          <a:xfrm rot="177128">
            <a:off x="7852727" y="191898"/>
            <a:ext cx="974692" cy="69795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9" name="Title 1">
            <a:extLst>
              <a:ext uri="{FF2B5EF4-FFF2-40B4-BE49-F238E27FC236}">
                <a16:creationId xmlns:a16="http://schemas.microsoft.com/office/drawing/2014/main" id="{DD94B72D-5D64-BC4D-8275-05377E20988A}"/>
              </a:ext>
            </a:extLst>
          </p:cNvPr>
          <p:cNvSpPr txBox="1">
            <a:spLocks/>
          </p:cNvSpPr>
          <p:nvPr/>
        </p:nvSpPr>
        <p:spPr>
          <a:xfrm>
            <a:off x="641099" y="4548484"/>
            <a:ext cx="7729175"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i="1" dirty="0">
                <a:latin typeface="Arial" panose="020B0604020202020204" pitchFamily="34" charset="0"/>
                <a:cs typeface="Arial" panose="020B0604020202020204" pitchFamily="34" charset="0"/>
              </a:rPr>
              <a:t>Part 4: Lesson Plan for Writing</a:t>
            </a:r>
          </a:p>
        </p:txBody>
      </p:sp>
    </p:spTree>
    <p:extLst>
      <p:ext uri="{BB962C8B-B14F-4D97-AF65-F5344CB8AC3E}">
        <p14:creationId xmlns:p14="http://schemas.microsoft.com/office/powerpoint/2010/main" val="258783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6"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290F0B-7927-4DF7-BBA5-C17C3F9D20B4}" type="slidenum">
              <a:rPr lang="en-US" smtClean="0"/>
              <a:pPr/>
              <a:t>30</a:t>
            </a:fld>
            <a:endParaRPr lang="en-US"/>
          </a:p>
        </p:txBody>
      </p:sp>
      <p:pic>
        <p:nvPicPr>
          <p:cNvPr id="8" name="Picture 7"/>
          <p:cNvPicPr>
            <a:picLocks noChangeAspect="1"/>
          </p:cNvPicPr>
          <p:nvPr/>
        </p:nvPicPr>
        <p:blipFill>
          <a:blip r:embed="rId2"/>
          <a:stretch>
            <a:fillRect/>
          </a:stretch>
        </p:blipFill>
        <p:spPr>
          <a:xfrm>
            <a:off x="1275255" y="1466793"/>
            <a:ext cx="5806712" cy="3868558"/>
          </a:xfrm>
          <a:prstGeom prst="rect">
            <a:avLst/>
          </a:prstGeom>
        </p:spPr>
      </p:pic>
      <p:sp>
        <p:nvSpPr>
          <p:cNvPr id="9" name="Rectangle 8"/>
          <p:cNvSpPr/>
          <p:nvPr/>
        </p:nvSpPr>
        <p:spPr>
          <a:xfrm>
            <a:off x="575707" y="1466793"/>
            <a:ext cx="1885950" cy="623246"/>
          </a:xfrm>
          <a:prstGeom prst="rect">
            <a:avLst/>
          </a:prstGeom>
          <a:solidFill>
            <a:srgbClr val="FFFFFF"/>
          </a:solidFill>
        </p:spPr>
        <p:txBody>
          <a:bodyPr wrap="square" lIns="68576" tIns="34289" rIns="68576" bIns="34289">
            <a:spAutoFit/>
          </a:bodyPr>
          <a:lstStyle/>
          <a:p>
            <a:r>
              <a:rPr lang="en-US" sz="3600" b="1" dirty="0"/>
              <a:t>WHERE</a:t>
            </a:r>
            <a:endParaRPr lang="en-US" sz="3600" dirty="0"/>
          </a:p>
        </p:txBody>
      </p:sp>
      <p:pic>
        <p:nvPicPr>
          <p:cNvPr id="11" name="Picture 10"/>
          <p:cNvPicPr>
            <a:picLocks noChangeAspect="1"/>
          </p:cNvPicPr>
          <p:nvPr/>
        </p:nvPicPr>
        <p:blipFill>
          <a:blip r:embed="rId3"/>
          <a:stretch>
            <a:fillRect/>
          </a:stretch>
        </p:blipFill>
        <p:spPr>
          <a:xfrm>
            <a:off x="6968856" y="4939590"/>
            <a:ext cx="1771991" cy="1110614"/>
          </a:xfrm>
          <a:prstGeom prst="rect">
            <a:avLst/>
          </a:prstGeom>
        </p:spPr>
      </p:pic>
      <p:sp>
        <p:nvSpPr>
          <p:cNvPr id="12" name="TextBox 11"/>
          <p:cNvSpPr txBox="1"/>
          <p:nvPr/>
        </p:nvSpPr>
        <p:spPr>
          <a:xfrm>
            <a:off x="7490891" y="5054987"/>
            <a:ext cx="876300" cy="692495"/>
          </a:xfrm>
          <a:prstGeom prst="rect">
            <a:avLst/>
          </a:prstGeom>
          <a:noFill/>
          <a:ln>
            <a:solidFill>
              <a:srgbClr val="FFFFFF"/>
            </a:solidFill>
          </a:ln>
        </p:spPr>
        <p:txBody>
          <a:bodyPr wrap="square" lIns="68576" tIns="34289" rIns="68576" bIns="34289" rtlCol="0">
            <a:spAutoFit/>
          </a:bodyPr>
          <a:lstStyle/>
          <a:p>
            <a:r>
              <a:rPr lang="en-US" sz="1350" dirty="0"/>
              <a:t>Under a slow little turtle</a:t>
            </a:r>
          </a:p>
        </p:txBody>
      </p:sp>
      <p:pic>
        <p:nvPicPr>
          <p:cNvPr id="13" name="Picture 12"/>
          <p:cNvPicPr>
            <a:picLocks noChangeAspect="1"/>
          </p:cNvPicPr>
          <p:nvPr/>
        </p:nvPicPr>
        <p:blipFill>
          <a:blip r:embed="rId3"/>
          <a:stretch>
            <a:fillRect/>
          </a:stretch>
        </p:blipFill>
        <p:spPr>
          <a:xfrm>
            <a:off x="3379861" y="5191507"/>
            <a:ext cx="1771991" cy="1110614"/>
          </a:xfrm>
          <a:prstGeom prst="rect">
            <a:avLst/>
          </a:prstGeom>
        </p:spPr>
      </p:pic>
      <p:sp>
        <p:nvSpPr>
          <p:cNvPr id="14" name="TextBox 13"/>
          <p:cNvSpPr txBox="1"/>
          <p:nvPr/>
        </p:nvSpPr>
        <p:spPr>
          <a:xfrm>
            <a:off x="3740461" y="5376366"/>
            <a:ext cx="876300" cy="484746"/>
          </a:xfrm>
          <a:prstGeom prst="rect">
            <a:avLst/>
          </a:prstGeom>
          <a:noFill/>
          <a:ln>
            <a:solidFill>
              <a:srgbClr val="FFFFFF"/>
            </a:solidFill>
          </a:ln>
        </p:spPr>
        <p:txBody>
          <a:bodyPr wrap="square" lIns="68576" tIns="34289" rIns="68576" bIns="34289" rtlCol="0">
            <a:spAutoFit/>
          </a:bodyPr>
          <a:lstStyle/>
          <a:p>
            <a:r>
              <a:rPr lang="en-US" sz="1350" dirty="0"/>
              <a:t>In a small yellow car</a:t>
            </a:r>
          </a:p>
        </p:txBody>
      </p:sp>
      <p:pic>
        <p:nvPicPr>
          <p:cNvPr id="15" name="Picture 14"/>
          <p:cNvPicPr>
            <a:picLocks noChangeAspect="1"/>
          </p:cNvPicPr>
          <p:nvPr/>
        </p:nvPicPr>
        <p:blipFill>
          <a:blip r:embed="rId3"/>
          <a:stretch>
            <a:fillRect/>
          </a:stretch>
        </p:blipFill>
        <p:spPr>
          <a:xfrm>
            <a:off x="84615" y="5151763"/>
            <a:ext cx="1771991" cy="1110614"/>
          </a:xfrm>
          <a:prstGeom prst="rect">
            <a:avLst/>
          </a:prstGeom>
        </p:spPr>
      </p:pic>
      <p:sp>
        <p:nvSpPr>
          <p:cNvPr id="16" name="TextBox 15"/>
          <p:cNvSpPr txBox="1"/>
          <p:nvPr/>
        </p:nvSpPr>
        <p:spPr>
          <a:xfrm>
            <a:off x="444089" y="5335351"/>
            <a:ext cx="876300" cy="692495"/>
          </a:xfrm>
          <a:prstGeom prst="rect">
            <a:avLst/>
          </a:prstGeom>
          <a:noFill/>
          <a:ln>
            <a:noFill/>
          </a:ln>
        </p:spPr>
        <p:txBody>
          <a:bodyPr wrap="square" lIns="68576" tIns="34289" rIns="68576" bIns="34289" rtlCol="0">
            <a:spAutoFit/>
          </a:bodyPr>
          <a:lstStyle/>
          <a:p>
            <a:r>
              <a:rPr lang="en-US" sz="1350" dirty="0"/>
              <a:t>Next to a big green dinosaur</a:t>
            </a:r>
          </a:p>
        </p:txBody>
      </p:sp>
      <p:sp>
        <p:nvSpPr>
          <p:cNvPr id="19" name="TextBox 18">
            <a:extLst>
              <a:ext uri="{FF2B5EF4-FFF2-40B4-BE49-F238E27FC236}">
                <a16:creationId xmlns:a16="http://schemas.microsoft.com/office/drawing/2014/main" id="{50D8AE10-D79E-F249-80CD-70A05248216E}"/>
              </a:ext>
            </a:extLst>
          </p:cNvPr>
          <p:cNvSpPr txBox="1"/>
          <p:nvPr/>
        </p:nvSpPr>
        <p:spPr>
          <a:xfrm>
            <a:off x="358737" y="941874"/>
            <a:ext cx="8328062" cy="438580"/>
          </a:xfrm>
          <a:prstGeom prst="rect">
            <a:avLst/>
          </a:prstGeom>
          <a:noFill/>
          <a:ln>
            <a:solidFill>
              <a:srgbClr val="000000"/>
            </a:solidFill>
          </a:ln>
        </p:spPr>
        <p:txBody>
          <a:bodyPr wrap="square" lIns="68576" tIns="34289" rIns="68576" bIns="34289" rtlCol="0">
            <a:spAutoFit/>
          </a:bodyPr>
          <a:lstStyle/>
          <a:p>
            <a:r>
              <a:rPr lang="en-US" sz="2400" dirty="0"/>
              <a:t>Say at least three WHERE details for this picture. </a:t>
            </a:r>
          </a:p>
        </p:txBody>
      </p:sp>
      <p:cxnSp>
        <p:nvCxnSpPr>
          <p:cNvPr id="20" name="رابط مستقيم 36">
            <a:extLst>
              <a:ext uri="{FF2B5EF4-FFF2-40B4-BE49-F238E27FC236}">
                <a16:creationId xmlns:a16="http://schemas.microsoft.com/office/drawing/2014/main" id="{AC274BE7-68F0-BB4A-8C39-EF93ECDD2B67}"/>
              </a:ext>
            </a:extLst>
          </p:cNvPr>
          <p:cNvCxnSpPr/>
          <p:nvPr/>
        </p:nvCxnSpPr>
        <p:spPr>
          <a:xfrm flipH="1">
            <a:off x="0" y="794974"/>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BEE6C54-40C4-FA44-96CC-976BAF9B1335}"/>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Detail task (language)</a:t>
            </a:r>
          </a:p>
        </p:txBody>
      </p:sp>
      <p:sp>
        <p:nvSpPr>
          <p:cNvPr id="23" name="TextBox 22">
            <a:extLst>
              <a:ext uri="{FF2B5EF4-FFF2-40B4-BE49-F238E27FC236}">
                <a16:creationId xmlns:a16="http://schemas.microsoft.com/office/drawing/2014/main" id="{1CDA4040-69E4-DA40-9D08-2BB15AFBE2BC}"/>
              </a:ext>
            </a:extLst>
          </p:cNvPr>
          <p:cNvSpPr txBox="1"/>
          <p:nvPr/>
        </p:nvSpPr>
        <p:spPr>
          <a:xfrm>
            <a:off x="7219469" y="2559730"/>
            <a:ext cx="1521378" cy="1754326"/>
          </a:xfrm>
          <a:prstGeom prst="rect">
            <a:avLst/>
          </a:prstGeom>
          <a:noFill/>
        </p:spPr>
        <p:txBody>
          <a:bodyPr wrap="square" rtlCol="0">
            <a:spAutoFit/>
          </a:bodyPr>
          <a:lstStyle/>
          <a:p>
            <a:r>
              <a:rPr lang="en-US" dirty="0">
                <a:solidFill>
                  <a:srgbClr val="39858E"/>
                </a:solidFill>
              </a:rPr>
              <a:t>This can also be done as a writing task by just changing the instructions.</a:t>
            </a:r>
          </a:p>
        </p:txBody>
      </p:sp>
      <p:sp>
        <p:nvSpPr>
          <p:cNvPr id="18" name="مستطيل 34">
            <a:extLst>
              <a:ext uri="{FF2B5EF4-FFF2-40B4-BE49-F238E27FC236}">
                <a16:creationId xmlns:a16="http://schemas.microsoft.com/office/drawing/2014/main" id="{2B513FB2-B38E-7346-925E-67431039F600}"/>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259403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290F0B-7927-4DF7-BBA5-C17C3F9D20B4}" type="slidenum">
              <a:rPr lang="en-US" smtClean="0"/>
              <a:pPr/>
              <a:t>31</a:t>
            </a:fld>
            <a:endParaRPr lang="en-US"/>
          </a:p>
        </p:txBody>
      </p:sp>
      <p:pic>
        <p:nvPicPr>
          <p:cNvPr id="8" name="Picture 7"/>
          <p:cNvPicPr>
            <a:picLocks noChangeAspect="1"/>
          </p:cNvPicPr>
          <p:nvPr/>
        </p:nvPicPr>
        <p:blipFill>
          <a:blip r:embed="rId2"/>
          <a:stretch>
            <a:fillRect/>
          </a:stretch>
        </p:blipFill>
        <p:spPr>
          <a:xfrm>
            <a:off x="1512630" y="1801077"/>
            <a:ext cx="5806712" cy="3868558"/>
          </a:xfrm>
          <a:prstGeom prst="rect">
            <a:avLst/>
          </a:prstGeom>
        </p:spPr>
      </p:pic>
      <p:sp>
        <p:nvSpPr>
          <p:cNvPr id="9" name="Rectangle 8"/>
          <p:cNvSpPr/>
          <p:nvPr/>
        </p:nvSpPr>
        <p:spPr>
          <a:xfrm>
            <a:off x="352312" y="1571882"/>
            <a:ext cx="3843893" cy="623246"/>
          </a:xfrm>
          <a:prstGeom prst="rect">
            <a:avLst/>
          </a:prstGeom>
          <a:solidFill>
            <a:srgbClr val="FFFFFF"/>
          </a:solidFill>
        </p:spPr>
        <p:txBody>
          <a:bodyPr wrap="square" lIns="68576" tIns="34289" rIns="68576" bIns="34289">
            <a:spAutoFit/>
          </a:bodyPr>
          <a:lstStyle/>
          <a:p>
            <a:r>
              <a:rPr lang="en-US" sz="3600" b="1" dirty="0"/>
              <a:t>WHAT - WHERE</a:t>
            </a:r>
            <a:endParaRPr lang="en-US" sz="3600" dirty="0"/>
          </a:p>
        </p:txBody>
      </p:sp>
      <p:pic>
        <p:nvPicPr>
          <p:cNvPr id="11" name="Picture 10"/>
          <p:cNvPicPr>
            <a:picLocks noChangeAspect="1"/>
          </p:cNvPicPr>
          <p:nvPr/>
        </p:nvPicPr>
        <p:blipFill>
          <a:blip r:embed="rId3"/>
          <a:stretch>
            <a:fillRect/>
          </a:stretch>
        </p:blipFill>
        <p:spPr>
          <a:xfrm>
            <a:off x="5897838" y="5175955"/>
            <a:ext cx="2843009" cy="1377246"/>
          </a:xfrm>
          <a:prstGeom prst="rect">
            <a:avLst/>
          </a:prstGeom>
        </p:spPr>
      </p:pic>
      <p:sp>
        <p:nvSpPr>
          <p:cNvPr id="12" name="TextBox 11"/>
          <p:cNvSpPr txBox="1"/>
          <p:nvPr/>
        </p:nvSpPr>
        <p:spPr>
          <a:xfrm>
            <a:off x="6613265" y="5416276"/>
            <a:ext cx="1412154" cy="692495"/>
          </a:xfrm>
          <a:prstGeom prst="rect">
            <a:avLst/>
          </a:prstGeom>
          <a:noFill/>
          <a:ln>
            <a:solidFill>
              <a:srgbClr val="FFFFFF"/>
            </a:solidFill>
          </a:ln>
        </p:spPr>
        <p:txBody>
          <a:bodyPr wrap="square" lIns="68576" tIns="34289" rIns="68576" bIns="34289" rtlCol="0">
            <a:spAutoFit/>
          </a:bodyPr>
          <a:lstStyle/>
          <a:p>
            <a:r>
              <a:rPr lang="en-US" sz="1350" dirty="0"/>
              <a:t>Green ground under a slow little turtle</a:t>
            </a:r>
          </a:p>
        </p:txBody>
      </p:sp>
      <p:pic>
        <p:nvPicPr>
          <p:cNvPr id="13" name="Picture 12"/>
          <p:cNvPicPr>
            <a:picLocks noChangeAspect="1"/>
          </p:cNvPicPr>
          <p:nvPr/>
        </p:nvPicPr>
        <p:blipFill>
          <a:blip r:embed="rId3"/>
          <a:stretch>
            <a:fillRect/>
          </a:stretch>
        </p:blipFill>
        <p:spPr>
          <a:xfrm>
            <a:off x="2708779" y="5394845"/>
            <a:ext cx="2219343" cy="1390997"/>
          </a:xfrm>
          <a:prstGeom prst="rect">
            <a:avLst/>
          </a:prstGeom>
        </p:spPr>
      </p:pic>
      <p:sp>
        <p:nvSpPr>
          <p:cNvPr id="14" name="TextBox 13"/>
          <p:cNvSpPr txBox="1"/>
          <p:nvPr/>
        </p:nvSpPr>
        <p:spPr>
          <a:xfrm>
            <a:off x="3319905" y="5590974"/>
            <a:ext cx="876300" cy="692495"/>
          </a:xfrm>
          <a:prstGeom prst="rect">
            <a:avLst/>
          </a:prstGeom>
          <a:noFill/>
          <a:ln>
            <a:solidFill>
              <a:srgbClr val="FFFFFF"/>
            </a:solidFill>
          </a:ln>
        </p:spPr>
        <p:txBody>
          <a:bodyPr wrap="square" lIns="68576" tIns="34289" rIns="68576" bIns="34289" rtlCol="0">
            <a:spAutoFit/>
          </a:bodyPr>
          <a:lstStyle/>
          <a:p>
            <a:r>
              <a:rPr lang="en-US" sz="1350" dirty="0"/>
              <a:t>Four seats in a small yellow car</a:t>
            </a:r>
          </a:p>
        </p:txBody>
      </p:sp>
      <p:pic>
        <p:nvPicPr>
          <p:cNvPr id="15" name="Picture 14"/>
          <p:cNvPicPr>
            <a:picLocks noChangeAspect="1"/>
          </p:cNvPicPr>
          <p:nvPr/>
        </p:nvPicPr>
        <p:blipFill>
          <a:blip r:embed="rId3"/>
          <a:stretch>
            <a:fillRect/>
          </a:stretch>
        </p:blipFill>
        <p:spPr>
          <a:xfrm>
            <a:off x="0" y="5175955"/>
            <a:ext cx="2299855" cy="1706237"/>
          </a:xfrm>
          <a:prstGeom prst="rect">
            <a:avLst/>
          </a:prstGeom>
        </p:spPr>
      </p:pic>
      <p:sp>
        <p:nvSpPr>
          <p:cNvPr id="16" name="TextBox 15"/>
          <p:cNvSpPr txBox="1"/>
          <p:nvPr/>
        </p:nvSpPr>
        <p:spPr>
          <a:xfrm>
            <a:off x="686557" y="5410990"/>
            <a:ext cx="876300" cy="900244"/>
          </a:xfrm>
          <a:prstGeom prst="rect">
            <a:avLst/>
          </a:prstGeom>
          <a:noFill/>
          <a:ln>
            <a:noFill/>
          </a:ln>
        </p:spPr>
        <p:txBody>
          <a:bodyPr wrap="square" lIns="68576" tIns="34289" rIns="68576" bIns="34289" rtlCol="0">
            <a:spAutoFit/>
          </a:bodyPr>
          <a:lstStyle/>
          <a:p>
            <a:r>
              <a:rPr lang="en-US" sz="1350" dirty="0"/>
              <a:t>A nice car next to a big green dinosaur</a:t>
            </a:r>
          </a:p>
        </p:txBody>
      </p:sp>
      <p:sp>
        <p:nvSpPr>
          <p:cNvPr id="19" name="TextBox 18">
            <a:extLst>
              <a:ext uri="{FF2B5EF4-FFF2-40B4-BE49-F238E27FC236}">
                <a16:creationId xmlns:a16="http://schemas.microsoft.com/office/drawing/2014/main" id="{FFBFD2C7-C20D-2247-93C9-46EA7AA3E44B}"/>
              </a:ext>
            </a:extLst>
          </p:cNvPr>
          <p:cNvSpPr txBox="1"/>
          <p:nvPr/>
        </p:nvSpPr>
        <p:spPr>
          <a:xfrm>
            <a:off x="358737" y="941874"/>
            <a:ext cx="8328062" cy="438580"/>
          </a:xfrm>
          <a:prstGeom prst="rect">
            <a:avLst/>
          </a:prstGeom>
          <a:noFill/>
          <a:ln>
            <a:solidFill>
              <a:srgbClr val="000000"/>
            </a:solidFill>
          </a:ln>
        </p:spPr>
        <p:txBody>
          <a:bodyPr wrap="square" lIns="68576" tIns="34289" rIns="68576" bIns="34289" rtlCol="0">
            <a:spAutoFit/>
          </a:bodyPr>
          <a:lstStyle/>
          <a:p>
            <a:r>
              <a:rPr lang="en-US" sz="2400" dirty="0"/>
              <a:t>Say at least three WHAT - WHERE details for this picture. </a:t>
            </a:r>
          </a:p>
        </p:txBody>
      </p:sp>
      <p:cxnSp>
        <p:nvCxnSpPr>
          <p:cNvPr id="20" name="رابط مستقيم 36">
            <a:extLst>
              <a:ext uri="{FF2B5EF4-FFF2-40B4-BE49-F238E27FC236}">
                <a16:creationId xmlns:a16="http://schemas.microsoft.com/office/drawing/2014/main" id="{EEC635B0-AF9C-CB41-A31E-A397091FEDF7}"/>
              </a:ext>
            </a:extLst>
          </p:cNvPr>
          <p:cNvCxnSpPr/>
          <p:nvPr/>
        </p:nvCxnSpPr>
        <p:spPr>
          <a:xfrm flipH="1">
            <a:off x="0" y="794974"/>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AC3AB03-E4D6-6949-87AF-6705730CFB11}"/>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Detail task (language)</a:t>
            </a:r>
          </a:p>
        </p:txBody>
      </p:sp>
      <p:sp>
        <p:nvSpPr>
          <p:cNvPr id="22" name="TextBox 21">
            <a:extLst>
              <a:ext uri="{FF2B5EF4-FFF2-40B4-BE49-F238E27FC236}">
                <a16:creationId xmlns:a16="http://schemas.microsoft.com/office/drawing/2014/main" id="{D12926E1-B579-B44D-BE1A-2FEA6E468E7E}"/>
              </a:ext>
            </a:extLst>
          </p:cNvPr>
          <p:cNvSpPr txBox="1"/>
          <p:nvPr/>
        </p:nvSpPr>
        <p:spPr>
          <a:xfrm>
            <a:off x="7486650" y="2560850"/>
            <a:ext cx="1521378" cy="1754326"/>
          </a:xfrm>
          <a:prstGeom prst="rect">
            <a:avLst/>
          </a:prstGeom>
          <a:noFill/>
        </p:spPr>
        <p:txBody>
          <a:bodyPr wrap="square" rtlCol="0">
            <a:spAutoFit/>
          </a:bodyPr>
          <a:lstStyle/>
          <a:p>
            <a:r>
              <a:rPr lang="en-US" dirty="0">
                <a:solidFill>
                  <a:srgbClr val="39858E"/>
                </a:solidFill>
              </a:rPr>
              <a:t>This can also be done as a writing task by just changing the instructions.</a:t>
            </a:r>
          </a:p>
        </p:txBody>
      </p:sp>
      <p:sp>
        <p:nvSpPr>
          <p:cNvPr id="18" name="مستطيل 34">
            <a:extLst>
              <a:ext uri="{FF2B5EF4-FFF2-40B4-BE49-F238E27FC236}">
                <a16:creationId xmlns:a16="http://schemas.microsoft.com/office/drawing/2014/main" id="{E53B4968-F773-2D4E-9CC8-E2B416EF2DCF}"/>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359431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0053" y="1770966"/>
            <a:ext cx="8431547" cy="3271921"/>
          </a:xfrm>
          <a:prstGeom prst="rect">
            <a:avLst/>
          </a:prstGeom>
        </p:spPr>
        <p:txBody>
          <a:bodyPr wrap="square">
            <a:spAutoFit/>
          </a:bodyPr>
          <a:lstStyle/>
          <a:p>
            <a:pPr>
              <a:lnSpc>
                <a:spcPct val="115000"/>
              </a:lnSpc>
            </a:pPr>
            <a:r>
              <a:rPr lang="en-US" sz="2000" dirty="0">
                <a:latin typeface="Calibri" charset="0"/>
                <a:ea typeface="Calibri" charset="0"/>
                <a:cs typeface="Calibri" charset="0"/>
              </a:rPr>
              <a:t>1.	My grandfather and grandmother    ________________  </a:t>
            </a:r>
          </a:p>
          <a:p>
            <a:pPr>
              <a:lnSpc>
                <a:spcPct val="115000"/>
              </a:lnSpc>
            </a:pPr>
            <a:r>
              <a:rPr lang="en-US" sz="2000" dirty="0">
                <a:latin typeface="Calibri" charset="0"/>
                <a:ea typeface="Calibri" charset="0"/>
                <a:cs typeface="Calibri" charset="0"/>
              </a:rPr>
              <a:t>2.	A nice friend ________________ </a:t>
            </a:r>
          </a:p>
          <a:p>
            <a:pPr>
              <a:lnSpc>
                <a:spcPct val="115000"/>
              </a:lnSpc>
            </a:pPr>
            <a:r>
              <a:rPr lang="en-US" sz="2000" dirty="0">
                <a:latin typeface="Calibri" charset="0"/>
                <a:ea typeface="Calibri" charset="0"/>
                <a:cs typeface="Calibri" charset="0"/>
              </a:rPr>
              <a:t>3.	A big green bus ________________ </a:t>
            </a:r>
          </a:p>
          <a:p>
            <a:pPr marL="257175" indent="-257175">
              <a:lnSpc>
                <a:spcPct val="115000"/>
              </a:lnSpc>
              <a:buAutoNum type="arabicPeriod" startAt="4"/>
            </a:pPr>
            <a:r>
              <a:rPr lang="en-US" sz="2000" dirty="0">
                <a:latin typeface="Calibri" charset="0"/>
                <a:ea typeface="Calibri" charset="0"/>
                <a:cs typeface="Calibri" charset="0"/>
              </a:rPr>
              <a:t>           Two green flowers ________________ </a:t>
            </a:r>
          </a:p>
          <a:p>
            <a:r>
              <a:rPr lang="en-US" sz="2000" dirty="0">
                <a:latin typeface="Calibri" charset="0"/>
                <a:ea typeface="Calibri" charset="0"/>
                <a:cs typeface="Calibri" charset="0"/>
              </a:rPr>
              <a:t>5.            Yesterday ________________ </a:t>
            </a:r>
          </a:p>
          <a:p>
            <a:r>
              <a:rPr lang="en-US" sz="2000" dirty="0">
                <a:latin typeface="Calibri" charset="0"/>
                <a:ea typeface="Calibri" charset="0"/>
                <a:cs typeface="Calibri" charset="0"/>
              </a:rPr>
              <a:t>6.	In the morning ________________ </a:t>
            </a:r>
          </a:p>
          <a:p>
            <a:r>
              <a:rPr lang="en-US" sz="2000" dirty="0">
                <a:latin typeface="Calibri" charset="0"/>
                <a:ea typeface="Calibri" charset="0"/>
                <a:cs typeface="Calibri" charset="0"/>
              </a:rPr>
              <a:t>7.	In a big green bus ________________ </a:t>
            </a:r>
          </a:p>
          <a:p>
            <a:r>
              <a:rPr lang="en-US" sz="2000" dirty="0">
                <a:latin typeface="Calibri" charset="0"/>
                <a:ea typeface="Calibri" charset="0"/>
                <a:cs typeface="Calibri" charset="0"/>
              </a:rPr>
              <a:t>8.	Under two green flowers ________________ </a:t>
            </a:r>
          </a:p>
          <a:p>
            <a:r>
              <a:rPr lang="en-US" sz="2000" dirty="0">
                <a:latin typeface="Calibri" charset="0"/>
                <a:ea typeface="Calibri" charset="0"/>
                <a:cs typeface="Calibri" charset="0"/>
              </a:rPr>
              <a:t>9.	On a big green hat ________________ </a:t>
            </a:r>
          </a:p>
          <a:p>
            <a:pPr marL="257175" indent="-257175">
              <a:lnSpc>
                <a:spcPct val="115000"/>
              </a:lnSpc>
              <a:buAutoNum type="arabicPeriod" startAt="4"/>
            </a:pPr>
            <a:endParaRPr lang="en-US" sz="1350" dirty="0">
              <a:latin typeface="Calibri" charset="0"/>
              <a:ea typeface="Calibri" charset="0"/>
              <a:cs typeface="Calibri" charset="0"/>
            </a:endParaRPr>
          </a:p>
        </p:txBody>
      </p:sp>
      <p:cxnSp>
        <p:nvCxnSpPr>
          <p:cNvPr id="11" name="رابط مستقيم 36">
            <a:extLst>
              <a:ext uri="{FF2B5EF4-FFF2-40B4-BE49-F238E27FC236}">
                <a16:creationId xmlns:a16="http://schemas.microsoft.com/office/drawing/2014/main" id="{7A562270-9EBA-474A-9C7D-997C02167FB4}"/>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58E9482-EDF6-8744-BC37-3C438805E5FA}"/>
              </a:ext>
            </a:extLst>
          </p:cNvPr>
          <p:cNvSpPr txBox="1"/>
          <p:nvPr/>
        </p:nvSpPr>
        <p:spPr>
          <a:xfrm>
            <a:off x="407108" y="840830"/>
            <a:ext cx="8584492" cy="762795"/>
          </a:xfrm>
          <a:prstGeom prst="rect">
            <a:avLst/>
          </a:prstGeom>
          <a:noFill/>
          <a:ln>
            <a:noFill/>
          </a:ln>
        </p:spPr>
        <p:txBody>
          <a:bodyPr vert="horz" wrap="square" lIns="0" tIns="0" rIns="0" bIns="0" rtlCol="0">
            <a:noAutofit/>
          </a:bodyPr>
          <a:lstStyle/>
          <a:p>
            <a:r>
              <a:rPr lang="en-US" b="1" dirty="0">
                <a:solidFill>
                  <a:srgbClr val="002060"/>
                </a:solidFill>
              </a:rPr>
              <a:t>Read each detail. In pairs, tell each other if the detail is WHO WHAT WHERE WHEN.</a:t>
            </a:r>
          </a:p>
        </p:txBody>
      </p:sp>
      <p:sp>
        <p:nvSpPr>
          <p:cNvPr id="6" name="مستطيل 34">
            <a:extLst>
              <a:ext uri="{FF2B5EF4-FFF2-40B4-BE49-F238E27FC236}">
                <a16:creationId xmlns:a16="http://schemas.microsoft.com/office/drawing/2014/main" id="{C7C0F18F-1615-4A4A-AA88-1D3D02102CD1}"/>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7" name="Title 1">
            <a:extLst>
              <a:ext uri="{FF2B5EF4-FFF2-40B4-BE49-F238E27FC236}">
                <a16:creationId xmlns:a16="http://schemas.microsoft.com/office/drawing/2014/main" id="{1DCA4769-3C27-8446-8A4B-30FE9FBB0BE7}"/>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Detail task (Literacy)</a:t>
            </a:r>
          </a:p>
        </p:txBody>
      </p:sp>
    </p:spTree>
    <p:extLst>
      <p:ext uri="{BB962C8B-B14F-4D97-AF65-F5344CB8AC3E}">
        <p14:creationId xmlns:p14="http://schemas.microsoft.com/office/powerpoint/2010/main" val="2147522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7B3B10-3D85-A446-B39D-F819440693E0}"/>
              </a:ext>
            </a:extLst>
          </p:cNvPr>
          <p:cNvSpPr txBox="1"/>
          <p:nvPr/>
        </p:nvSpPr>
        <p:spPr>
          <a:xfrm>
            <a:off x="1925302" y="3112980"/>
            <a:ext cx="6712889" cy="1477328"/>
          </a:xfrm>
          <a:prstGeom prst="rect">
            <a:avLst/>
          </a:prstGeom>
          <a:noFill/>
        </p:spPr>
        <p:txBody>
          <a:bodyPr wrap="square" rtlCol="0">
            <a:spAutoFit/>
          </a:bodyPr>
          <a:lstStyle/>
          <a:p>
            <a:pPr marL="257175" indent="-257175">
              <a:buFont typeface="Arial"/>
              <a:buChar char="•"/>
            </a:pPr>
            <a:r>
              <a:rPr lang="en-US" u="sng" dirty="0"/>
              <a:t>We</a:t>
            </a:r>
            <a:r>
              <a:rPr lang="en-US" dirty="0"/>
              <a:t> </a:t>
            </a:r>
            <a:r>
              <a:rPr lang="en-US" u="sng" dirty="0"/>
              <a:t>will build</a:t>
            </a:r>
            <a:r>
              <a:rPr lang="en-US" dirty="0"/>
              <a:t> </a:t>
            </a:r>
            <a:r>
              <a:rPr lang="en-US" u="sng" dirty="0"/>
              <a:t>a new birdhouse</a:t>
            </a:r>
            <a:r>
              <a:rPr lang="en-US" dirty="0"/>
              <a:t> </a:t>
            </a:r>
            <a:r>
              <a:rPr lang="en-US" u="sng" dirty="0"/>
              <a:t>with the basket</a:t>
            </a:r>
            <a:r>
              <a:rPr lang="en-US" dirty="0"/>
              <a:t>. </a:t>
            </a:r>
          </a:p>
          <a:p>
            <a:endParaRPr lang="en-US" dirty="0"/>
          </a:p>
          <a:p>
            <a:pPr marL="257175" indent="-257175">
              <a:buFont typeface="Arial"/>
              <a:buChar char="•"/>
            </a:pPr>
            <a:r>
              <a:rPr lang="en-US" u="sng" dirty="0"/>
              <a:t>Taylor and her friends</a:t>
            </a:r>
            <a:r>
              <a:rPr lang="en-US" dirty="0"/>
              <a:t>   </a:t>
            </a:r>
            <a:r>
              <a:rPr lang="en-US" u="sng" dirty="0"/>
              <a:t>watched</a:t>
            </a:r>
            <a:r>
              <a:rPr lang="en-US" dirty="0"/>
              <a:t>    </a:t>
            </a:r>
            <a:r>
              <a:rPr lang="en-US" u="sng" dirty="0"/>
              <a:t>the basket.</a:t>
            </a:r>
          </a:p>
          <a:p>
            <a:endParaRPr lang="en-US" u="sng" dirty="0"/>
          </a:p>
          <a:p>
            <a:pPr marL="257175" indent="-257175">
              <a:buFont typeface="Arial"/>
              <a:buChar char="•"/>
            </a:pPr>
            <a:r>
              <a:rPr lang="en-US" u="sng" dirty="0"/>
              <a:t>The basket</a:t>
            </a:r>
            <a:r>
              <a:rPr lang="en-US" dirty="0"/>
              <a:t>    </a:t>
            </a:r>
            <a:r>
              <a:rPr lang="en-US" u="sng" dirty="0"/>
              <a:t>was</a:t>
            </a:r>
            <a:r>
              <a:rPr lang="en-US" dirty="0"/>
              <a:t>      </a:t>
            </a:r>
            <a:r>
              <a:rPr lang="en-US" u="sng" dirty="0"/>
              <a:t>empty</a:t>
            </a:r>
            <a:r>
              <a:rPr lang="en-US" dirty="0"/>
              <a:t>   </a:t>
            </a:r>
            <a:r>
              <a:rPr lang="en-US" u="sng" dirty="0"/>
              <a:t>in a few days</a:t>
            </a:r>
            <a:r>
              <a:rPr lang="en-US" dirty="0"/>
              <a:t>. </a:t>
            </a:r>
          </a:p>
        </p:txBody>
      </p:sp>
      <p:sp>
        <p:nvSpPr>
          <p:cNvPr id="4" name="TextBox 3">
            <a:extLst>
              <a:ext uri="{FF2B5EF4-FFF2-40B4-BE49-F238E27FC236}">
                <a16:creationId xmlns:a16="http://schemas.microsoft.com/office/drawing/2014/main" id="{45CB8C16-69A3-8945-A372-58973B6C7DF8}"/>
              </a:ext>
            </a:extLst>
          </p:cNvPr>
          <p:cNvSpPr txBox="1"/>
          <p:nvPr/>
        </p:nvSpPr>
        <p:spPr>
          <a:xfrm>
            <a:off x="2181294" y="2886828"/>
            <a:ext cx="646707" cy="300082"/>
          </a:xfrm>
          <a:prstGeom prst="rect">
            <a:avLst/>
          </a:prstGeom>
          <a:noFill/>
        </p:spPr>
        <p:txBody>
          <a:bodyPr wrap="square" rtlCol="0">
            <a:spAutoFit/>
          </a:bodyPr>
          <a:lstStyle/>
          <a:p>
            <a:r>
              <a:rPr lang="en-US" sz="1350" b="1" dirty="0">
                <a:solidFill>
                  <a:srgbClr val="FF0000"/>
                </a:solidFill>
              </a:rPr>
              <a:t>Who</a:t>
            </a:r>
          </a:p>
        </p:txBody>
      </p:sp>
      <p:sp>
        <p:nvSpPr>
          <p:cNvPr id="5" name="TextBox 4">
            <a:extLst>
              <a:ext uri="{FF2B5EF4-FFF2-40B4-BE49-F238E27FC236}">
                <a16:creationId xmlns:a16="http://schemas.microsoft.com/office/drawing/2014/main" id="{45E8DB79-562C-9F40-A371-FE6F8FD8E561}"/>
              </a:ext>
            </a:extLst>
          </p:cNvPr>
          <p:cNvSpPr txBox="1"/>
          <p:nvPr/>
        </p:nvSpPr>
        <p:spPr>
          <a:xfrm>
            <a:off x="2828001" y="2880454"/>
            <a:ext cx="737281" cy="300082"/>
          </a:xfrm>
          <a:prstGeom prst="rect">
            <a:avLst/>
          </a:prstGeom>
          <a:noFill/>
        </p:spPr>
        <p:txBody>
          <a:bodyPr wrap="square" rtlCol="0">
            <a:spAutoFit/>
          </a:bodyPr>
          <a:lstStyle/>
          <a:p>
            <a:r>
              <a:rPr lang="en-US" sz="1350" b="1" dirty="0">
                <a:solidFill>
                  <a:srgbClr val="FF0000"/>
                </a:solidFill>
              </a:rPr>
              <a:t>action</a:t>
            </a:r>
          </a:p>
        </p:txBody>
      </p:sp>
      <p:sp>
        <p:nvSpPr>
          <p:cNvPr id="6" name="TextBox 5">
            <a:extLst>
              <a:ext uri="{FF2B5EF4-FFF2-40B4-BE49-F238E27FC236}">
                <a16:creationId xmlns:a16="http://schemas.microsoft.com/office/drawing/2014/main" id="{2AE18457-F85D-4A40-AC71-BE8F988B4DD4}"/>
              </a:ext>
            </a:extLst>
          </p:cNvPr>
          <p:cNvSpPr txBox="1"/>
          <p:nvPr/>
        </p:nvSpPr>
        <p:spPr>
          <a:xfrm>
            <a:off x="3954007" y="2886828"/>
            <a:ext cx="648257" cy="300082"/>
          </a:xfrm>
          <a:prstGeom prst="rect">
            <a:avLst/>
          </a:prstGeom>
          <a:noFill/>
        </p:spPr>
        <p:txBody>
          <a:bodyPr wrap="square" rtlCol="0">
            <a:spAutoFit/>
          </a:bodyPr>
          <a:lstStyle/>
          <a:p>
            <a:r>
              <a:rPr lang="en-US" sz="1350" b="1" dirty="0">
                <a:solidFill>
                  <a:srgbClr val="FF0000"/>
                </a:solidFill>
              </a:rPr>
              <a:t>What </a:t>
            </a:r>
          </a:p>
        </p:txBody>
      </p:sp>
      <p:sp>
        <p:nvSpPr>
          <p:cNvPr id="7" name="TextBox 6">
            <a:extLst>
              <a:ext uri="{FF2B5EF4-FFF2-40B4-BE49-F238E27FC236}">
                <a16:creationId xmlns:a16="http://schemas.microsoft.com/office/drawing/2014/main" id="{D0C7520D-4954-024E-ABC6-3419F7A5205C}"/>
              </a:ext>
            </a:extLst>
          </p:cNvPr>
          <p:cNvSpPr txBox="1"/>
          <p:nvPr/>
        </p:nvSpPr>
        <p:spPr>
          <a:xfrm>
            <a:off x="5655883" y="2856293"/>
            <a:ext cx="648257" cy="300082"/>
          </a:xfrm>
          <a:prstGeom prst="rect">
            <a:avLst/>
          </a:prstGeom>
          <a:noFill/>
        </p:spPr>
        <p:txBody>
          <a:bodyPr wrap="square" rtlCol="0">
            <a:spAutoFit/>
          </a:bodyPr>
          <a:lstStyle/>
          <a:p>
            <a:r>
              <a:rPr lang="en-US" sz="1350" b="1" dirty="0">
                <a:solidFill>
                  <a:srgbClr val="FF0000"/>
                </a:solidFill>
              </a:rPr>
              <a:t>How</a:t>
            </a:r>
          </a:p>
        </p:txBody>
      </p:sp>
      <p:sp>
        <p:nvSpPr>
          <p:cNvPr id="8" name="TextBox 7">
            <a:extLst>
              <a:ext uri="{FF2B5EF4-FFF2-40B4-BE49-F238E27FC236}">
                <a16:creationId xmlns:a16="http://schemas.microsoft.com/office/drawing/2014/main" id="{09B5B5A0-C152-1447-B685-2F3C6B73E26A}"/>
              </a:ext>
            </a:extLst>
          </p:cNvPr>
          <p:cNvSpPr txBox="1"/>
          <p:nvPr/>
        </p:nvSpPr>
        <p:spPr>
          <a:xfrm>
            <a:off x="3077482" y="3499827"/>
            <a:ext cx="648257" cy="300082"/>
          </a:xfrm>
          <a:prstGeom prst="rect">
            <a:avLst/>
          </a:prstGeom>
          <a:noFill/>
        </p:spPr>
        <p:txBody>
          <a:bodyPr wrap="square" rtlCol="0">
            <a:spAutoFit/>
          </a:bodyPr>
          <a:lstStyle/>
          <a:p>
            <a:r>
              <a:rPr lang="en-US" sz="1350" b="1" dirty="0">
                <a:solidFill>
                  <a:srgbClr val="FF0000"/>
                </a:solidFill>
              </a:rPr>
              <a:t>who</a:t>
            </a:r>
          </a:p>
        </p:txBody>
      </p:sp>
      <p:sp>
        <p:nvSpPr>
          <p:cNvPr id="9" name="TextBox 8">
            <a:extLst>
              <a:ext uri="{FF2B5EF4-FFF2-40B4-BE49-F238E27FC236}">
                <a16:creationId xmlns:a16="http://schemas.microsoft.com/office/drawing/2014/main" id="{9D31F96C-3073-4143-B33A-20D64EFFE7CE}"/>
              </a:ext>
            </a:extLst>
          </p:cNvPr>
          <p:cNvSpPr txBox="1"/>
          <p:nvPr/>
        </p:nvSpPr>
        <p:spPr>
          <a:xfrm>
            <a:off x="4930876" y="3495050"/>
            <a:ext cx="836956" cy="300082"/>
          </a:xfrm>
          <a:prstGeom prst="rect">
            <a:avLst/>
          </a:prstGeom>
          <a:noFill/>
        </p:spPr>
        <p:txBody>
          <a:bodyPr wrap="square" rtlCol="0">
            <a:spAutoFit/>
          </a:bodyPr>
          <a:lstStyle/>
          <a:p>
            <a:r>
              <a:rPr lang="en-US" sz="1350" b="1" dirty="0">
                <a:solidFill>
                  <a:srgbClr val="FF0000"/>
                </a:solidFill>
              </a:rPr>
              <a:t>Action</a:t>
            </a:r>
          </a:p>
        </p:txBody>
      </p:sp>
      <p:sp>
        <p:nvSpPr>
          <p:cNvPr id="10" name="TextBox 9">
            <a:extLst>
              <a:ext uri="{FF2B5EF4-FFF2-40B4-BE49-F238E27FC236}">
                <a16:creationId xmlns:a16="http://schemas.microsoft.com/office/drawing/2014/main" id="{6078A901-E59D-DE4C-8ACE-CF4EFC76F2D2}"/>
              </a:ext>
            </a:extLst>
          </p:cNvPr>
          <p:cNvSpPr txBox="1"/>
          <p:nvPr/>
        </p:nvSpPr>
        <p:spPr>
          <a:xfrm>
            <a:off x="6232447" y="3484454"/>
            <a:ext cx="783319" cy="300082"/>
          </a:xfrm>
          <a:prstGeom prst="rect">
            <a:avLst/>
          </a:prstGeom>
          <a:noFill/>
        </p:spPr>
        <p:txBody>
          <a:bodyPr wrap="square" rtlCol="0">
            <a:spAutoFit/>
          </a:bodyPr>
          <a:lstStyle/>
          <a:p>
            <a:r>
              <a:rPr lang="en-US" sz="1350" b="1" dirty="0">
                <a:solidFill>
                  <a:srgbClr val="FF0000"/>
                </a:solidFill>
              </a:rPr>
              <a:t>What</a:t>
            </a:r>
          </a:p>
        </p:txBody>
      </p:sp>
      <p:sp>
        <p:nvSpPr>
          <p:cNvPr id="11" name="TextBox 10">
            <a:extLst>
              <a:ext uri="{FF2B5EF4-FFF2-40B4-BE49-F238E27FC236}">
                <a16:creationId xmlns:a16="http://schemas.microsoft.com/office/drawing/2014/main" id="{20BCCB41-72AA-D547-A363-53D1600015AC}"/>
              </a:ext>
            </a:extLst>
          </p:cNvPr>
          <p:cNvSpPr txBox="1"/>
          <p:nvPr/>
        </p:nvSpPr>
        <p:spPr>
          <a:xfrm>
            <a:off x="1696747" y="4017965"/>
            <a:ext cx="5761931" cy="300082"/>
          </a:xfrm>
          <a:prstGeom prst="rect">
            <a:avLst/>
          </a:prstGeom>
          <a:noFill/>
        </p:spPr>
        <p:txBody>
          <a:bodyPr wrap="square" rtlCol="0">
            <a:spAutoFit/>
          </a:bodyPr>
          <a:lstStyle/>
          <a:p>
            <a:r>
              <a:rPr lang="en-US" sz="1350" b="1" dirty="0">
                <a:solidFill>
                  <a:srgbClr val="FF0000"/>
                </a:solidFill>
              </a:rPr>
              <a:t>                  What             Action       What                 When</a:t>
            </a:r>
          </a:p>
        </p:txBody>
      </p:sp>
      <p:sp>
        <p:nvSpPr>
          <p:cNvPr id="12" name="TextBox 11">
            <a:extLst>
              <a:ext uri="{FF2B5EF4-FFF2-40B4-BE49-F238E27FC236}">
                <a16:creationId xmlns:a16="http://schemas.microsoft.com/office/drawing/2014/main" id="{249309EC-84CD-C544-843E-6FA6F6DE0A68}"/>
              </a:ext>
            </a:extLst>
          </p:cNvPr>
          <p:cNvSpPr txBox="1"/>
          <p:nvPr/>
        </p:nvSpPr>
        <p:spPr>
          <a:xfrm>
            <a:off x="410661" y="1746541"/>
            <a:ext cx="9040429" cy="762795"/>
          </a:xfrm>
          <a:prstGeom prst="rect">
            <a:avLst/>
          </a:prstGeom>
          <a:noFill/>
          <a:ln>
            <a:noFill/>
          </a:ln>
        </p:spPr>
        <p:txBody>
          <a:bodyPr vert="horz" wrap="square" lIns="0" tIns="0" rIns="0" bIns="0" rtlCol="0">
            <a:noAutofit/>
          </a:bodyPr>
          <a:lstStyle/>
          <a:p>
            <a:r>
              <a:rPr lang="en-US" b="1" dirty="0">
                <a:solidFill>
                  <a:srgbClr val="002060"/>
                </a:solidFill>
              </a:rPr>
              <a:t>For each underlined </a:t>
            </a:r>
            <a:r>
              <a:rPr lang="en-US" b="1" dirty="0">
                <a:solidFill>
                  <a:srgbClr val="FF0000"/>
                </a:solidFill>
              </a:rPr>
              <a:t>detail</a:t>
            </a:r>
            <a:r>
              <a:rPr lang="en-US" b="1" dirty="0">
                <a:solidFill>
                  <a:srgbClr val="002060"/>
                </a:solidFill>
              </a:rPr>
              <a:t> in the sentences below, decide whether it’s a </a:t>
            </a:r>
          </a:p>
          <a:p>
            <a:r>
              <a:rPr lang="en-US" b="1" dirty="0">
                <a:solidFill>
                  <a:srgbClr val="FF0000"/>
                </a:solidFill>
              </a:rPr>
              <a:t>WHO WHAT WHEN WHERE HOW ACTION </a:t>
            </a:r>
          </a:p>
        </p:txBody>
      </p:sp>
      <p:sp>
        <p:nvSpPr>
          <p:cNvPr id="13" name="Title 1">
            <a:extLst>
              <a:ext uri="{FF2B5EF4-FFF2-40B4-BE49-F238E27FC236}">
                <a16:creationId xmlns:a16="http://schemas.microsoft.com/office/drawing/2014/main" id="{DB519066-7C7E-804F-9FA0-C07C08BA7375}"/>
              </a:ext>
            </a:extLst>
          </p:cNvPr>
          <p:cNvSpPr txBox="1">
            <a:spLocks/>
          </p:cNvSpPr>
          <p:nvPr/>
        </p:nvSpPr>
        <p:spPr>
          <a:xfrm>
            <a:off x="-121204" y="1027550"/>
            <a:ext cx="8150421" cy="4112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Everyone makes sense of language in a similar way.</a:t>
            </a:r>
          </a:p>
        </p:txBody>
      </p:sp>
      <p:cxnSp>
        <p:nvCxnSpPr>
          <p:cNvPr id="14" name="رابط مستقيم 36">
            <a:extLst>
              <a:ext uri="{FF2B5EF4-FFF2-40B4-BE49-F238E27FC236}">
                <a16:creationId xmlns:a16="http://schemas.microsoft.com/office/drawing/2014/main" id="{62FBBAE8-4B28-E149-B123-422860BD23C5}"/>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مستطيل 34">
            <a:extLst>
              <a:ext uri="{FF2B5EF4-FFF2-40B4-BE49-F238E27FC236}">
                <a16:creationId xmlns:a16="http://schemas.microsoft.com/office/drawing/2014/main" id="{AF2103C7-C789-F843-A103-30799F8CF9DC}"/>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5" name="Title 1">
            <a:extLst>
              <a:ext uri="{FF2B5EF4-FFF2-40B4-BE49-F238E27FC236}">
                <a16:creationId xmlns:a16="http://schemas.microsoft.com/office/drawing/2014/main" id="{ECF89500-E7DD-514B-B0A8-B42089D10432}"/>
              </a:ext>
            </a:extLst>
          </p:cNvPr>
          <p:cNvSpPr txBox="1">
            <a:spLocks/>
          </p:cNvSpPr>
          <p:nvPr/>
        </p:nvSpPr>
        <p:spPr>
          <a:xfrm>
            <a:off x="52897" y="163202"/>
            <a:ext cx="4984158" cy="476658"/>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Details at a sentence level (literacy)</a:t>
            </a:r>
          </a:p>
        </p:txBody>
      </p:sp>
    </p:spTree>
    <p:extLst>
      <p:ext uri="{BB962C8B-B14F-4D97-AF65-F5344CB8AC3E}">
        <p14:creationId xmlns:p14="http://schemas.microsoft.com/office/powerpoint/2010/main" val="391702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25230" y="1793423"/>
            <a:ext cx="6783956" cy="992579"/>
          </a:xfrm>
          <a:prstGeom prst="rect">
            <a:avLst/>
          </a:prstGeom>
          <a:solidFill>
            <a:srgbClr val="FFFFFF"/>
          </a:solidFill>
        </p:spPr>
        <p:txBody>
          <a:bodyPr wrap="square">
            <a:spAutoFit/>
          </a:bodyPr>
          <a:lstStyle/>
          <a:p>
            <a:pPr marL="385763" indent="-385763">
              <a:buFont typeface="+mj-lt"/>
              <a:buAutoNum type="arabicPeriod"/>
              <a:defRPr/>
            </a:pPr>
            <a:r>
              <a:rPr lang="en-US" sz="1950" dirty="0"/>
              <a:t>The planet moves in an elliptical orbit around the sun.</a:t>
            </a:r>
          </a:p>
          <a:p>
            <a:pPr marL="385763" indent="-385763">
              <a:buFont typeface="+mj-lt"/>
              <a:buAutoNum type="arabicPeriod"/>
              <a:defRPr/>
            </a:pPr>
            <a:r>
              <a:rPr lang="en-US" sz="1950" dirty="0"/>
              <a:t>He finished his homework quickly and switched on the TV.</a:t>
            </a:r>
          </a:p>
          <a:p>
            <a:pPr marL="385763" indent="-385763">
              <a:buFont typeface="+mj-lt"/>
              <a:buAutoNum type="arabicPeriod"/>
              <a:defRPr/>
            </a:pPr>
            <a:r>
              <a:rPr lang="en-US" sz="1950" dirty="0"/>
              <a:t>Analyze your writing carefully before you submit your paper.</a:t>
            </a:r>
          </a:p>
        </p:txBody>
      </p:sp>
      <p:graphicFrame>
        <p:nvGraphicFramePr>
          <p:cNvPr id="7" name="Object 6"/>
          <p:cNvGraphicFramePr>
            <a:graphicFrameLocks noChangeAspect="1"/>
          </p:cNvGraphicFramePr>
          <p:nvPr>
            <p:extLst/>
          </p:nvPr>
        </p:nvGraphicFramePr>
        <p:xfrm>
          <a:off x="867335" y="3777560"/>
          <a:ext cx="6763532" cy="1884555"/>
        </p:xfrm>
        <a:graphic>
          <a:graphicData uri="http://schemas.openxmlformats.org/presentationml/2006/ole">
            <mc:AlternateContent xmlns:mc="http://schemas.openxmlformats.org/markup-compatibility/2006">
              <mc:Choice xmlns:v="urn:schemas-microsoft-com:vml" Requires="v">
                <p:oleObj spid="_x0000_s1182" name="Document" r:id="rId3" imgW="5626100" imgH="1638300" progId="Word.Document.12">
                  <p:embed/>
                </p:oleObj>
              </mc:Choice>
              <mc:Fallback>
                <p:oleObj name="Document" r:id="rId3" imgW="5626100" imgH="1638300" progId="Word.Document.12">
                  <p:embed/>
                  <p:pic>
                    <p:nvPicPr>
                      <p:cNvPr id="7" name="Object 6"/>
                      <p:cNvPicPr/>
                      <p:nvPr/>
                    </p:nvPicPr>
                    <p:blipFill>
                      <a:blip r:embed="rId4"/>
                      <a:stretch>
                        <a:fillRect/>
                      </a:stretch>
                    </p:blipFill>
                    <p:spPr>
                      <a:xfrm>
                        <a:off x="867335" y="3777560"/>
                        <a:ext cx="6763532" cy="1884555"/>
                      </a:xfrm>
                      <a:prstGeom prst="rect">
                        <a:avLst/>
                      </a:prstGeom>
                    </p:spPr>
                  </p:pic>
                </p:oleObj>
              </mc:Fallback>
            </mc:AlternateContent>
          </a:graphicData>
        </a:graphic>
      </p:graphicFrame>
      <p:sp>
        <p:nvSpPr>
          <p:cNvPr id="4" name="Rectangle 3"/>
          <p:cNvSpPr/>
          <p:nvPr/>
        </p:nvSpPr>
        <p:spPr>
          <a:xfrm>
            <a:off x="944002" y="4262376"/>
            <a:ext cx="1496002" cy="276999"/>
          </a:xfrm>
          <a:prstGeom prst="rect">
            <a:avLst/>
          </a:prstGeom>
        </p:spPr>
        <p:txBody>
          <a:bodyPr wrap="square">
            <a:spAutoFit/>
          </a:bodyPr>
          <a:lstStyle/>
          <a:p>
            <a:r>
              <a:rPr lang="en-US" sz="1200" dirty="0">
                <a:solidFill>
                  <a:srgbClr val="FF0000"/>
                </a:solidFill>
                <a:latin typeface="Ayuthaya" charset="-34"/>
                <a:ea typeface="Ayuthaya" charset="-34"/>
                <a:cs typeface="Ayuthaya" charset="-34"/>
              </a:rPr>
              <a:t>The planet </a:t>
            </a:r>
          </a:p>
        </p:txBody>
      </p:sp>
      <p:sp>
        <p:nvSpPr>
          <p:cNvPr id="5" name="Rectangle 4"/>
          <p:cNvSpPr/>
          <p:nvPr/>
        </p:nvSpPr>
        <p:spPr>
          <a:xfrm>
            <a:off x="2244193" y="4235281"/>
            <a:ext cx="768583" cy="276999"/>
          </a:xfrm>
          <a:prstGeom prst="rect">
            <a:avLst/>
          </a:prstGeom>
        </p:spPr>
        <p:txBody>
          <a:bodyPr wrap="square">
            <a:spAutoFit/>
          </a:bodyPr>
          <a:lstStyle/>
          <a:p>
            <a:r>
              <a:rPr lang="en-US" sz="1200">
                <a:solidFill>
                  <a:srgbClr val="FF0000"/>
                </a:solidFill>
                <a:latin typeface="Ayuthaya" charset="-34"/>
                <a:ea typeface="Ayuthaya" charset="-34"/>
                <a:cs typeface="Ayuthaya" charset="-34"/>
              </a:rPr>
              <a:t>moves</a:t>
            </a:r>
          </a:p>
        </p:txBody>
      </p:sp>
      <p:sp>
        <p:nvSpPr>
          <p:cNvPr id="10" name="Rectangle 9"/>
          <p:cNvSpPr/>
          <p:nvPr/>
        </p:nvSpPr>
        <p:spPr>
          <a:xfrm>
            <a:off x="4246463" y="4084439"/>
            <a:ext cx="2223420" cy="646331"/>
          </a:xfrm>
          <a:prstGeom prst="rect">
            <a:avLst/>
          </a:prstGeom>
        </p:spPr>
        <p:txBody>
          <a:bodyPr wrap="square">
            <a:spAutoFit/>
          </a:bodyPr>
          <a:lstStyle/>
          <a:p>
            <a:r>
              <a:rPr lang="en-US" sz="1200" dirty="0">
                <a:solidFill>
                  <a:srgbClr val="FF0000"/>
                </a:solidFill>
                <a:latin typeface="Ayuthaya" charset="-34"/>
                <a:ea typeface="Ayuthaya" charset="-34"/>
                <a:cs typeface="Ayuthaya" charset="-34"/>
              </a:rPr>
              <a:t>in an </a:t>
            </a:r>
          </a:p>
          <a:p>
            <a:r>
              <a:rPr lang="en-US" sz="1200" dirty="0">
                <a:solidFill>
                  <a:srgbClr val="FF0000"/>
                </a:solidFill>
                <a:latin typeface="Ayuthaya" charset="-34"/>
                <a:ea typeface="Ayuthaya" charset="-34"/>
                <a:cs typeface="Ayuthaya" charset="-34"/>
              </a:rPr>
              <a:t>elliptical </a:t>
            </a:r>
          </a:p>
          <a:p>
            <a:r>
              <a:rPr lang="en-US" sz="1200" dirty="0">
                <a:solidFill>
                  <a:srgbClr val="FF0000"/>
                </a:solidFill>
                <a:latin typeface="Ayuthaya" charset="-34"/>
                <a:ea typeface="Ayuthaya" charset="-34"/>
                <a:cs typeface="Ayuthaya" charset="-34"/>
              </a:rPr>
              <a:t>orbit </a:t>
            </a:r>
          </a:p>
        </p:txBody>
      </p:sp>
      <p:sp>
        <p:nvSpPr>
          <p:cNvPr id="11" name="Rectangle 10"/>
          <p:cNvSpPr/>
          <p:nvPr/>
        </p:nvSpPr>
        <p:spPr>
          <a:xfrm>
            <a:off x="5467414" y="4155241"/>
            <a:ext cx="1390586" cy="461665"/>
          </a:xfrm>
          <a:prstGeom prst="rect">
            <a:avLst/>
          </a:prstGeom>
        </p:spPr>
        <p:txBody>
          <a:bodyPr wrap="square">
            <a:spAutoFit/>
          </a:bodyPr>
          <a:lstStyle/>
          <a:p>
            <a:r>
              <a:rPr lang="en-US" sz="1200">
                <a:solidFill>
                  <a:srgbClr val="FF0000"/>
                </a:solidFill>
                <a:latin typeface="Ayuthaya" charset="-34"/>
                <a:ea typeface="Ayuthaya" charset="-34"/>
                <a:cs typeface="Ayuthaya" charset="-34"/>
              </a:rPr>
              <a:t>around the </a:t>
            </a:r>
          </a:p>
          <a:p>
            <a:r>
              <a:rPr lang="en-US" sz="1200" dirty="0">
                <a:solidFill>
                  <a:srgbClr val="FF0000"/>
                </a:solidFill>
                <a:latin typeface="Ayuthaya" charset="-34"/>
                <a:ea typeface="Ayuthaya" charset="-34"/>
                <a:cs typeface="Ayuthaya" charset="-34"/>
              </a:rPr>
              <a:t>sun</a:t>
            </a:r>
          </a:p>
        </p:txBody>
      </p:sp>
      <p:cxnSp>
        <p:nvCxnSpPr>
          <p:cNvPr id="14" name="رابط مستقيم 36">
            <a:extLst>
              <a:ext uri="{FF2B5EF4-FFF2-40B4-BE49-F238E27FC236}">
                <a16:creationId xmlns:a16="http://schemas.microsoft.com/office/drawing/2014/main" id="{FDF2AAE5-B556-A848-A881-E57613496DF7}"/>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D5AB5D6-3332-7445-B73F-183EF3E8C832}"/>
              </a:ext>
            </a:extLst>
          </p:cNvPr>
          <p:cNvSpPr txBox="1"/>
          <p:nvPr/>
        </p:nvSpPr>
        <p:spPr>
          <a:xfrm>
            <a:off x="407108" y="840830"/>
            <a:ext cx="8584492" cy="762795"/>
          </a:xfrm>
          <a:prstGeom prst="rect">
            <a:avLst/>
          </a:prstGeom>
          <a:noFill/>
          <a:ln>
            <a:noFill/>
          </a:ln>
        </p:spPr>
        <p:txBody>
          <a:bodyPr vert="horz" wrap="square" lIns="0" tIns="0" rIns="0" bIns="0" rtlCol="0">
            <a:noAutofit/>
          </a:bodyPr>
          <a:lstStyle/>
          <a:p>
            <a:r>
              <a:rPr lang="en-US" b="1" dirty="0">
                <a:solidFill>
                  <a:srgbClr val="002060"/>
                </a:solidFill>
              </a:rPr>
              <a:t>Read each sentence. In pairs, tell each other where the detail goes in the organizer. </a:t>
            </a:r>
          </a:p>
        </p:txBody>
      </p:sp>
      <p:sp>
        <p:nvSpPr>
          <p:cNvPr id="16" name="مستطيل 34">
            <a:extLst>
              <a:ext uri="{FF2B5EF4-FFF2-40B4-BE49-F238E27FC236}">
                <a16:creationId xmlns:a16="http://schemas.microsoft.com/office/drawing/2014/main" id="{C6183B04-B626-9F46-B76C-093A4FD5F3F9}"/>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2" name="Title 1">
            <a:extLst>
              <a:ext uri="{FF2B5EF4-FFF2-40B4-BE49-F238E27FC236}">
                <a16:creationId xmlns:a16="http://schemas.microsoft.com/office/drawing/2014/main" id="{E74B4203-4A8C-A840-AF0E-C67EB915C5D2}"/>
              </a:ext>
            </a:extLst>
          </p:cNvPr>
          <p:cNvSpPr txBox="1">
            <a:spLocks/>
          </p:cNvSpPr>
          <p:nvPr/>
        </p:nvSpPr>
        <p:spPr>
          <a:xfrm>
            <a:off x="52897" y="163202"/>
            <a:ext cx="4984158" cy="476658"/>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Details at a sentence level (literacy)</a:t>
            </a:r>
          </a:p>
        </p:txBody>
      </p:sp>
    </p:spTree>
    <p:extLst>
      <p:ext uri="{BB962C8B-B14F-4D97-AF65-F5344CB8AC3E}">
        <p14:creationId xmlns:p14="http://schemas.microsoft.com/office/powerpoint/2010/main" val="341173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89926" y="2511605"/>
            <a:ext cx="6068177" cy="2047875"/>
          </a:xfrm>
          <a:prstGeom prst="rect">
            <a:avLst/>
          </a:prstGeom>
        </p:spPr>
      </p:pic>
      <p:sp>
        <p:nvSpPr>
          <p:cNvPr id="12" name="Freeform 11"/>
          <p:cNvSpPr/>
          <p:nvPr/>
        </p:nvSpPr>
        <p:spPr>
          <a:xfrm>
            <a:off x="1899924" y="2949522"/>
            <a:ext cx="433741" cy="467784"/>
          </a:xfrm>
          <a:custGeom>
            <a:avLst/>
            <a:gdLst>
              <a:gd name="connsiteX0" fmla="*/ 350889 w 1972745"/>
              <a:gd name="connsiteY0" fmla="*/ 33423 h 1403770"/>
              <a:gd name="connsiteX1" fmla="*/ 200508 w 1972745"/>
              <a:gd name="connsiteY1" fmla="*/ 50135 h 1403770"/>
              <a:gd name="connsiteX2" fmla="*/ 150381 w 1972745"/>
              <a:gd name="connsiteY2" fmla="*/ 100270 h 1403770"/>
              <a:gd name="connsiteX3" fmla="*/ 100254 w 1972745"/>
              <a:gd name="connsiteY3" fmla="*/ 133693 h 1403770"/>
              <a:gd name="connsiteX4" fmla="*/ 50127 w 1972745"/>
              <a:gd name="connsiteY4" fmla="*/ 300808 h 1403770"/>
              <a:gd name="connsiteX5" fmla="*/ 33418 w 1972745"/>
              <a:gd name="connsiteY5" fmla="*/ 350943 h 1403770"/>
              <a:gd name="connsiteX6" fmla="*/ 0 w 1972745"/>
              <a:gd name="connsiteY6" fmla="*/ 467924 h 1403770"/>
              <a:gd name="connsiteX7" fmla="*/ 16709 w 1972745"/>
              <a:gd name="connsiteY7" fmla="*/ 952558 h 1403770"/>
              <a:gd name="connsiteX8" fmla="*/ 167090 w 1972745"/>
              <a:gd name="connsiteY8" fmla="*/ 1102962 h 1403770"/>
              <a:gd name="connsiteX9" fmla="*/ 233926 w 1972745"/>
              <a:gd name="connsiteY9" fmla="*/ 1169808 h 1403770"/>
              <a:gd name="connsiteX10" fmla="*/ 300762 w 1972745"/>
              <a:gd name="connsiteY10" fmla="*/ 1203232 h 1403770"/>
              <a:gd name="connsiteX11" fmla="*/ 401016 w 1972745"/>
              <a:gd name="connsiteY11" fmla="*/ 1270078 h 1403770"/>
              <a:gd name="connsiteX12" fmla="*/ 501270 w 1972745"/>
              <a:gd name="connsiteY12" fmla="*/ 1303501 h 1403770"/>
              <a:gd name="connsiteX13" fmla="*/ 618233 w 1972745"/>
              <a:gd name="connsiteY13" fmla="*/ 1353635 h 1403770"/>
              <a:gd name="connsiteX14" fmla="*/ 735196 w 1972745"/>
              <a:gd name="connsiteY14" fmla="*/ 1403770 h 1403770"/>
              <a:gd name="connsiteX15" fmla="*/ 1420265 w 1972745"/>
              <a:gd name="connsiteY15" fmla="*/ 1387059 h 1403770"/>
              <a:gd name="connsiteX16" fmla="*/ 1520519 w 1972745"/>
              <a:gd name="connsiteY16" fmla="*/ 1286789 h 1403770"/>
              <a:gd name="connsiteX17" fmla="*/ 1620773 w 1972745"/>
              <a:gd name="connsiteY17" fmla="*/ 1219943 h 1403770"/>
              <a:gd name="connsiteX18" fmla="*/ 1670900 w 1972745"/>
              <a:gd name="connsiteY18" fmla="*/ 1186520 h 1403770"/>
              <a:gd name="connsiteX19" fmla="*/ 1787863 w 1972745"/>
              <a:gd name="connsiteY19" fmla="*/ 1052828 h 1403770"/>
              <a:gd name="connsiteX20" fmla="*/ 1821281 w 1972745"/>
              <a:gd name="connsiteY20" fmla="*/ 985982 h 1403770"/>
              <a:gd name="connsiteX21" fmla="*/ 1871408 w 1972745"/>
              <a:gd name="connsiteY21" fmla="*/ 935847 h 1403770"/>
              <a:gd name="connsiteX22" fmla="*/ 1888117 w 1972745"/>
              <a:gd name="connsiteY22" fmla="*/ 885712 h 1403770"/>
              <a:gd name="connsiteX23" fmla="*/ 1921535 w 1972745"/>
              <a:gd name="connsiteY23" fmla="*/ 835578 h 1403770"/>
              <a:gd name="connsiteX24" fmla="*/ 1938244 w 1972745"/>
              <a:gd name="connsiteY24" fmla="*/ 785443 h 1403770"/>
              <a:gd name="connsiteX25" fmla="*/ 1971662 w 1972745"/>
              <a:gd name="connsiteY25" fmla="*/ 718597 h 1403770"/>
              <a:gd name="connsiteX26" fmla="*/ 1954953 w 1972745"/>
              <a:gd name="connsiteY26" fmla="*/ 534770 h 1403770"/>
              <a:gd name="connsiteX27" fmla="*/ 1921535 w 1972745"/>
              <a:gd name="connsiteY27" fmla="*/ 484635 h 1403770"/>
              <a:gd name="connsiteX28" fmla="*/ 1804572 w 1972745"/>
              <a:gd name="connsiteY28" fmla="*/ 401077 h 1403770"/>
              <a:gd name="connsiteX29" fmla="*/ 1654191 w 1972745"/>
              <a:gd name="connsiteY29" fmla="*/ 334231 h 1403770"/>
              <a:gd name="connsiteX30" fmla="*/ 1587355 w 1972745"/>
              <a:gd name="connsiteY30" fmla="*/ 300808 h 1403770"/>
              <a:gd name="connsiteX31" fmla="*/ 1537228 w 1972745"/>
              <a:gd name="connsiteY31" fmla="*/ 284097 h 1403770"/>
              <a:gd name="connsiteX32" fmla="*/ 1470392 w 1972745"/>
              <a:gd name="connsiteY32" fmla="*/ 250674 h 1403770"/>
              <a:gd name="connsiteX33" fmla="*/ 1269884 w 1972745"/>
              <a:gd name="connsiteY33" fmla="*/ 217250 h 1403770"/>
              <a:gd name="connsiteX34" fmla="*/ 1169630 w 1972745"/>
              <a:gd name="connsiteY34" fmla="*/ 183827 h 1403770"/>
              <a:gd name="connsiteX35" fmla="*/ 935704 w 1972745"/>
              <a:gd name="connsiteY35" fmla="*/ 150404 h 1403770"/>
              <a:gd name="connsiteX36" fmla="*/ 885577 w 1972745"/>
              <a:gd name="connsiteY36" fmla="*/ 133693 h 1403770"/>
              <a:gd name="connsiteX37" fmla="*/ 818741 w 1972745"/>
              <a:gd name="connsiteY37" fmla="*/ 116981 h 1403770"/>
              <a:gd name="connsiteX38" fmla="*/ 668360 w 1972745"/>
              <a:gd name="connsiteY38" fmla="*/ 66847 h 1403770"/>
              <a:gd name="connsiteX39" fmla="*/ 618233 w 1972745"/>
              <a:gd name="connsiteY39" fmla="*/ 50135 h 1403770"/>
              <a:gd name="connsiteX40" fmla="*/ 434434 w 1972745"/>
              <a:gd name="connsiteY40" fmla="*/ 0 h 1403770"/>
              <a:gd name="connsiteX41" fmla="*/ 367598 w 1972745"/>
              <a:gd name="connsiteY41" fmla="*/ 16712 h 1403770"/>
              <a:gd name="connsiteX42" fmla="*/ 267344 w 1972745"/>
              <a:gd name="connsiteY42" fmla="*/ 83558 h 1403770"/>
              <a:gd name="connsiteX43" fmla="*/ 200508 w 1972745"/>
              <a:gd name="connsiteY43" fmla="*/ 100270 h 1403770"/>
              <a:gd name="connsiteX44" fmla="*/ 150381 w 1972745"/>
              <a:gd name="connsiteY44" fmla="*/ 116981 h 1403770"/>
              <a:gd name="connsiteX45" fmla="*/ 116963 w 1972745"/>
              <a:gd name="connsiteY45" fmla="*/ 116981 h 14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972745" h="1403770">
                <a:moveTo>
                  <a:pt x="350889" y="33423"/>
                </a:moveTo>
                <a:cubicBezTo>
                  <a:pt x="300762" y="38994"/>
                  <a:pt x="248355" y="34184"/>
                  <a:pt x="200508" y="50135"/>
                </a:cubicBezTo>
                <a:cubicBezTo>
                  <a:pt x="178089" y="57609"/>
                  <a:pt x="168534" y="85140"/>
                  <a:pt x="150381" y="100270"/>
                </a:cubicBezTo>
                <a:cubicBezTo>
                  <a:pt x="134954" y="113128"/>
                  <a:pt x="116963" y="122552"/>
                  <a:pt x="100254" y="133693"/>
                </a:cubicBezTo>
                <a:cubicBezTo>
                  <a:pt x="20841" y="371967"/>
                  <a:pt x="100630" y="124019"/>
                  <a:pt x="50127" y="300808"/>
                </a:cubicBezTo>
                <a:cubicBezTo>
                  <a:pt x="45288" y="317746"/>
                  <a:pt x="38257" y="334005"/>
                  <a:pt x="33418" y="350943"/>
                </a:cubicBezTo>
                <a:cubicBezTo>
                  <a:pt x="-8544" y="497831"/>
                  <a:pt x="40062" y="347717"/>
                  <a:pt x="0" y="467924"/>
                </a:cubicBezTo>
                <a:cubicBezTo>
                  <a:pt x="5570" y="629469"/>
                  <a:pt x="-6147" y="792541"/>
                  <a:pt x="16709" y="952558"/>
                </a:cubicBezTo>
                <a:cubicBezTo>
                  <a:pt x="30727" y="1050700"/>
                  <a:pt x="106373" y="1055731"/>
                  <a:pt x="167090" y="1102962"/>
                </a:cubicBezTo>
                <a:cubicBezTo>
                  <a:pt x="191960" y="1122308"/>
                  <a:pt x="208720" y="1150901"/>
                  <a:pt x="233926" y="1169808"/>
                </a:cubicBezTo>
                <a:cubicBezTo>
                  <a:pt x="253852" y="1184755"/>
                  <a:pt x="279403" y="1190415"/>
                  <a:pt x="300762" y="1203232"/>
                </a:cubicBezTo>
                <a:cubicBezTo>
                  <a:pt x="335202" y="1223899"/>
                  <a:pt x="362912" y="1257375"/>
                  <a:pt x="401016" y="1270078"/>
                </a:cubicBezTo>
                <a:cubicBezTo>
                  <a:pt x="434434" y="1281219"/>
                  <a:pt x="469764" y="1287745"/>
                  <a:pt x="501270" y="1303501"/>
                </a:cubicBezTo>
                <a:cubicBezTo>
                  <a:pt x="722969" y="1414367"/>
                  <a:pt x="446112" y="1279857"/>
                  <a:pt x="618233" y="1353635"/>
                </a:cubicBezTo>
                <a:cubicBezTo>
                  <a:pt x="762764" y="1415587"/>
                  <a:pt x="617640" y="1364580"/>
                  <a:pt x="735196" y="1403770"/>
                </a:cubicBezTo>
                <a:cubicBezTo>
                  <a:pt x="963552" y="1398200"/>
                  <a:pt x="1192347" y="1402256"/>
                  <a:pt x="1420265" y="1387059"/>
                </a:cubicBezTo>
                <a:cubicBezTo>
                  <a:pt x="1515740" y="1380693"/>
                  <a:pt x="1469604" y="1337712"/>
                  <a:pt x="1520519" y="1286789"/>
                </a:cubicBezTo>
                <a:cubicBezTo>
                  <a:pt x="1548918" y="1258386"/>
                  <a:pt x="1587355" y="1242225"/>
                  <a:pt x="1620773" y="1219943"/>
                </a:cubicBezTo>
                <a:cubicBezTo>
                  <a:pt x="1637482" y="1208802"/>
                  <a:pt x="1658356" y="1202203"/>
                  <a:pt x="1670900" y="1186520"/>
                </a:cubicBezTo>
                <a:cubicBezTo>
                  <a:pt x="1752497" y="1084508"/>
                  <a:pt x="1712518" y="1128184"/>
                  <a:pt x="1787863" y="1052828"/>
                </a:cubicBezTo>
                <a:cubicBezTo>
                  <a:pt x="1799002" y="1030546"/>
                  <a:pt x="1806803" y="1006254"/>
                  <a:pt x="1821281" y="985982"/>
                </a:cubicBezTo>
                <a:cubicBezTo>
                  <a:pt x="1835015" y="966751"/>
                  <a:pt x="1858301" y="955511"/>
                  <a:pt x="1871408" y="935847"/>
                </a:cubicBezTo>
                <a:cubicBezTo>
                  <a:pt x="1881178" y="921189"/>
                  <a:pt x="1880240" y="901468"/>
                  <a:pt x="1888117" y="885712"/>
                </a:cubicBezTo>
                <a:cubicBezTo>
                  <a:pt x="1897098" y="867748"/>
                  <a:pt x="1910396" y="852289"/>
                  <a:pt x="1921535" y="835578"/>
                </a:cubicBezTo>
                <a:cubicBezTo>
                  <a:pt x="1927105" y="818866"/>
                  <a:pt x="1931306" y="801634"/>
                  <a:pt x="1938244" y="785443"/>
                </a:cubicBezTo>
                <a:cubicBezTo>
                  <a:pt x="1948056" y="762545"/>
                  <a:pt x="1970005" y="743453"/>
                  <a:pt x="1971662" y="718597"/>
                </a:cubicBezTo>
                <a:cubicBezTo>
                  <a:pt x="1975754" y="657205"/>
                  <a:pt x="1967843" y="594933"/>
                  <a:pt x="1954953" y="534770"/>
                </a:cubicBezTo>
                <a:cubicBezTo>
                  <a:pt x="1950745" y="515132"/>
                  <a:pt x="1935735" y="498838"/>
                  <a:pt x="1921535" y="484635"/>
                </a:cubicBezTo>
                <a:cubicBezTo>
                  <a:pt x="1909586" y="472684"/>
                  <a:pt x="1826705" y="413727"/>
                  <a:pt x="1804572" y="401077"/>
                </a:cubicBezTo>
                <a:cubicBezTo>
                  <a:pt x="1732594" y="359940"/>
                  <a:pt x="1734751" y="370041"/>
                  <a:pt x="1654191" y="334231"/>
                </a:cubicBezTo>
                <a:cubicBezTo>
                  <a:pt x="1631429" y="324113"/>
                  <a:pt x="1610250" y="310621"/>
                  <a:pt x="1587355" y="300808"/>
                </a:cubicBezTo>
                <a:cubicBezTo>
                  <a:pt x="1571166" y="293869"/>
                  <a:pt x="1553417" y="291036"/>
                  <a:pt x="1537228" y="284097"/>
                </a:cubicBezTo>
                <a:cubicBezTo>
                  <a:pt x="1514333" y="274284"/>
                  <a:pt x="1493715" y="259421"/>
                  <a:pt x="1470392" y="250674"/>
                </a:cubicBezTo>
                <a:cubicBezTo>
                  <a:pt x="1415191" y="229970"/>
                  <a:pt x="1318411" y="223317"/>
                  <a:pt x="1269884" y="217250"/>
                </a:cubicBezTo>
                <a:cubicBezTo>
                  <a:pt x="1236466" y="206109"/>
                  <a:pt x="1204584" y="188197"/>
                  <a:pt x="1169630" y="183827"/>
                </a:cubicBezTo>
                <a:cubicBezTo>
                  <a:pt x="1111804" y="176598"/>
                  <a:pt x="997663" y="164175"/>
                  <a:pt x="935704" y="150404"/>
                </a:cubicBezTo>
                <a:cubicBezTo>
                  <a:pt x="918510" y="146583"/>
                  <a:pt x="902512" y="138532"/>
                  <a:pt x="885577" y="133693"/>
                </a:cubicBezTo>
                <a:cubicBezTo>
                  <a:pt x="863496" y="127383"/>
                  <a:pt x="840690" y="123735"/>
                  <a:pt x="818741" y="116981"/>
                </a:cubicBezTo>
                <a:cubicBezTo>
                  <a:pt x="768239" y="101440"/>
                  <a:pt x="718487" y="83558"/>
                  <a:pt x="668360" y="66847"/>
                </a:cubicBezTo>
                <a:cubicBezTo>
                  <a:pt x="651651" y="61276"/>
                  <a:pt x="635320" y="54407"/>
                  <a:pt x="618233" y="50135"/>
                </a:cubicBezTo>
                <a:cubicBezTo>
                  <a:pt x="467474" y="12440"/>
                  <a:pt x="528132" y="31238"/>
                  <a:pt x="434434" y="0"/>
                </a:cubicBezTo>
                <a:cubicBezTo>
                  <a:pt x="412155" y="5571"/>
                  <a:pt x="388137" y="6441"/>
                  <a:pt x="367598" y="16712"/>
                </a:cubicBezTo>
                <a:cubicBezTo>
                  <a:pt x="331674" y="34677"/>
                  <a:pt x="306310" y="73815"/>
                  <a:pt x="267344" y="83558"/>
                </a:cubicBezTo>
                <a:cubicBezTo>
                  <a:pt x="245065" y="89129"/>
                  <a:pt x="222589" y="93960"/>
                  <a:pt x="200508" y="100270"/>
                </a:cubicBezTo>
                <a:cubicBezTo>
                  <a:pt x="183573" y="105109"/>
                  <a:pt x="167652" y="113526"/>
                  <a:pt x="150381" y="116981"/>
                </a:cubicBezTo>
                <a:cubicBezTo>
                  <a:pt x="139458" y="119166"/>
                  <a:pt x="128102" y="116981"/>
                  <a:pt x="116963" y="116981"/>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3" name="Freeform 12"/>
          <p:cNvSpPr/>
          <p:nvPr/>
        </p:nvSpPr>
        <p:spPr>
          <a:xfrm>
            <a:off x="3795903" y="3297714"/>
            <a:ext cx="433741" cy="467784"/>
          </a:xfrm>
          <a:custGeom>
            <a:avLst/>
            <a:gdLst>
              <a:gd name="connsiteX0" fmla="*/ 350889 w 1972745"/>
              <a:gd name="connsiteY0" fmla="*/ 33423 h 1403770"/>
              <a:gd name="connsiteX1" fmla="*/ 200508 w 1972745"/>
              <a:gd name="connsiteY1" fmla="*/ 50135 h 1403770"/>
              <a:gd name="connsiteX2" fmla="*/ 150381 w 1972745"/>
              <a:gd name="connsiteY2" fmla="*/ 100270 h 1403770"/>
              <a:gd name="connsiteX3" fmla="*/ 100254 w 1972745"/>
              <a:gd name="connsiteY3" fmla="*/ 133693 h 1403770"/>
              <a:gd name="connsiteX4" fmla="*/ 50127 w 1972745"/>
              <a:gd name="connsiteY4" fmla="*/ 300808 h 1403770"/>
              <a:gd name="connsiteX5" fmla="*/ 33418 w 1972745"/>
              <a:gd name="connsiteY5" fmla="*/ 350943 h 1403770"/>
              <a:gd name="connsiteX6" fmla="*/ 0 w 1972745"/>
              <a:gd name="connsiteY6" fmla="*/ 467924 h 1403770"/>
              <a:gd name="connsiteX7" fmla="*/ 16709 w 1972745"/>
              <a:gd name="connsiteY7" fmla="*/ 952558 h 1403770"/>
              <a:gd name="connsiteX8" fmla="*/ 167090 w 1972745"/>
              <a:gd name="connsiteY8" fmla="*/ 1102962 h 1403770"/>
              <a:gd name="connsiteX9" fmla="*/ 233926 w 1972745"/>
              <a:gd name="connsiteY9" fmla="*/ 1169808 h 1403770"/>
              <a:gd name="connsiteX10" fmla="*/ 300762 w 1972745"/>
              <a:gd name="connsiteY10" fmla="*/ 1203232 h 1403770"/>
              <a:gd name="connsiteX11" fmla="*/ 401016 w 1972745"/>
              <a:gd name="connsiteY11" fmla="*/ 1270078 h 1403770"/>
              <a:gd name="connsiteX12" fmla="*/ 501270 w 1972745"/>
              <a:gd name="connsiteY12" fmla="*/ 1303501 h 1403770"/>
              <a:gd name="connsiteX13" fmla="*/ 618233 w 1972745"/>
              <a:gd name="connsiteY13" fmla="*/ 1353635 h 1403770"/>
              <a:gd name="connsiteX14" fmla="*/ 735196 w 1972745"/>
              <a:gd name="connsiteY14" fmla="*/ 1403770 h 1403770"/>
              <a:gd name="connsiteX15" fmla="*/ 1420265 w 1972745"/>
              <a:gd name="connsiteY15" fmla="*/ 1387059 h 1403770"/>
              <a:gd name="connsiteX16" fmla="*/ 1520519 w 1972745"/>
              <a:gd name="connsiteY16" fmla="*/ 1286789 h 1403770"/>
              <a:gd name="connsiteX17" fmla="*/ 1620773 w 1972745"/>
              <a:gd name="connsiteY17" fmla="*/ 1219943 h 1403770"/>
              <a:gd name="connsiteX18" fmla="*/ 1670900 w 1972745"/>
              <a:gd name="connsiteY18" fmla="*/ 1186520 h 1403770"/>
              <a:gd name="connsiteX19" fmla="*/ 1787863 w 1972745"/>
              <a:gd name="connsiteY19" fmla="*/ 1052828 h 1403770"/>
              <a:gd name="connsiteX20" fmla="*/ 1821281 w 1972745"/>
              <a:gd name="connsiteY20" fmla="*/ 985982 h 1403770"/>
              <a:gd name="connsiteX21" fmla="*/ 1871408 w 1972745"/>
              <a:gd name="connsiteY21" fmla="*/ 935847 h 1403770"/>
              <a:gd name="connsiteX22" fmla="*/ 1888117 w 1972745"/>
              <a:gd name="connsiteY22" fmla="*/ 885712 h 1403770"/>
              <a:gd name="connsiteX23" fmla="*/ 1921535 w 1972745"/>
              <a:gd name="connsiteY23" fmla="*/ 835578 h 1403770"/>
              <a:gd name="connsiteX24" fmla="*/ 1938244 w 1972745"/>
              <a:gd name="connsiteY24" fmla="*/ 785443 h 1403770"/>
              <a:gd name="connsiteX25" fmla="*/ 1971662 w 1972745"/>
              <a:gd name="connsiteY25" fmla="*/ 718597 h 1403770"/>
              <a:gd name="connsiteX26" fmla="*/ 1954953 w 1972745"/>
              <a:gd name="connsiteY26" fmla="*/ 534770 h 1403770"/>
              <a:gd name="connsiteX27" fmla="*/ 1921535 w 1972745"/>
              <a:gd name="connsiteY27" fmla="*/ 484635 h 1403770"/>
              <a:gd name="connsiteX28" fmla="*/ 1804572 w 1972745"/>
              <a:gd name="connsiteY28" fmla="*/ 401077 h 1403770"/>
              <a:gd name="connsiteX29" fmla="*/ 1654191 w 1972745"/>
              <a:gd name="connsiteY29" fmla="*/ 334231 h 1403770"/>
              <a:gd name="connsiteX30" fmla="*/ 1587355 w 1972745"/>
              <a:gd name="connsiteY30" fmla="*/ 300808 h 1403770"/>
              <a:gd name="connsiteX31" fmla="*/ 1537228 w 1972745"/>
              <a:gd name="connsiteY31" fmla="*/ 284097 h 1403770"/>
              <a:gd name="connsiteX32" fmla="*/ 1470392 w 1972745"/>
              <a:gd name="connsiteY32" fmla="*/ 250674 h 1403770"/>
              <a:gd name="connsiteX33" fmla="*/ 1269884 w 1972745"/>
              <a:gd name="connsiteY33" fmla="*/ 217250 h 1403770"/>
              <a:gd name="connsiteX34" fmla="*/ 1169630 w 1972745"/>
              <a:gd name="connsiteY34" fmla="*/ 183827 h 1403770"/>
              <a:gd name="connsiteX35" fmla="*/ 935704 w 1972745"/>
              <a:gd name="connsiteY35" fmla="*/ 150404 h 1403770"/>
              <a:gd name="connsiteX36" fmla="*/ 885577 w 1972745"/>
              <a:gd name="connsiteY36" fmla="*/ 133693 h 1403770"/>
              <a:gd name="connsiteX37" fmla="*/ 818741 w 1972745"/>
              <a:gd name="connsiteY37" fmla="*/ 116981 h 1403770"/>
              <a:gd name="connsiteX38" fmla="*/ 668360 w 1972745"/>
              <a:gd name="connsiteY38" fmla="*/ 66847 h 1403770"/>
              <a:gd name="connsiteX39" fmla="*/ 618233 w 1972745"/>
              <a:gd name="connsiteY39" fmla="*/ 50135 h 1403770"/>
              <a:gd name="connsiteX40" fmla="*/ 434434 w 1972745"/>
              <a:gd name="connsiteY40" fmla="*/ 0 h 1403770"/>
              <a:gd name="connsiteX41" fmla="*/ 367598 w 1972745"/>
              <a:gd name="connsiteY41" fmla="*/ 16712 h 1403770"/>
              <a:gd name="connsiteX42" fmla="*/ 267344 w 1972745"/>
              <a:gd name="connsiteY42" fmla="*/ 83558 h 1403770"/>
              <a:gd name="connsiteX43" fmla="*/ 200508 w 1972745"/>
              <a:gd name="connsiteY43" fmla="*/ 100270 h 1403770"/>
              <a:gd name="connsiteX44" fmla="*/ 150381 w 1972745"/>
              <a:gd name="connsiteY44" fmla="*/ 116981 h 1403770"/>
              <a:gd name="connsiteX45" fmla="*/ 116963 w 1972745"/>
              <a:gd name="connsiteY45" fmla="*/ 116981 h 14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972745" h="1403770">
                <a:moveTo>
                  <a:pt x="350889" y="33423"/>
                </a:moveTo>
                <a:cubicBezTo>
                  <a:pt x="300762" y="38994"/>
                  <a:pt x="248355" y="34184"/>
                  <a:pt x="200508" y="50135"/>
                </a:cubicBezTo>
                <a:cubicBezTo>
                  <a:pt x="178089" y="57609"/>
                  <a:pt x="168534" y="85140"/>
                  <a:pt x="150381" y="100270"/>
                </a:cubicBezTo>
                <a:cubicBezTo>
                  <a:pt x="134954" y="113128"/>
                  <a:pt x="116963" y="122552"/>
                  <a:pt x="100254" y="133693"/>
                </a:cubicBezTo>
                <a:cubicBezTo>
                  <a:pt x="20841" y="371967"/>
                  <a:pt x="100630" y="124019"/>
                  <a:pt x="50127" y="300808"/>
                </a:cubicBezTo>
                <a:cubicBezTo>
                  <a:pt x="45288" y="317746"/>
                  <a:pt x="38257" y="334005"/>
                  <a:pt x="33418" y="350943"/>
                </a:cubicBezTo>
                <a:cubicBezTo>
                  <a:pt x="-8544" y="497831"/>
                  <a:pt x="40062" y="347717"/>
                  <a:pt x="0" y="467924"/>
                </a:cubicBezTo>
                <a:cubicBezTo>
                  <a:pt x="5570" y="629469"/>
                  <a:pt x="-6147" y="792541"/>
                  <a:pt x="16709" y="952558"/>
                </a:cubicBezTo>
                <a:cubicBezTo>
                  <a:pt x="30727" y="1050700"/>
                  <a:pt x="106373" y="1055731"/>
                  <a:pt x="167090" y="1102962"/>
                </a:cubicBezTo>
                <a:cubicBezTo>
                  <a:pt x="191960" y="1122308"/>
                  <a:pt x="208720" y="1150901"/>
                  <a:pt x="233926" y="1169808"/>
                </a:cubicBezTo>
                <a:cubicBezTo>
                  <a:pt x="253852" y="1184755"/>
                  <a:pt x="279403" y="1190415"/>
                  <a:pt x="300762" y="1203232"/>
                </a:cubicBezTo>
                <a:cubicBezTo>
                  <a:pt x="335202" y="1223899"/>
                  <a:pt x="362912" y="1257375"/>
                  <a:pt x="401016" y="1270078"/>
                </a:cubicBezTo>
                <a:cubicBezTo>
                  <a:pt x="434434" y="1281219"/>
                  <a:pt x="469764" y="1287745"/>
                  <a:pt x="501270" y="1303501"/>
                </a:cubicBezTo>
                <a:cubicBezTo>
                  <a:pt x="722969" y="1414367"/>
                  <a:pt x="446112" y="1279857"/>
                  <a:pt x="618233" y="1353635"/>
                </a:cubicBezTo>
                <a:cubicBezTo>
                  <a:pt x="762764" y="1415587"/>
                  <a:pt x="617640" y="1364580"/>
                  <a:pt x="735196" y="1403770"/>
                </a:cubicBezTo>
                <a:cubicBezTo>
                  <a:pt x="963552" y="1398200"/>
                  <a:pt x="1192347" y="1402256"/>
                  <a:pt x="1420265" y="1387059"/>
                </a:cubicBezTo>
                <a:cubicBezTo>
                  <a:pt x="1515740" y="1380693"/>
                  <a:pt x="1469604" y="1337712"/>
                  <a:pt x="1520519" y="1286789"/>
                </a:cubicBezTo>
                <a:cubicBezTo>
                  <a:pt x="1548918" y="1258386"/>
                  <a:pt x="1587355" y="1242225"/>
                  <a:pt x="1620773" y="1219943"/>
                </a:cubicBezTo>
                <a:cubicBezTo>
                  <a:pt x="1637482" y="1208802"/>
                  <a:pt x="1658356" y="1202203"/>
                  <a:pt x="1670900" y="1186520"/>
                </a:cubicBezTo>
                <a:cubicBezTo>
                  <a:pt x="1752497" y="1084508"/>
                  <a:pt x="1712518" y="1128184"/>
                  <a:pt x="1787863" y="1052828"/>
                </a:cubicBezTo>
                <a:cubicBezTo>
                  <a:pt x="1799002" y="1030546"/>
                  <a:pt x="1806803" y="1006254"/>
                  <a:pt x="1821281" y="985982"/>
                </a:cubicBezTo>
                <a:cubicBezTo>
                  <a:pt x="1835015" y="966751"/>
                  <a:pt x="1858301" y="955511"/>
                  <a:pt x="1871408" y="935847"/>
                </a:cubicBezTo>
                <a:cubicBezTo>
                  <a:pt x="1881178" y="921189"/>
                  <a:pt x="1880240" y="901468"/>
                  <a:pt x="1888117" y="885712"/>
                </a:cubicBezTo>
                <a:cubicBezTo>
                  <a:pt x="1897098" y="867748"/>
                  <a:pt x="1910396" y="852289"/>
                  <a:pt x="1921535" y="835578"/>
                </a:cubicBezTo>
                <a:cubicBezTo>
                  <a:pt x="1927105" y="818866"/>
                  <a:pt x="1931306" y="801634"/>
                  <a:pt x="1938244" y="785443"/>
                </a:cubicBezTo>
                <a:cubicBezTo>
                  <a:pt x="1948056" y="762545"/>
                  <a:pt x="1970005" y="743453"/>
                  <a:pt x="1971662" y="718597"/>
                </a:cubicBezTo>
                <a:cubicBezTo>
                  <a:pt x="1975754" y="657205"/>
                  <a:pt x="1967843" y="594933"/>
                  <a:pt x="1954953" y="534770"/>
                </a:cubicBezTo>
                <a:cubicBezTo>
                  <a:pt x="1950745" y="515132"/>
                  <a:pt x="1935735" y="498838"/>
                  <a:pt x="1921535" y="484635"/>
                </a:cubicBezTo>
                <a:cubicBezTo>
                  <a:pt x="1909586" y="472684"/>
                  <a:pt x="1826705" y="413727"/>
                  <a:pt x="1804572" y="401077"/>
                </a:cubicBezTo>
                <a:cubicBezTo>
                  <a:pt x="1732594" y="359940"/>
                  <a:pt x="1734751" y="370041"/>
                  <a:pt x="1654191" y="334231"/>
                </a:cubicBezTo>
                <a:cubicBezTo>
                  <a:pt x="1631429" y="324113"/>
                  <a:pt x="1610250" y="310621"/>
                  <a:pt x="1587355" y="300808"/>
                </a:cubicBezTo>
                <a:cubicBezTo>
                  <a:pt x="1571166" y="293869"/>
                  <a:pt x="1553417" y="291036"/>
                  <a:pt x="1537228" y="284097"/>
                </a:cubicBezTo>
                <a:cubicBezTo>
                  <a:pt x="1514333" y="274284"/>
                  <a:pt x="1493715" y="259421"/>
                  <a:pt x="1470392" y="250674"/>
                </a:cubicBezTo>
                <a:cubicBezTo>
                  <a:pt x="1415191" y="229970"/>
                  <a:pt x="1318411" y="223317"/>
                  <a:pt x="1269884" y="217250"/>
                </a:cubicBezTo>
                <a:cubicBezTo>
                  <a:pt x="1236466" y="206109"/>
                  <a:pt x="1204584" y="188197"/>
                  <a:pt x="1169630" y="183827"/>
                </a:cubicBezTo>
                <a:cubicBezTo>
                  <a:pt x="1111804" y="176598"/>
                  <a:pt x="997663" y="164175"/>
                  <a:pt x="935704" y="150404"/>
                </a:cubicBezTo>
                <a:cubicBezTo>
                  <a:pt x="918510" y="146583"/>
                  <a:pt x="902512" y="138532"/>
                  <a:pt x="885577" y="133693"/>
                </a:cubicBezTo>
                <a:cubicBezTo>
                  <a:pt x="863496" y="127383"/>
                  <a:pt x="840690" y="123735"/>
                  <a:pt x="818741" y="116981"/>
                </a:cubicBezTo>
                <a:cubicBezTo>
                  <a:pt x="768239" y="101440"/>
                  <a:pt x="718487" y="83558"/>
                  <a:pt x="668360" y="66847"/>
                </a:cubicBezTo>
                <a:cubicBezTo>
                  <a:pt x="651651" y="61276"/>
                  <a:pt x="635320" y="54407"/>
                  <a:pt x="618233" y="50135"/>
                </a:cubicBezTo>
                <a:cubicBezTo>
                  <a:pt x="467474" y="12440"/>
                  <a:pt x="528132" y="31238"/>
                  <a:pt x="434434" y="0"/>
                </a:cubicBezTo>
                <a:cubicBezTo>
                  <a:pt x="412155" y="5571"/>
                  <a:pt x="388137" y="6441"/>
                  <a:pt x="367598" y="16712"/>
                </a:cubicBezTo>
                <a:cubicBezTo>
                  <a:pt x="331674" y="34677"/>
                  <a:pt x="306310" y="73815"/>
                  <a:pt x="267344" y="83558"/>
                </a:cubicBezTo>
                <a:cubicBezTo>
                  <a:pt x="245065" y="89129"/>
                  <a:pt x="222589" y="93960"/>
                  <a:pt x="200508" y="100270"/>
                </a:cubicBezTo>
                <a:cubicBezTo>
                  <a:pt x="183573" y="105109"/>
                  <a:pt x="167652" y="113526"/>
                  <a:pt x="150381" y="116981"/>
                </a:cubicBezTo>
                <a:cubicBezTo>
                  <a:pt x="139458" y="119166"/>
                  <a:pt x="128102" y="116981"/>
                  <a:pt x="116963" y="116981"/>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4" name="Freeform 13"/>
          <p:cNvSpPr/>
          <p:nvPr/>
        </p:nvSpPr>
        <p:spPr>
          <a:xfrm>
            <a:off x="1589926" y="3879797"/>
            <a:ext cx="433741" cy="467784"/>
          </a:xfrm>
          <a:custGeom>
            <a:avLst/>
            <a:gdLst>
              <a:gd name="connsiteX0" fmla="*/ 350889 w 1972745"/>
              <a:gd name="connsiteY0" fmla="*/ 33423 h 1403770"/>
              <a:gd name="connsiteX1" fmla="*/ 200508 w 1972745"/>
              <a:gd name="connsiteY1" fmla="*/ 50135 h 1403770"/>
              <a:gd name="connsiteX2" fmla="*/ 150381 w 1972745"/>
              <a:gd name="connsiteY2" fmla="*/ 100270 h 1403770"/>
              <a:gd name="connsiteX3" fmla="*/ 100254 w 1972745"/>
              <a:gd name="connsiteY3" fmla="*/ 133693 h 1403770"/>
              <a:gd name="connsiteX4" fmla="*/ 50127 w 1972745"/>
              <a:gd name="connsiteY4" fmla="*/ 300808 h 1403770"/>
              <a:gd name="connsiteX5" fmla="*/ 33418 w 1972745"/>
              <a:gd name="connsiteY5" fmla="*/ 350943 h 1403770"/>
              <a:gd name="connsiteX6" fmla="*/ 0 w 1972745"/>
              <a:gd name="connsiteY6" fmla="*/ 467924 h 1403770"/>
              <a:gd name="connsiteX7" fmla="*/ 16709 w 1972745"/>
              <a:gd name="connsiteY7" fmla="*/ 952558 h 1403770"/>
              <a:gd name="connsiteX8" fmla="*/ 167090 w 1972745"/>
              <a:gd name="connsiteY8" fmla="*/ 1102962 h 1403770"/>
              <a:gd name="connsiteX9" fmla="*/ 233926 w 1972745"/>
              <a:gd name="connsiteY9" fmla="*/ 1169808 h 1403770"/>
              <a:gd name="connsiteX10" fmla="*/ 300762 w 1972745"/>
              <a:gd name="connsiteY10" fmla="*/ 1203232 h 1403770"/>
              <a:gd name="connsiteX11" fmla="*/ 401016 w 1972745"/>
              <a:gd name="connsiteY11" fmla="*/ 1270078 h 1403770"/>
              <a:gd name="connsiteX12" fmla="*/ 501270 w 1972745"/>
              <a:gd name="connsiteY12" fmla="*/ 1303501 h 1403770"/>
              <a:gd name="connsiteX13" fmla="*/ 618233 w 1972745"/>
              <a:gd name="connsiteY13" fmla="*/ 1353635 h 1403770"/>
              <a:gd name="connsiteX14" fmla="*/ 735196 w 1972745"/>
              <a:gd name="connsiteY14" fmla="*/ 1403770 h 1403770"/>
              <a:gd name="connsiteX15" fmla="*/ 1420265 w 1972745"/>
              <a:gd name="connsiteY15" fmla="*/ 1387059 h 1403770"/>
              <a:gd name="connsiteX16" fmla="*/ 1520519 w 1972745"/>
              <a:gd name="connsiteY16" fmla="*/ 1286789 h 1403770"/>
              <a:gd name="connsiteX17" fmla="*/ 1620773 w 1972745"/>
              <a:gd name="connsiteY17" fmla="*/ 1219943 h 1403770"/>
              <a:gd name="connsiteX18" fmla="*/ 1670900 w 1972745"/>
              <a:gd name="connsiteY18" fmla="*/ 1186520 h 1403770"/>
              <a:gd name="connsiteX19" fmla="*/ 1787863 w 1972745"/>
              <a:gd name="connsiteY19" fmla="*/ 1052828 h 1403770"/>
              <a:gd name="connsiteX20" fmla="*/ 1821281 w 1972745"/>
              <a:gd name="connsiteY20" fmla="*/ 985982 h 1403770"/>
              <a:gd name="connsiteX21" fmla="*/ 1871408 w 1972745"/>
              <a:gd name="connsiteY21" fmla="*/ 935847 h 1403770"/>
              <a:gd name="connsiteX22" fmla="*/ 1888117 w 1972745"/>
              <a:gd name="connsiteY22" fmla="*/ 885712 h 1403770"/>
              <a:gd name="connsiteX23" fmla="*/ 1921535 w 1972745"/>
              <a:gd name="connsiteY23" fmla="*/ 835578 h 1403770"/>
              <a:gd name="connsiteX24" fmla="*/ 1938244 w 1972745"/>
              <a:gd name="connsiteY24" fmla="*/ 785443 h 1403770"/>
              <a:gd name="connsiteX25" fmla="*/ 1971662 w 1972745"/>
              <a:gd name="connsiteY25" fmla="*/ 718597 h 1403770"/>
              <a:gd name="connsiteX26" fmla="*/ 1954953 w 1972745"/>
              <a:gd name="connsiteY26" fmla="*/ 534770 h 1403770"/>
              <a:gd name="connsiteX27" fmla="*/ 1921535 w 1972745"/>
              <a:gd name="connsiteY27" fmla="*/ 484635 h 1403770"/>
              <a:gd name="connsiteX28" fmla="*/ 1804572 w 1972745"/>
              <a:gd name="connsiteY28" fmla="*/ 401077 h 1403770"/>
              <a:gd name="connsiteX29" fmla="*/ 1654191 w 1972745"/>
              <a:gd name="connsiteY29" fmla="*/ 334231 h 1403770"/>
              <a:gd name="connsiteX30" fmla="*/ 1587355 w 1972745"/>
              <a:gd name="connsiteY30" fmla="*/ 300808 h 1403770"/>
              <a:gd name="connsiteX31" fmla="*/ 1537228 w 1972745"/>
              <a:gd name="connsiteY31" fmla="*/ 284097 h 1403770"/>
              <a:gd name="connsiteX32" fmla="*/ 1470392 w 1972745"/>
              <a:gd name="connsiteY32" fmla="*/ 250674 h 1403770"/>
              <a:gd name="connsiteX33" fmla="*/ 1269884 w 1972745"/>
              <a:gd name="connsiteY33" fmla="*/ 217250 h 1403770"/>
              <a:gd name="connsiteX34" fmla="*/ 1169630 w 1972745"/>
              <a:gd name="connsiteY34" fmla="*/ 183827 h 1403770"/>
              <a:gd name="connsiteX35" fmla="*/ 935704 w 1972745"/>
              <a:gd name="connsiteY35" fmla="*/ 150404 h 1403770"/>
              <a:gd name="connsiteX36" fmla="*/ 885577 w 1972745"/>
              <a:gd name="connsiteY36" fmla="*/ 133693 h 1403770"/>
              <a:gd name="connsiteX37" fmla="*/ 818741 w 1972745"/>
              <a:gd name="connsiteY37" fmla="*/ 116981 h 1403770"/>
              <a:gd name="connsiteX38" fmla="*/ 668360 w 1972745"/>
              <a:gd name="connsiteY38" fmla="*/ 66847 h 1403770"/>
              <a:gd name="connsiteX39" fmla="*/ 618233 w 1972745"/>
              <a:gd name="connsiteY39" fmla="*/ 50135 h 1403770"/>
              <a:gd name="connsiteX40" fmla="*/ 434434 w 1972745"/>
              <a:gd name="connsiteY40" fmla="*/ 0 h 1403770"/>
              <a:gd name="connsiteX41" fmla="*/ 367598 w 1972745"/>
              <a:gd name="connsiteY41" fmla="*/ 16712 h 1403770"/>
              <a:gd name="connsiteX42" fmla="*/ 267344 w 1972745"/>
              <a:gd name="connsiteY42" fmla="*/ 83558 h 1403770"/>
              <a:gd name="connsiteX43" fmla="*/ 200508 w 1972745"/>
              <a:gd name="connsiteY43" fmla="*/ 100270 h 1403770"/>
              <a:gd name="connsiteX44" fmla="*/ 150381 w 1972745"/>
              <a:gd name="connsiteY44" fmla="*/ 116981 h 1403770"/>
              <a:gd name="connsiteX45" fmla="*/ 116963 w 1972745"/>
              <a:gd name="connsiteY45" fmla="*/ 116981 h 14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972745" h="1403770">
                <a:moveTo>
                  <a:pt x="350889" y="33423"/>
                </a:moveTo>
                <a:cubicBezTo>
                  <a:pt x="300762" y="38994"/>
                  <a:pt x="248355" y="34184"/>
                  <a:pt x="200508" y="50135"/>
                </a:cubicBezTo>
                <a:cubicBezTo>
                  <a:pt x="178089" y="57609"/>
                  <a:pt x="168534" y="85140"/>
                  <a:pt x="150381" y="100270"/>
                </a:cubicBezTo>
                <a:cubicBezTo>
                  <a:pt x="134954" y="113128"/>
                  <a:pt x="116963" y="122552"/>
                  <a:pt x="100254" y="133693"/>
                </a:cubicBezTo>
                <a:cubicBezTo>
                  <a:pt x="20841" y="371967"/>
                  <a:pt x="100630" y="124019"/>
                  <a:pt x="50127" y="300808"/>
                </a:cubicBezTo>
                <a:cubicBezTo>
                  <a:pt x="45288" y="317746"/>
                  <a:pt x="38257" y="334005"/>
                  <a:pt x="33418" y="350943"/>
                </a:cubicBezTo>
                <a:cubicBezTo>
                  <a:pt x="-8544" y="497831"/>
                  <a:pt x="40062" y="347717"/>
                  <a:pt x="0" y="467924"/>
                </a:cubicBezTo>
                <a:cubicBezTo>
                  <a:pt x="5570" y="629469"/>
                  <a:pt x="-6147" y="792541"/>
                  <a:pt x="16709" y="952558"/>
                </a:cubicBezTo>
                <a:cubicBezTo>
                  <a:pt x="30727" y="1050700"/>
                  <a:pt x="106373" y="1055731"/>
                  <a:pt x="167090" y="1102962"/>
                </a:cubicBezTo>
                <a:cubicBezTo>
                  <a:pt x="191960" y="1122308"/>
                  <a:pt x="208720" y="1150901"/>
                  <a:pt x="233926" y="1169808"/>
                </a:cubicBezTo>
                <a:cubicBezTo>
                  <a:pt x="253852" y="1184755"/>
                  <a:pt x="279403" y="1190415"/>
                  <a:pt x="300762" y="1203232"/>
                </a:cubicBezTo>
                <a:cubicBezTo>
                  <a:pt x="335202" y="1223899"/>
                  <a:pt x="362912" y="1257375"/>
                  <a:pt x="401016" y="1270078"/>
                </a:cubicBezTo>
                <a:cubicBezTo>
                  <a:pt x="434434" y="1281219"/>
                  <a:pt x="469764" y="1287745"/>
                  <a:pt x="501270" y="1303501"/>
                </a:cubicBezTo>
                <a:cubicBezTo>
                  <a:pt x="722969" y="1414367"/>
                  <a:pt x="446112" y="1279857"/>
                  <a:pt x="618233" y="1353635"/>
                </a:cubicBezTo>
                <a:cubicBezTo>
                  <a:pt x="762764" y="1415587"/>
                  <a:pt x="617640" y="1364580"/>
                  <a:pt x="735196" y="1403770"/>
                </a:cubicBezTo>
                <a:cubicBezTo>
                  <a:pt x="963552" y="1398200"/>
                  <a:pt x="1192347" y="1402256"/>
                  <a:pt x="1420265" y="1387059"/>
                </a:cubicBezTo>
                <a:cubicBezTo>
                  <a:pt x="1515740" y="1380693"/>
                  <a:pt x="1469604" y="1337712"/>
                  <a:pt x="1520519" y="1286789"/>
                </a:cubicBezTo>
                <a:cubicBezTo>
                  <a:pt x="1548918" y="1258386"/>
                  <a:pt x="1587355" y="1242225"/>
                  <a:pt x="1620773" y="1219943"/>
                </a:cubicBezTo>
                <a:cubicBezTo>
                  <a:pt x="1637482" y="1208802"/>
                  <a:pt x="1658356" y="1202203"/>
                  <a:pt x="1670900" y="1186520"/>
                </a:cubicBezTo>
                <a:cubicBezTo>
                  <a:pt x="1752497" y="1084508"/>
                  <a:pt x="1712518" y="1128184"/>
                  <a:pt x="1787863" y="1052828"/>
                </a:cubicBezTo>
                <a:cubicBezTo>
                  <a:pt x="1799002" y="1030546"/>
                  <a:pt x="1806803" y="1006254"/>
                  <a:pt x="1821281" y="985982"/>
                </a:cubicBezTo>
                <a:cubicBezTo>
                  <a:pt x="1835015" y="966751"/>
                  <a:pt x="1858301" y="955511"/>
                  <a:pt x="1871408" y="935847"/>
                </a:cubicBezTo>
                <a:cubicBezTo>
                  <a:pt x="1881178" y="921189"/>
                  <a:pt x="1880240" y="901468"/>
                  <a:pt x="1888117" y="885712"/>
                </a:cubicBezTo>
                <a:cubicBezTo>
                  <a:pt x="1897098" y="867748"/>
                  <a:pt x="1910396" y="852289"/>
                  <a:pt x="1921535" y="835578"/>
                </a:cubicBezTo>
                <a:cubicBezTo>
                  <a:pt x="1927105" y="818866"/>
                  <a:pt x="1931306" y="801634"/>
                  <a:pt x="1938244" y="785443"/>
                </a:cubicBezTo>
                <a:cubicBezTo>
                  <a:pt x="1948056" y="762545"/>
                  <a:pt x="1970005" y="743453"/>
                  <a:pt x="1971662" y="718597"/>
                </a:cubicBezTo>
                <a:cubicBezTo>
                  <a:pt x="1975754" y="657205"/>
                  <a:pt x="1967843" y="594933"/>
                  <a:pt x="1954953" y="534770"/>
                </a:cubicBezTo>
                <a:cubicBezTo>
                  <a:pt x="1950745" y="515132"/>
                  <a:pt x="1935735" y="498838"/>
                  <a:pt x="1921535" y="484635"/>
                </a:cubicBezTo>
                <a:cubicBezTo>
                  <a:pt x="1909586" y="472684"/>
                  <a:pt x="1826705" y="413727"/>
                  <a:pt x="1804572" y="401077"/>
                </a:cubicBezTo>
                <a:cubicBezTo>
                  <a:pt x="1732594" y="359940"/>
                  <a:pt x="1734751" y="370041"/>
                  <a:pt x="1654191" y="334231"/>
                </a:cubicBezTo>
                <a:cubicBezTo>
                  <a:pt x="1631429" y="324113"/>
                  <a:pt x="1610250" y="310621"/>
                  <a:pt x="1587355" y="300808"/>
                </a:cubicBezTo>
                <a:cubicBezTo>
                  <a:pt x="1571166" y="293869"/>
                  <a:pt x="1553417" y="291036"/>
                  <a:pt x="1537228" y="284097"/>
                </a:cubicBezTo>
                <a:cubicBezTo>
                  <a:pt x="1514333" y="274284"/>
                  <a:pt x="1493715" y="259421"/>
                  <a:pt x="1470392" y="250674"/>
                </a:cubicBezTo>
                <a:cubicBezTo>
                  <a:pt x="1415191" y="229970"/>
                  <a:pt x="1318411" y="223317"/>
                  <a:pt x="1269884" y="217250"/>
                </a:cubicBezTo>
                <a:cubicBezTo>
                  <a:pt x="1236466" y="206109"/>
                  <a:pt x="1204584" y="188197"/>
                  <a:pt x="1169630" y="183827"/>
                </a:cubicBezTo>
                <a:cubicBezTo>
                  <a:pt x="1111804" y="176598"/>
                  <a:pt x="997663" y="164175"/>
                  <a:pt x="935704" y="150404"/>
                </a:cubicBezTo>
                <a:cubicBezTo>
                  <a:pt x="918510" y="146583"/>
                  <a:pt x="902512" y="138532"/>
                  <a:pt x="885577" y="133693"/>
                </a:cubicBezTo>
                <a:cubicBezTo>
                  <a:pt x="863496" y="127383"/>
                  <a:pt x="840690" y="123735"/>
                  <a:pt x="818741" y="116981"/>
                </a:cubicBezTo>
                <a:cubicBezTo>
                  <a:pt x="768239" y="101440"/>
                  <a:pt x="718487" y="83558"/>
                  <a:pt x="668360" y="66847"/>
                </a:cubicBezTo>
                <a:cubicBezTo>
                  <a:pt x="651651" y="61276"/>
                  <a:pt x="635320" y="54407"/>
                  <a:pt x="618233" y="50135"/>
                </a:cubicBezTo>
                <a:cubicBezTo>
                  <a:pt x="467474" y="12440"/>
                  <a:pt x="528132" y="31238"/>
                  <a:pt x="434434" y="0"/>
                </a:cubicBezTo>
                <a:cubicBezTo>
                  <a:pt x="412155" y="5571"/>
                  <a:pt x="388137" y="6441"/>
                  <a:pt x="367598" y="16712"/>
                </a:cubicBezTo>
                <a:cubicBezTo>
                  <a:pt x="331674" y="34677"/>
                  <a:pt x="306310" y="73815"/>
                  <a:pt x="267344" y="83558"/>
                </a:cubicBezTo>
                <a:cubicBezTo>
                  <a:pt x="245065" y="89129"/>
                  <a:pt x="222589" y="93960"/>
                  <a:pt x="200508" y="100270"/>
                </a:cubicBezTo>
                <a:cubicBezTo>
                  <a:pt x="183573" y="105109"/>
                  <a:pt x="167652" y="113526"/>
                  <a:pt x="150381" y="116981"/>
                </a:cubicBezTo>
                <a:cubicBezTo>
                  <a:pt x="139458" y="119166"/>
                  <a:pt x="128102" y="116981"/>
                  <a:pt x="116963" y="116981"/>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5" name="Freeform 14"/>
          <p:cNvSpPr/>
          <p:nvPr/>
        </p:nvSpPr>
        <p:spPr>
          <a:xfrm>
            <a:off x="2920402" y="3879797"/>
            <a:ext cx="433741" cy="467784"/>
          </a:xfrm>
          <a:custGeom>
            <a:avLst/>
            <a:gdLst>
              <a:gd name="connsiteX0" fmla="*/ 350889 w 1972745"/>
              <a:gd name="connsiteY0" fmla="*/ 33423 h 1403770"/>
              <a:gd name="connsiteX1" fmla="*/ 200508 w 1972745"/>
              <a:gd name="connsiteY1" fmla="*/ 50135 h 1403770"/>
              <a:gd name="connsiteX2" fmla="*/ 150381 w 1972745"/>
              <a:gd name="connsiteY2" fmla="*/ 100270 h 1403770"/>
              <a:gd name="connsiteX3" fmla="*/ 100254 w 1972745"/>
              <a:gd name="connsiteY3" fmla="*/ 133693 h 1403770"/>
              <a:gd name="connsiteX4" fmla="*/ 50127 w 1972745"/>
              <a:gd name="connsiteY4" fmla="*/ 300808 h 1403770"/>
              <a:gd name="connsiteX5" fmla="*/ 33418 w 1972745"/>
              <a:gd name="connsiteY5" fmla="*/ 350943 h 1403770"/>
              <a:gd name="connsiteX6" fmla="*/ 0 w 1972745"/>
              <a:gd name="connsiteY6" fmla="*/ 467924 h 1403770"/>
              <a:gd name="connsiteX7" fmla="*/ 16709 w 1972745"/>
              <a:gd name="connsiteY7" fmla="*/ 952558 h 1403770"/>
              <a:gd name="connsiteX8" fmla="*/ 167090 w 1972745"/>
              <a:gd name="connsiteY8" fmla="*/ 1102962 h 1403770"/>
              <a:gd name="connsiteX9" fmla="*/ 233926 w 1972745"/>
              <a:gd name="connsiteY9" fmla="*/ 1169808 h 1403770"/>
              <a:gd name="connsiteX10" fmla="*/ 300762 w 1972745"/>
              <a:gd name="connsiteY10" fmla="*/ 1203232 h 1403770"/>
              <a:gd name="connsiteX11" fmla="*/ 401016 w 1972745"/>
              <a:gd name="connsiteY11" fmla="*/ 1270078 h 1403770"/>
              <a:gd name="connsiteX12" fmla="*/ 501270 w 1972745"/>
              <a:gd name="connsiteY12" fmla="*/ 1303501 h 1403770"/>
              <a:gd name="connsiteX13" fmla="*/ 618233 w 1972745"/>
              <a:gd name="connsiteY13" fmla="*/ 1353635 h 1403770"/>
              <a:gd name="connsiteX14" fmla="*/ 735196 w 1972745"/>
              <a:gd name="connsiteY14" fmla="*/ 1403770 h 1403770"/>
              <a:gd name="connsiteX15" fmla="*/ 1420265 w 1972745"/>
              <a:gd name="connsiteY15" fmla="*/ 1387059 h 1403770"/>
              <a:gd name="connsiteX16" fmla="*/ 1520519 w 1972745"/>
              <a:gd name="connsiteY16" fmla="*/ 1286789 h 1403770"/>
              <a:gd name="connsiteX17" fmla="*/ 1620773 w 1972745"/>
              <a:gd name="connsiteY17" fmla="*/ 1219943 h 1403770"/>
              <a:gd name="connsiteX18" fmla="*/ 1670900 w 1972745"/>
              <a:gd name="connsiteY18" fmla="*/ 1186520 h 1403770"/>
              <a:gd name="connsiteX19" fmla="*/ 1787863 w 1972745"/>
              <a:gd name="connsiteY19" fmla="*/ 1052828 h 1403770"/>
              <a:gd name="connsiteX20" fmla="*/ 1821281 w 1972745"/>
              <a:gd name="connsiteY20" fmla="*/ 985982 h 1403770"/>
              <a:gd name="connsiteX21" fmla="*/ 1871408 w 1972745"/>
              <a:gd name="connsiteY21" fmla="*/ 935847 h 1403770"/>
              <a:gd name="connsiteX22" fmla="*/ 1888117 w 1972745"/>
              <a:gd name="connsiteY22" fmla="*/ 885712 h 1403770"/>
              <a:gd name="connsiteX23" fmla="*/ 1921535 w 1972745"/>
              <a:gd name="connsiteY23" fmla="*/ 835578 h 1403770"/>
              <a:gd name="connsiteX24" fmla="*/ 1938244 w 1972745"/>
              <a:gd name="connsiteY24" fmla="*/ 785443 h 1403770"/>
              <a:gd name="connsiteX25" fmla="*/ 1971662 w 1972745"/>
              <a:gd name="connsiteY25" fmla="*/ 718597 h 1403770"/>
              <a:gd name="connsiteX26" fmla="*/ 1954953 w 1972745"/>
              <a:gd name="connsiteY26" fmla="*/ 534770 h 1403770"/>
              <a:gd name="connsiteX27" fmla="*/ 1921535 w 1972745"/>
              <a:gd name="connsiteY27" fmla="*/ 484635 h 1403770"/>
              <a:gd name="connsiteX28" fmla="*/ 1804572 w 1972745"/>
              <a:gd name="connsiteY28" fmla="*/ 401077 h 1403770"/>
              <a:gd name="connsiteX29" fmla="*/ 1654191 w 1972745"/>
              <a:gd name="connsiteY29" fmla="*/ 334231 h 1403770"/>
              <a:gd name="connsiteX30" fmla="*/ 1587355 w 1972745"/>
              <a:gd name="connsiteY30" fmla="*/ 300808 h 1403770"/>
              <a:gd name="connsiteX31" fmla="*/ 1537228 w 1972745"/>
              <a:gd name="connsiteY31" fmla="*/ 284097 h 1403770"/>
              <a:gd name="connsiteX32" fmla="*/ 1470392 w 1972745"/>
              <a:gd name="connsiteY32" fmla="*/ 250674 h 1403770"/>
              <a:gd name="connsiteX33" fmla="*/ 1269884 w 1972745"/>
              <a:gd name="connsiteY33" fmla="*/ 217250 h 1403770"/>
              <a:gd name="connsiteX34" fmla="*/ 1169630 w 1972745"/>
              <a:gd name="connsiteY34" fmla="*/ 183827 h 1403770"/>
              <a:gd name="connsiteX35" fmla="*/ 935704 w 1972745"/>
              <a:gd name="connsiteY35" fmla="*/ 150404 h 1403770"/>
              <a:gd name="connsiteX36" fmla="*/ 885577 w 1972745"/>
              <a:gd name="connsiteY36" fmla="*/ 133693 h 1403770"/>
              <a:gd name="connsiteX37" fmla="*/ 818741 w 1972745"/>
              <a:gd name="connsiteY37" fmla="*/ 116981 h 1403770"/>
              <a:gd name="connsiteX38" fmla="*/ 668360 w 1972745"/>
              <a:gd name="connsiteY38" fmla="*/ 66847 h 1403770"/>
              <a:gd name="connsiteX39" fmla="*/ 618233 w 1972745"/>
              <a:gd name="connsiteY39" fmla="*/ 50135 h 1403770"/>
              <a:gd name="connsiteX40" fmla="*/ 434434 w 1972745"/>
              <a:gd name="connsiteY40" fmla="*/ 0 h 1403770"/>
              <a:gd name="connsiteX41" fmla="*/ 367598 w 1972745"/>
              <a:gd name="connsiteY41" fmla="*/ 16712 h 1403770"/>
              <a:gd name="connsiteX42" fmla="*/ 267344 w 1972745"/>
              <a:gd name="connsiteY42" fmla="*/ 83558 h 1403770"/>
              <a:gd name="connsiteX43" fmla="*/ 200508 w 1972745"/>
              <a:gd name="connsiteY43" fmla="*/ 100270 h 1403770"/>
              <a:gd name="connsiteX44" fmla="*/ 150381 w 1972745"/>
              <a:gd name="connsiteY44" fmla="*/ 116981 h 1403770"/>
              <a:gd name="connsiteX45" fmla="*/ 116963 w 1972745"/>
              <a:gd name="connsiteY45" fmla="*/ 116981 h 14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972745" h="1403770">
                <a:moveTo>
                  <a:pt x="350889" y="33423"/>
                </a:moveTo>
                <a:cubicBezTo>
                  <a:pt x="300762" y="38994"/>
                  <a:pt x="248355" y="34184"/>
                  <a:pt x="200508" y="50135"/>
                </a:cubicBezTo>
                <a:cubicBezTo>
                  <a:pt x="178089" y="57609"/>
                  <a:pt x="168534" y="85140"/>
                  <a:pt x="150381" y="100270"/>
                </a:cubicBezTo>
                <a:cubicBezTo>
                  <a:pt x="134954" y="113128"/>
                  <a:pt x="116963" y="122552"/>
                  <a:pt x="100254" y="133693"/>
                </a:cubicBezTo>
                <a:cubicBezTo>
                  <a:pt x="20841" y="371967"/>
                  <a:pt x="100630" y="124019"/>
                  <a:pt x="50127" y="300808"/>
                </a:cubicBezTo>
                <a:cubicBezTo>
                  <a:pt x="45288" y="317746"/>
                  <a:pt x="38257" y="334005"/>
                  <a:pt x="33418" y="350943"/>
                </a:cubicBezTo>
                <a:cubicBezTo>
                  <a:pt x="-8544" y="497831"/>
                  <a:pt x="40062" y="347717"/>
                  <a:pt x="0" y="467924"/>
                </a:cubicBezTo>
                <a:cubicBezTo>
                  <a:pt x="5570" y="629469"/>
                  <a:pt x="-6147" y="792541"/>
                  <a:pt x="16709" y="952558"/>
                </a:cubicBezTo>
                <a:cubicBezTo>
                  <a:pt x="30727" y="1050700"/>
                  <a:pt x="106373" y="1055731"/>
                  <a:pt x="167090" y="1102962"/>
                </a:cubicBezTo>
                <a:cubicBezTo>
                  <a:pt x="191960" y="1122308"/>
                  <a:pt x="208720" y="1150901"/>
                  <a:pt x="233926" y="1169808"/>
                </a:cubicBezTo>
                <a:cubicBezTo>
                  <a:pt x="253852" y="1184755"/>
                  <a:pt x="279403" y="1190415"/>
                  <a:pt x="300762" y="1203232"/>
                </a:cubicBezTo>
                <a:cubicBezTo>
                  <a:pt x="335202" y="1223899"/>
                  <a:pt x="362912" y="1257375"/>
                  <a:pt x="401016" y="1270078"/>
                </a:cubicBezTo>
                <a:cubicBezTo>
                  <a:pt x="434434" y="1281219"/>
                  <a:pt x="469764" y="1287745"/>
                  <a:pt x="501270" y="1303501"/>
                </a:cubicBezTo>
                <a:cubicBezTo>
                  <a:pt x="722969" y="1414367"/>
                  <a:pt x="446112" y="1279857"/>
                  <a:pt x="618233" y="1353635"/>
                </a:cubicBezTo>
                <a:cubicBezTo>
                  <a:pt x="762764" y="1415587"/>
                  <a:pt x="617640" y="1364580"/>
                  <a:pt x="735196" y="1403770"/>
                </a:cubicBezTo>
                <a:cubicBezTo>
                  <a:pt x="963552" y="1398200"/>
                  <a:pt x="1192347" y="1402256"/>
                  <a:pt x="1420265" y="1387059"/>
                </a:cubicBezTo>
                <a:cubicBezTo>
                  <a:pt x="1515740" y="1380693"/>
                  <a:pt x="1469604" y="1337712"/>
                  <a:pt x="1520519" y="1286789"/>
                </a:cubicBezTo>
                <a:cubicBezTo>
                  <a:pt x="1548918" y="1258386"/>
                  <a:pt x="1587355" y="1242225"/>
                  <a:pt x="1620773" y="1219943"/>
                </a:cubicBezTo>
                <a:cubicBezTo>
                  <a:pt x="1637482" y="1208802"/>
                  <a:pt x="1658356" y="1202203"/>
                  <a:pt x="1670900" y="1186520"/>
                </a:cubicBezTo>
                <a:cubicBezTo>
                  <a:pt x="1752497" y="1084508"/>
                  <a:pt x="1712518" y="1128184"/>
                  <a:pt x="1787863" y="1052828"/>
                </a:cubicBezTo>
                <a:cubicBezTo>
                  <a:pt x="1799002" y="1030546"/>
                  <a:pt x="1806803" y="1006254"/>
                  <a:pt x="1821281" y="985982"/>
                </a:cubicBezTo>
                <a:cubicBezTo>
                  <a:pt x="1835015" y="966751"/>
                  <a:pt x="1858301" y="955511"/>
                  <a:pt x="1871408" y="935847"/>
                </a:cubicBezTo>
                <a:cubicBezTo>
                  <a:pt x="1881178" y="921189"/>
                  <a:pt x="1880240" y="901468"/>
                  <a:pt x="1888117" y="885712"/>
                </a:cubicBezTo>
                <a:cubicBezTo>
                  <a:pt x="1897098" y="867748"/>
                  <a:pt x="1910396" y="852289"/>
                  <a:pt x="1921535" y="835578"/>
                </a:cubicBezTo>
                <a:cubicBezTo>
                  <a:pt x="1927105" y="818866"/>
                  <a:pt x="1931306" y="801634"/>
                  <a:pt x="1938244" y="785443"/>
                </a:cubicBezTo>
                <a:cubicBezTo>
                  <a:pt x="1948056" y="762545"/>
                  <a:pt x="1970005" y="743453"/>
                  <a:pt x="1971662" y="718597"/>
                </a:cubicBezTo>
                <a:cubicBezTo>
                  <a:pt x="1975754" y="657205"/>
                  <a:pt x="1967843" y="594933"/>
                  <a:pt x="1954953" y="534770"/>
                </a:cubicBezTo>
                <a:cubicBezTo>
                  <a:pt x="1950745" y="515132"/>
                  <a:pt x="1935735" y="498838"/>
                  <a:pt x="1921535" y="484635"/>
                </a:cubicBezTo>
                <a:cubicBezTo>
                  <a:pt x="1909586" y="472684"/>
                  <a:pt x="1826705" y="413727"/>
                  <a:pt x="1804572" y="401077"/>
                </a:cubicBezTo>
                <a:cubicBezTo>
                  <a:pt x="1732594" y="359940"/>
                  <a:pt x="1734751" y="370041"/>
                  <a:pt x="1654191" y="334231"/>
                </a:cubicBezTo>
                <a:cubicBezTo>
                  <a:pt x="1631429" y="324113"/>
                  <a:pt x="1610250" y="310621"/>
                  <a:pt x="1587355" y="300808"/>
                </a:cubicBezTo>
                <a:cubicBezTo>
                  <a:pt x="1571166" y="293869"/>
                  <a:pt x="1553417" y="291036"/>
                  <a:pt x="1537228" y="284097"/>
                </a:cubicBezTo>
                <a:cubicBezTo>
                  <a:pt x="1514333" y="274284"/>
                  <a:pt x="1493715" y="259421"/>
                  <a:pt x="1470392" y="250674"/>
                </a:cubicBezTo>
                <a:cubicBezTo>
                  <a:pt x="1415191" y="229970"/>
                  <a:pt x="1318411" y="223317"/>
                  <a:pt x="1269884" y="217250"/>
                </a:cubicBezTo>
                <a:cubicBezTo>
                  <a:pt x="1236466" y="206109"/>
                  <a:pt x="1204584" y="188197"/>
                  <a:pt x="1169630" y="183827"/>
                </a:cubicBezTo>
                <a:cubicBezTo>
                  <a:pt x="1111804" y="176598"/>
                  <a:pt x="997663" y="164175"/>
                  <a:pt x="935704" y="150404"/>
                </a:cubicBezTo>
                <a:cubicBezTo>
                  <a:pt x="918510" y="146583"/>
                  <a:pt x="902512" y="138532"/>
                  <a:pt x="885577" y="133693"/>
                </a:cubicBezTo>
                <a:cubicBezTo>
                  <a:pt x="863496" y="127383"/>
                  <a:pt x="840690" y="123735"/>
                  <a:pt x="818741" y="116981"/>
                </a:cubicBezTo>
                <a:cubicBezTo>
                  <a:pt x="768239" y="101440"/>
                  <a:pt x="718487" y="83558"/>
                  <a:pt x="668360" y="66847"/>
                </a:cubicBezTo>
                <a:cubicBezTo>
                  <a:pt x="651651" y="61276"/>
                  <a:pt x="635320" y="54407"/>
                  <a:pt x="618233" y="50135"/>
                </a:cubicBezTo>
                <a:cubicBezTo>
                  <a:pt x="467474" y="12440"/>
                  <a:pt x="528132" y="31238"/>
                  <a:pt x="434434" y="0"/>
                </a:cubicBezTo>
                <a:cubicBezTo>
                  <a:pt x="412155" y="5571"/>
                  <a:pt x="388137" y="6441"/>
                  <a:pt x="367598" y="16712"/>
                </a:cubicBezTo>
                <a:cubicBezTo>
                  <a:pt x="331674" y="34677"/>
                  <a:pt x="306310" y="73815"/>
                  <a:pt x="267344" y="83558"/>
                </a:cubicBezTo>
                <a:cubicBezTo>
                  <a:pt x="245065" y="89129"/>
                  <a:pt x="222589" y="93960"/>
                  <a:pt x="200508" y="100270"/>
                </a:cubicBezTo>
                <a:cubicBezTo>
                  <a:pt x="183573" y="105109"/>
                  <a:pt x="167652" y="113526"/>
                  <a:pt x="150381" y="116981"/>
                </a:cubicBezTo>
                <a:cubicBezTo>
                  <a:pt x="139458" y="119166"/>
                  <a:pt x="128102" y="116981"/>
                  <a:pt x="116963" y="116981"/>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6" name="Freeform 15"/>
          <p:cNvSpPr/>
          <p:nvPr/>
        </p:nvSpPr>
        <p:spPr>
          <a:xfrm>
            <a:off x="3362162" y="3883010"/>
            <a:ext cx="2449937" cy="467784"/>
          </a:xfrm>
          <a:custGeom>
            <a:avLst/>
            <a:gdLst>
              <a:gd name="connsiteX0" fmla="*/ 350889 w 1972745"/>
              <a:gd name="connsiteY0" fmla="*/ 33423 h 1403770"/>
              <a:gd name="connsiteX1" fmla="*/ 200508 w 1972745"/>
              <a:gd name="connsiteY1" fmla="*/ 50135 h 1403770"/>
              <a:gd name="connsiteX2" fmla="*/ 150381 w 1972745"/>
              <a:gd name="connsiteY2" fmla="*/ 100270 h 1403770"/>
              <a:gd name="connsiteX3" fmla="*/ 100254 w 1972745"/>
              <a:gd name="connsiteY3" fmla="*/ 133693 h 1403770"/>
              <a:gd name="connsiteX4" fmla="*/ 50127 w 1972745"/>
              <a:gd name="connsiteY4" fmla="*/ 300808 h 1403770"/>
              <a:gd name="connsiteX5" fmla="*/ 33418 w 1972745"/>
              <a:gd name="connsiteY5" fmla="*/ 350943 h 1403770"/>
              <a:gd name="connsiteX6" fmla="*/ 0 w 1972745"/>
              <a:gd name="connsiteY6" fmla="*/ 467924 h 1403770"/>
              <a:gd name="connsiteX7" fmla="*/ 16709 w 1972745"/>
              <a:gd name="connsiteY7" fmla="*/ 952558 h 1403770"/>
              <a:gd name="connsiteX8" fmla="*/ 167090 w 1972745"/>
              <a:gd name="connsiteY8" fmla="*/ 1102962 h 1403770"/>
              <a:gd name="connsiteX9" fmla="*/ 233926 w 1972745"/>
              <a:gd name="connsiteY9" fmla="*/ 1169808 h 1403770"/>
              <a:gd name="connsiteX10" fmla="*/ 300762 w 1972745"/>
              <a:gd name="connsiteY10" fmla="*/ 1203232 h 1403770"/>
              <a:gd name="connsiteX11" fmla="*/ 401016 w 1972745"/>
              <a:gd name="connsiteY11" fmla="*/ 1270078 h 1403770"/>
              <a:gd name="connsiteX12" fmla="*/ 501270 w 1972745"/>
              <a:gd name="connsiteY12" fmla="*/ 1303501 h 1403770"/>
              <a:gd name="connsiteX13" fmla="*/ 618233 w 1972745"/>
              <a:gd name="connsiteY13" fmla="*/ 1353635 h 1403770"/>
              <a:gd name="connsiteX14" fmla="*/ 735196 w 1972745"/>
              <a:gd name="connsiteY14" fmla="*/ 1403770 h 1403770"/>
              <a:gd name="connsiteX15" fmla="*/ 1420265 w 1972745"/>
              <a:gd name="connsiteY15" fmla="*/ 1387059 h 1403770"/>
              <a:gd name="connsiteX16" fmla="*/ 1520519 w 1972745"/>
              <a:gd name="connsiteY16" fmla="*/ 1286789 h 1403770"/>
              <a:gd name="connsiteX17" fmla="*/ 1620773 w 1972745"/>
              <a:gd name="connsiteY17" fmla="*/ 1219943 h 1403770"/>
              <a:gd name="connsiteX18" fmla="*/ 1670900 w 1972745"/>
              <a:gd name="connsiteY18" fmla="*/ 1186520 h 1403770"/>
              <a:gd name="connsiteX19" fmla="*/ 1787863 w 1972745"/>
              <a:gd name="connsiteY19" fmla="*/ 1052828 h 1403770"/>
              <a:gd name="connsiteX20" fmla="*/ 1821281 w 1972745"/>
              <a:gd name="connsiteY20" fmla="*/ 985982 h 1403770"/>
              <a:gd name="connsiteX21" fmla="*/ 1871408 w 1972745"/>
              <a:gd name="connsiteY21" fmla="*/ 935847 h 1403770"/>
              <a:gd name="connsiteX22" fmla="*/ 1888117 w 1972745"/>
              <a:gd name="connsiteY22" fmla="*/ 885712 h 1403770"/>
              <a:gd name="connsiteX23" fmla="*/ 1921535 w 1972745"/>
              <a:gd name="connsiteY23" fmla="*/ 835578 h 1403770"/>
              <a:gd name="connsiteX24" fmla="*/ 1938244 w 1972745"/>
              <a:gd name="connsiteY24" fmla="*/ 785443 h 1403770"/>
              <a:gd name="connsiteX25" fmla="*/ 1971662 w 1972745"/>
              <a:gd name="connsiteY25" fmla="*/ 718597 h 1403770"/>
              <a:gd name="connsiteX26" fmla="*/ 1954953 w 1972745"/>
              <a:gd name="connsiteY26" fmla="*/ 534770 h 1403770"/>
              <a:gd name="connsiteX27" fmla="*/ 1921535 w 1972745"/>
              <a:gd name="connsiteY27" fmla="*/ 484635 h 1403770"/>
              <a:gd name="connsiteX28" fmla="*/ 1804572 w 1972745"/>
              <a:gd name="connsiteY28" fmla="*/ 401077 h 1403770"/>
              <a:gd name="connsiteX29" fmla="*/ 1654191 w 1972745"/>
              <a:gd name="connsiteY29" fmla="*/ 334231 h 1403770"/>
              <a:gd name="connsiteX30" fmla="*/ 1587355 w 1972745"/>
              <a:gd name="connsiteY30" fmla="*/ 300808 h 1403770"/>
              <a:gd name="connsiteX31" fmla="*/ 1537228 w 1972745"/>
              <a:gd name="connsiteY31" fmla="*/ 284097 h 1403770"/>
              <a:gd name="connsiteX32" fmla="*/ 1470392 w 1972745"/>
              <a:gd name="connsiteY32" fmla="*/ 250674 h 1403770"/>
              <a:gd name="connsiteX33" fmla="*/ 1269884 w 1972745"/>
              <a:gd name="connsiteY33" fmla="*/ 217250 h 1403770"/>
              <a:gd name="connsiteX34" fmla="*/ 1169630 w 1972745"/>
              <a:gd name="connsiteY34" fmla="*/ 183827 h 1403770"/>
              <a:gd name="connsiteX35" fmla="*/ 935704 w 1972745"/>
              <a:gd name="connsiteY35" fmla="*/ 150404 h 1403770"/>
              <a:gd name="connsiteX36" fmla="*/ 885577 w 1972745"/>
              <a:gd name="connsiteY36" fmla="*/ 133693 h 1403770"/>
              <a:gd name="connsiteX37" fmla="*/ 818741 w 1972745"/>
              <a:gd name="connsiteY37" fmla="*/ 116981 h 1403770"/>
              <a:gd name="connsiteX38" fmla="*/ 668360 w 1972745"/>
              <a:gd name="connsiteY38" fmla="*/ 66847 h 1403770"/>
              <a:gd name="connsiteX39" fmla="*/ 618233 w 1972745"/>
              <a:gd name="connsiteY39" fmla="*/ 50135 h 1403770"/>
              <a:gd name="connsiteX40" fmla="*/ 434434 w 1972745"/>
              <a:gd name="connsiteY40" fmla="*/ 0 h 1403770"/>
              <a:gd name="connsiteX41" fmla="*/ 367598 w 1972745"/>
              <a:gd name="connsiteY41" fmla="*/ 16712 h 1403770"/>
              <a:gd name="connsiteX42" fmla="*/ 267344 w 1972745"/>
              <a:gd name="connsiteY42" fmla="*/ 83558 h 1403770"/>
              <a:gd name="connsiteX43" fmla="*/ 200508 w 1972745"/>
              <a:gd name="connsiteY43" fmla="*/ 100270 h 1403770"/>
              <a:gd name="connsiteX44" fmla="*/ 150381 w 1972745"/>
              <a:gd name="connsiteY44" fmla="*/ 116981 h 1403770"/>
              <a:gd name="connsiteX45" fmla="*/ 116963 w 1972745"/>
              <a:gd name="connsiteY45" fmla="*/ 116981 h 14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972745" h="1403770">
                <a:moveTo>
                  <a:pt x="350889" y="33423"/>
                </a:moveTo>
                <a:cubicBezTo>
                  <a:pt x="300762" y="38994"/>
                  <a:pt x="248355" y="34184"/>
                  <a:pt x="200508" y="50135"/>
                </a:cubicBezTo>
                <a:cubicBezTo>
                  <a:pt x="178089" y="57609"/>
                  <a:pt x="168534" y="85140"/>
                  <a:pt x="150381" y="100270"/>
                </a:cubicBezTo>
                <a:cubicBezTo>
                  <a:pt x="134954" y="113128"/>
                  <a:pt x="116963" y="122552"/>
                  <a:pt x="100254" y="133693"/>
                </a:cubicBezTo>
                <a:cubicBezTo>
                  <a:pt x="20841" y="371967"/>
                  <a:pt x="100630" y="124019"/>
                  <a:pt x="50127" y="300808"/>
                </a:cubicBezTo>
                <a:cubicBezTo>
                  <a:pt x="45288" y="317746"/>
                  <a:pt x="38257" y="334005"/>
                  <a:pt x="33418" y="350943"/>
                </a:cubicBezTo>
                <a:cubicBezTo>
                  <a:pt x="-8544" y="497831"/>
                  <a:pt x="40062" y="347717"/>
                  <a:pt x="0" y="467924"/>
                </a:cubicBezTo>
                <a:cubicBezTo>
                  <a:pt x="5570" y="629469"/>
                  <a:pt x="-6147" y="792541"/>
                  <a:pt x="16709" y="952558"/>
                </a:cubicBezTo>
                <a:cubicBezTo>
                  <a:pt x="30727" y="1050700"/>
                  <a:pt x="106373" y="1055731"/>
                  <a:pt x="167090" y="1102962"/>
                </a:cubicBezTo>
                <a:cubicBezTo>
                  <a:pt x="191960" y="1122308"/>
                  <a:pt x="208720" y="1150901"/>
                  <a:pt x="233926" y="1169808"/>
                </a:cubicBezTo>
                <a:cubicBezTo>
                  <a:pt x="253852" y="1184755"/>
                  <a:pt x="279403" y="1190415"/>
                  <a:pt x="300762" y="1203232"/>
                </a:cubicBezTo>
                <a:cubicBezTo>
                  <a:pt x="335202" y="1223899"/>
                  <a:pt x="362912" y="1257375"/>
                  <a:pt x="401016" y="1270078"/>
                </a:cubicBezTo>
                <a:cubicBezTo>
                  <a:pt x="434434" y="1281219"/>
                  <a:pt x="469764" y="1287745"/>
                  <a:pt x="501270" y="1303501"/>
                </a:cubicBezTo>
                <a:cubicBezTo>
                  <a:pt x="722969" y="1414367"/>
                  <a:pt x="446112" y="1279857"/>
                  <a:pt x="618233" y="1353635"/>
                </a:cubicBezTo>
                <a:cubicBezTo>
                  <a:pt x="762764" y="1415587"/>
                  <a:pt x="617640" y="1364580"/>
                  <a:pt x="735196" y="1403770"/>
                </a:cubicBezTo>
                <a:cubicBezTo>
                  <a:pt x="963552" y="1398200"/>
                  <a:pt x="1192347" y="1402256"/>
                  <a:pt x="1420265" y="1387059"/>
                </a:cubicBezTo>
                <a:cubicBezTo>
                  <a:pt x="1515740" y="1380693"/>
                  <a:pt x="1469604" y="1337712"/>
                  <a:pt x="1520519" y="1286789"/>
                </a:cubicBezTo>
                <a:cubicBezTo>
                  <a:pt x="1548918" y="1258386"/>
                  <a:pt x="1587355" y="1242225"/>
                  <a:pt x="1620773" y="1219943"/>
                </a:cubicBezTo>
                <a:cubicBezTo>
                  <a:pt x="1637482" y="1208802"/>
                  <a:pt x="1658356" y="1202203"/>
                  <a:pt x="1670900" y="1186520"/>
                </a:cubicBezTo>
                <a:cubicBezTo>
                  <a:pt x="1752497" y="1084508"/>
                  <a:pt x="1712518" y="1128184"/>
                  <a:pt x="1787863" y="1052828"/>
                </a:cubicBezTo>
                <a:cubicBezTo>
                  <a:pt x="1799002" y="1030546"/>
                  <a:pt x="1806803" y="1006254"/>
                  <a:pt x="1821281" y="985982"/>
                </a:cubicBezTo>
                <a:cubicBezTo>
                  <a:pt x="1835015" y="966751"/>
                  <a:pt x="1858301" y="955511"/>
                  <a:pt x="1871408" y="935847"/>
                </a:cubicBezTo>
                <a:cubicBezTo>
                  <a:pt x="1881178" y="921189"/>
                  <a:pt x="1880240" y="901468"/>
                  <a:pt x="1888117" y="885712"/>
                </a:cubicBezTo>
                <a:cubicBezTo>
                  <a:pt x="1897098" y="867748"/>
                  <a:pt x="1910396" y="852289"/>
                  <a:pt x="1921535" y="835578"/>
                </a:cubicBezTo>
                <a:cubicBezTo>
                  <a:pt x="1927105" y="818866"/>
                  <a:pt x="1931306" y="801634"/>
                  <a:pt x="1938244" y="785443"/>
                </a:cubicBezTo>
                <a:cubicBezTo>
                  <a:pt x="1948056" y="762545"/>
                  <a:pt x="1970005" y="743453"/>
                  <a:pt x="1971662" y="718597"/>
                </a:cubicBezTo>
                <a:cubicBezTo>
                  <a:pt x="1975754" y="657205"/>
                  <a:pt x="1967843" y="594933"/>
                  <a:pt x="1954953" y="534770"/>
                </a:cubicBezTo>
                <a:cubicBezTo>
                  <a:pt x="1950745" y="515132"/>
                  <a:pt x="1935735" y="498838"/>
                  <a:pt x="1921535" y="484635"/>
                </a:cubicBezTo>
                <a:cubicBezTo>
                  <a:pt x="1909586" y="472684"/>
                  <a:pt x="1826705" y="413727"/>
                  <a:pt x="1804572" y="401077"/>
                </a:cubicBezTo>
                <a:cubicBezTo>
                  <a:pt x="1732594" y="359940"/>
                  <a:pt x="1734751" y="370041"/>
                  <a:pt x="1654191" y="334231"/>
                </a:cubicBezTo>
                <a:cubicBezTo>
                  <a:pt x="1631429" y="324113"/>
                  <a:pt x="1610250" y="310621"/>
                  <a:pt x="1587355" y="300808"/>
                </a:cubicBezTo>
                <a:cubicBezTo>
                  <a:pt x="1571166" y="293869"/>
                  <a:pt x="1553417" y="291036"/>
                  <a:pt x="1537228" y="284097"/>
                </a:cubicBezTo>
                <a:cubicBezTo>
                  <a:pt x="1514333" y="274284"/>
                  <a:pt x="1493715" y="259421"/>
                  <a:pt x="1470392" y="250674"/>
                </a:cubicBezTo>
                <a:cubicBezTo>
                  <a:pt x="1415191" y="229970"/>
                  <a:pt x="1318411" y="223317"/>
                  <a:pt x="1269884" y="217250"/>
                </a:cubicBezTo>
                <a:cubicBezTo>
                  <a:pt x="1236466" y="206109"/>
                  <a:pt x="1204584" y="188197"/>
                  <a:pt x="1169630" y="183827"/>
                </a:cubicBezTo>
                <a:cubicBezTo>
                  <a:pt x="1111804" y="176598"/>
                  <a:pt x="997663" y="164175"/>
                  <a:pt x="935704" y="150404"/>
                </a:cubicBezTo>
                <a:cubicBezTo>
                  <a:pt x="918510" y="146583"/>
                  <a:pt x="902512" y="138532"/>
                  <a:pt x="885577" y="133693"/>
                </a:cubicBezTo>
                <a:cubicBezTo>
                  <a:pt x="863496" y="127383"/>
                  <a:pt x="840690" y="123735"/>
                  <a:pt x="818741" y="116981"/>
                </a:cubicBezTo>
                <a:cubicBezTo>
                  <a:pt x="768239" y="101440"/>
                  <a:pt x="718487" y="83558"/>
                  <a:pt x="668360" y="66847"/>
                </a:cubicBezTo>
                <a:cubicBezTo>
                  <a:pt x="651651" y="61276"/>
                  <a:pt x="635320" y="54407"/>
                  <a:pt x="618233" y="50135"/>
                </a:cubicBezTo>
                <a:cubicBezTo>
                  <a:pt x="467474" y="12440"/>
                  <a:pt x="528132" y="31238"/>
                  <a:pt x="434434" y="0"/>
                </a:cubicBezTo>
                <a:cubicBezTo>
                  <a:pt x="412155" y="5571"/>
                  <a:pt x="388137" y="6441"/>
                  <a:pt x="367598" y="16712"/>
                </a:cubicBezTo>
                <a:cubicBezTo>
                  <a:pt x="331674" y="34677"/>
                  <a:pt x="306310" y="73815"/>
                  <a:pt x="267344" y="83558"/>
                </a:cubicBezTo>
                <a:cubicBezTo>
                  <a:pt x="245065" y="89129"/>
                  <a:pt x="222589" y="93960"/>
                  <a:pt x="200508" y="100270"/>
                </a:cubicBezTo>
                <a:cubicBezTo>
                  <a:pt x="183573" y="105109"/>
                  <a:pt x="167652" y="113526"/>
                  <a:pt x="150381" y="116981"/>
                </a:cubicBezTo>
                <a:cubicBezTo>
                  <a:pt x="139458" y="119166"/>
                  <a:pt x="128102" y="116981"/>
                  <a:pt x="116963" y="116981"/>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7" name="Freeform 16"/>
          <p:cNvSpPr/>
          <p:nvPr/>
        </p:nvSpPr>
        <p:spPr>
          <a:xfrm>
            <a:off x="5657853" y="3883010"/>
            <a:ext cx="433741" cy="467784"/>
          </a:xfrm>
          <a:custGeom>
            <a:avLst/>
            <a:gdLst>
              <a:gd name="connsiteX0" fmla="*/ 350889 w 1972745"/>
              <a:gd name="connsiteY0" fmla="*/ 33423 h 1403770"/>
              <a:gd name="connsiteX1" fmla="*/ 200508 w 1972745"/>
              <a:gd name="connsiteY1" fmla="*/ 50135 h 1403770"/>
              <a:gd name="connsiteX2" fmla="*/ 150381 w 1972745"/>
              <a:gd name="connsiteY2" fmla="*/ 100270 h 1403770"/>
              <a:gd name="connsiteX3" fmla="*/ 100254 w 1972745"/>
              <a:gd name="connsiteY3" fmla="*/ 133693 h 1403770"/>
              <a:gd name="connsiteX4" fmla="*/ 50127 w 1972745"/>
              <a:gd name="connsiteY4" fmla="*/ 300808 h 1403770"/>
              <a:gd name="connsiteX5" fmla="*/ 33418 w 1972745"/>
              <a:gd name="connsiteY5" fmla="*/ 350943 h 1403770"/>
              <a:gd name="connsiteX6" fmla="*/ 0 w 1972745"/>
              <a:gd name="connsiteY6" fmla="*/ 467924 h 1403770"/>
              <a:gd name="connsiteX7" fmla="*/ 16709 w 1972745"/>
              <a:gd name="connsiteY7" fmla="*/ 952558 h 1403770"/>
              <a:gd name="connsiteX8" fmla="*/ 167090 w 1972745"/>
              <a:gd name="connsiteY8" fmla="*/ 1102962 h 1403770"/>
              <a:gd name="connsiteX9" fmla="*/ 233926 w 1972745"/>
              <a:gd name="connsiteY9" fmla="*/ 1169808 h 1403770"/>
              <a:gd name="connsiteX10" fmla="*/ 300762 w 1972745"/>
              <a:gd name="connsiteY10" fmla="*/ 1203232 h 1403770"/>
              <a:gd name="connsiteX11" fmla="*/ 401016 w 1972745"/>
              <a:gd name="connsiteY11" fmla="*/ 1270078 h 1403770"/>
              <a:gd name="connsiteX12" fmla="*/ 501270 w 1972745"/>
              <a:gd name="connsiteY12" fmla="*/ 1303501 h 1403770"/>
              <a:gd name="connsiteX13" fmla="*/ 618233 w 1972745"/>
              <a:gd name="connsiteY13" fmla="*/ 1353635 h 1403770"/>
              <a:gd name="connsiteX14" fmla="*/ 735196 w 1972745"/>
              <a:gd name="connsiteY14" fmla="*/ 1403770 h 1403770"/>
              <a:gd name="connsiteX15" fmla="*/ 1420265 w 1972745"/>
              <a:gd name="connsiteY15" fmla="*/ 1387059 h 1403770"/>
              <a:gd name="connsiteX16" fmla="*/ 1520519 w 1972745"/>
              <a:gd name="connsiteY16" fmla="*/ 1286789 h 1403770"/>
              <a:gd name="connsiteX17" fmla="*/ 1620773 w 1972745"/>
              <a:gd name="connsiteY17" fmla="*/ 1219943 h 1403770"/>
              <a:gd name="connsiteX18" fmla="*/ 1670900 w 1972745"/>
              <a:gd name="connsiteY18" fmla="*/ 1186520 h 1403770"/>
              <a:gd name="connsiteX19" fmla="*/ 1787863 w 1972745"/>
              <a:gd name="connsiteY19" fmla="*/ 1052828 h 1403770"/>
              <a:gd name="connsiteX20" fmla="*/ 1821281 w 1972745"/>
              <a:gd name="connsiteY20" fmla="*/ 985982 h 1403770"/>
              <a:gd name="connsiteX21" fmla="*/ 1871408 w 1972745"/>
              <a:gd name="connsiteY21" fmla="*/ 935847 h 1403770"/>
              <a:gd name="connsiteX22" fmla="*/ 1888117 w 1972745"/>
              <a:gd name="connsiteY22" fmla="*/ 885712 h 1403770"/>
              <a:gd name="connsiteX23" fmla="*/ 1921535 w 1972745"/>
              <a:gd name="connsiteY23" fmla="*/ 835578 h 1403770"/>
              <a:gd name="connsiteX24" fmla="*/ 1938244 w 1972745"/>
              <a:gd name="connsiteY24" fmla="*/ 785443 h 1403770"/>
              <a:gd name="connsiteX25" fmla="*/ 1971662 w 1972745"/>
              <a:gd name="connsiteY25" fmla="*/ 718597 h 1403770"/>
              <a:gd name="connsiteX26" fmla="*/ 1954953 w 1972745"/>
              <a:gd name="connsiteY26" fmla="*/ 534770 h 1403770"/>
              <a:gd name="connsiteX27" fmla="*/ 1921535 w 1972745"/>
              <a:gd name="connsiteY27" fmla="*/ 484635 h 1403770"/>
              <a:gd name="connsiteX28" fmla="*/ 1804572 w 1972745"/>
              <a:gd name="connsiteY28" fmla="*/ 401077 h 1403770"/>
              <a:gd name="connsiteX29" fmla="*/ 1654191 w 1972745"/>
              <a:gd name="connsiteY29" fmla="*/ 334231 h 1403770"/>
              <a:gd name="connsiteX30" fmla="*/ 1587355 w 1972745"/>
              <a:gd name="connsiteY30" fmla="*/ 300808 h 1403770"/>
              <a:gd name="connsiteX31" fmla="*/ 1537228 w 1972745"/>
              <a:gd name="connsiteY31" fmla="*/ 284097 h 1403770"/>
              <a:gd name="connsiteX32" fmla="*/ 1470392 w 1972745"/>
              <a:gd name="connsiteY32" fmla="*/ 250674 h 1403770"/>
              <a:gd name="connsiteX33" fmla="*/ 1269884 w 1972745"/>
              <a:gd name="connsiteY33" fmla="*/ 217250 h 1403770"/>
              <a:gd name="connsiteX34" fmla="*/ 1169630 w 1972745"/>
              <a:gd name="connsiteY34" fmla="*/ 183827 h 1403770"/>
              <a:gd name="connsiteX35" fmla="*/ 935704 w 1972745"/>
              <a:gd name="connsiteY35" fmla="*/ 150404 h 1403770"/>
              <a:gd name="connsiteX36" fmla="*/ 885577 w 1972745"/>
              <a:gd name="connsiteY36" fmla="*/ 133693 h 1403770"/>
              <a:gd name="connsiteX37" fmla="*/ 818741 w 1972745"/>
              <a:gd name="connsiteY37" fmla="*/ 116981 h 1403770"/>
              <a:gd name="connsiteX38" fmla="*/ 668360 w 1972745"/>
              <a:gd name="connsiteY38" fmla="*/ 66847 h 1403770"/>
              <a:gd name="connsiteX39" fmla="*/ 618233 w 1972745"/>
              <a:gd name="connsiteY39" fmla="*/ 50135 h 1403770"/>
              <a:gd name="connsiteX40" fmla="*/ 434434 w 1972745"/>
              <a:gd name="connsiteY40" fmla="*/ 0 h 1403770"/>
              <a:gd name="connsiteX41" fmla="*/ 367598 w 1972745"/>
              <a:gd name="connsiteY41" fmla="*/ 16712 h 1403770"/>
              <a:gd name="connsiteX42" fmla="*/ 267344 w 1972745"/>
              <a:gd name="connsiteY42" fmla="*/ 83558 h 1403770"/>
              <a:gd name="connsiteX43" fmla="*/ 200508 w 1972745"/>
              <a:gd name="connsiteY43" fmla="*/ 100270 h 1403770"/>
              <a:gd name="connsiteX44" fmla="*/ 150381 w 1972745"/>
              <a:gd name="connsiteY44" fmla="*/ 116981 h 1403770"/>
              <a:gd name="connsiteX45" fmla="*/ 116963 w 1972745"/>
              <a:gd name="connsiteY45" fmla="*/ 116981 h 14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972745" h="1403770">
                <a:moveTo>
                  <a:pt x="350889" y="33423"/>
                </a:moveTo>
                <a:cubicBezTo>
                  <a:pt x="300762" y="38994"/>
                  <a:pt x="248355" y="34184"/>
                  <a:pt x="200508" y="50135"/>
                </a:cubicBezTo>
                <a:cubicBezTo>
                  <a:pt x="178089" y="57609"/>
                  <a:pt x="168534" y="85140"/>
                  <a:pt x="150381" y="100270"/>
                </a:cubicBezTo>
                <a:cubicBezTo>
                  <a:pt x="134954" y="113128"/>
                  <a:pt x="116963" y="122552"/>
                  <a:pt x="100254" y="133693"/>
                </a:cubicBezTo>
                <a:cubicBezTo>
                  <a:pt x="20841" y="371967"/>
                  <a:pt x="100630" y="124019"/>
                  <a:pt x="50127" y="300808"/>
                </a:cubicBezTo>
                <a:cubicBezTo>
                  <a:pt x="45288" y="317746"/>
                  <a:pt x="38257" y="334005"/>
                  <a:pt x="33418" y="350943"/>
                </a:cubicBezTo>
                <a:cubicBezTo>
                  <a:pt x="-8544" y="497831"/>
                  <a:pt x="40062" y="347717"/>
                  <a:pt x="0" y="467924"/>
                </a:cubicBezTo>
                <a:cubicBezTo>
                  <a:pt x="5570" y="629469"/>
                  <a:pt x="-6147" y="792541"/>
                  <a:pt x="16709" y="952558"/>
                </a:cubicBezTo>
                <a:cubicBezTo>
                  <a:pt x="30727" y="1050700"/>
                  <a:pt x="106373" y="1055731"/>
                  <a:pt x="167090" y="1102962"/>
                </a:cubicBezTo>
                <a:cubicBezTo>
                  <a:pt x="191960" y="1122308"/>
                  <a:pt x="208720" y="1150901"/>
                  <a:pt x="233926" y="1169808"/>
                </a:cubicBezTo>
                <a:cubicBezTo>
                  <a:pt x="253852" y="1184755"/>
                  <a:pt x="279403" y="1190415"/>
                  <a:pt x="300762" y="1203232"/>
                </a:cubicBezTo>
                <a:cubicBezTo>
                  <a:pt x="335202" y="1223899"/>
                  <a:pt x="362912" y="1257375"/>
                  <a:pt x="401016" y="1270078"/>
                </a:cubicBezTo>
                <a:cubicBezTo>
                  <a:pt x="434434" y="1281219"/>
                  <a:pt x="469764" y="1287745"/>
                  <a:pt x="501270" y="1303501"/>
                </a:cubicBezTo>
                <a:cubicBezTo>
                  <a:pt x="722969" y="1414367"/>
                  <a:pt x="446112" y="1279857"/>
                  <a:pt x="618233" y="1353635"/>
                </a:cubicBezTo>
                <a:cubicBezTo>
                  <a:pt x="762764" y="1415587"/>
                  <a:pt x="617640" y="1364580"/>
                  <a:pt x="735196" y="1403770"/>
                </a:cubicBezTo>
                <a:cubicBezTo>
                  <a:pt x="963552" y="1398200"/>
                  <a:pt x="1192347" y="1402256"/>
                  <a:pt x="1420265" y="1387059"/>
                </a:cubicBezTo>
                <a:cubicBezTo>
                  <a:pt x="1515740" y="1380693"/>
                  <a:pt x="1469604" y="1337712"/>
                  <a:pt x="1520519" y="1286789"/>
                </a:cubicBezTo>
                <a:cubicBezTo>
                  <a:pt x="1548918" y="1258386"/>
                  <a:pt x="1587355" y="1242225"/>
                  <a:pt x="1620773" y="1219943"/>
                </a:cubicBezTo>
                <a:cubicBezTo>
                  <a:pt x="1637482" y="1208802"/>
                  <a:pt x="1658356" y="1202203"/>
                  <a:pt x="1670900" y="1186520"/>
                </a:cubicBezTo>
                <a:cubicBezTo>
                  <a:pt x="1752497" y="1084508"/>
                  <a:pt x="1712518" y="1128184"/>
                  <a:pt x="1787863" y="1052828"/>
                </a:cubicBezTo>
                <a:cubicBezTo>
                  <a:pt x="1799002" y="1030546"/>
                  <a:pt x="1806803" y="1006254"/>
                  <a:pt x="1821281" y="985982"/>
                </a:cubicBezTo>
                <a:cubicBezTo>
                  <a:pt x="1835015" y="966751"/>
                  <a:pt x="1858301" y="955511"/>
                  <a:pt x="1871408" y="935847"/>
                </a:cubicBezTo>
                <a:cubicBezTo>
                  <a:pt x="1881178" y="921189"/>
                  <a:pt x="1880240" y="901468"/>
                  <a:pt x="1888117" y="885712"/>
                </a:cubicBezTo>
                <a:cubicBezTo>
                  <a:pt x="1897098" y="867748"/>
                  <a:pt x="1910396" y="852289"/>
                  <a:pt x="1921535" y="835578"/>
                </a:cubicBezTo>
                <a:cubicBezTo>
                  <a:pt x="1927105" y="818866"/>
                  <a:pt x="1931306" y="801634"/>
                  <a:pt x="1938244" y="785443"/>
                </a:cubicBezTo>
                <a:cubicBezTo>
                  <a:pt x="1948056" y="762545"/>
                  <a:pt x="1970005" y="743453"/>
                  <a:pt x="1971662" y="718597"/>
                </a:cubicBezTo>
                <a:cubicBezTo>
                  <a:pt x="1975754" y="657205"/>
                  <a:pt x="1967843" y="594933"/>
                  <a:pt x="1954953" y="534770"/>
                </a:cubicBezTo>
                <a:cubicBezTo>
                  <a:pt x="1950745" y="515132"/>
                  <a:pt x="1935735" y="498838"/>
                  <a:pt x="1921535" y="484635"/>
                </a:cubicBezTo>
                <a:cubicBezTo>
                  <a:pt x="1909586" y="472684"/>
                  <a:pt x="1826705" y="413727"/>
                  <a:pt x="1804572" y="401077"/>
                </a:cubicBezTo>
                <a:cubicBezTo>
                  <a:pt x="1732594" y="359940"/>
                  <a:pt x="1734751" y="370041"/>
                  <a:pt x="1654191" y="334231"/>
                </a:cubicBezTo>
                <a:cubicBezTo>
                  <a:pt x="1631429" y="324113"/>
                  <a:pt x="1610250" y="310621"/>
                  <a:pt x="1587355" y="300808"/>
                </a:cubicBezTo>
                <a:cubicBezTo>
                  <a:pt x="1571166" y="293869"/>
                  <a:pt x="1553417" y="291036"/>
                  <a:pt x="1537228" y="284097"/>
                </a:cubicBezTo>
                <a:cubicBezTo>
                  <a:pt x="1514333" y="274284"/>
                  <a:pt x="1493715" y="259421"/>
                  <a:pt x="1470392" y="250674"/>
                </a:cubicBezTo>
                <a:cubicBezTo>
                  <a:pt x="1415191" y="229970"/>
                  <a:pt x="1318411" y="223317"/>
                  <a:pt x="1269884" y="217250"/>
                </a:cubicBezTo>
                <a:cubicBezTo>
                  <a:pt x="1236466" y="206109"/>
                  <a:pt x="1204584" y="188197"/>
                  <a:pt x="1169630" y="183827"/>
                </a:cubicBezTo>
                <a:cubicBezTo>
                  <a:pt x="1111804" y="176598"/>
                  <a:pt x="997663" y="164175"/>
                  <a:pt x="935704" y="150404"/>
                </a:cubicBezTo>
                <a:cubicBezTo>
                  <a:pt x="918510" y="146583"/>
                  <a:pt x="902512" y="138532"/>
                  <a:pt x="885577" y="133693"/>
                </a:cubicBezTo>
                <a:cubicBezTo>
                  <a:pt x="863496" y="127383"/>
                  <a:pt x="840690" y="123735"/>
                  <a:pt x="818741" y="116981"/>
                </a:cubicBezTo>
                <a:cubicBezTo>
                  <a:pt x="768239" y="101440"/>
                  <a:pt x="718487" y="83558"/>
                  <a:pt x="668360" y="66847"/>
                </a:cubicBezTo>
                <a:cubicBezTo>
                  <a:pt x="651651" y="61276"/>
                  <a:pt x="635320" y="54407"/>
                  <a:pt x="618233" y="50135"/>
                </a:cubicBezTo>
                <a:cubicBezTo>
                  <a:pt x="467474" y="12440"/>
                  <a:pt x="528132" y="31238"/>
                  <a:pt x="434434" y="0"/>
                </a:cubicBezTo>
                <a:cubicBezTo>
                  <a:pt x="412155" y="5571"/>
                  <a:pt x="388137" y="6441"/>
                  <a:pt x="367598" y="16712"/>
                </a:cubicBezTo>
                <a:cubicBezTo>
                  <a:pt x="331674" y="34677"/>
                  <a:pt x="306310" y="73815"/>
                  <a:pt x="267344" y="83558"/>
                </a:cubicBezTo>
                <a:cubicBezTo>
                  <a:pt x="245065" y="89129"/>
                  <a:pt x="222589" y="93960"/>
                  <a:pt x="200508" y="100270"/>
                </a:cubicBezTo>
                <a:cubicBezTo>
                  <a:pt x="183573" y="105109"/>
                  <a:pt x="167652" y="113526"/>
                  <a:pt x="150381" y="116981"/>
                </a:cubicBezTo>
                <a:cubicBezTo>
                  <a:pt x="139458" y="119166"/>
                  <a:pt x="128102" y="116981"/>
                  <a:pt x="116963" y="116981"/>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8" name="Freeform 17"/>
          <p:cNvSpPr/>
          <p:nvPr/>
        </p:nvSpPr>
        <p:spPr>
          <a:xfrm>
            <a:off x="1864744" y="4116902"/>
            <a:ext cx="433741" cy="467784"/>
          </a:xfrm>
          <a:custGeom>
            <a:avLst/>
            <a:gdLst>
              <a:gd name="connsiteX0" fmla="*/ 350889 w 1972745"/>
              <a:gd name="connsiteY0" fmla="*/ 33423 h 1403770"/>
              <a:gd name="connsiteX1" fmla="*/ 200508 w 1972745"/>
              <a:gd name="connsiteY1" fmla="*/ 50135 h 1403770"/>
              <a:gd name="connsiteX2" fmla="*/ 150381 w 1972745"/>
              <a:gd name="connsiteY2" fmla="*/ 100270 h 1403770"/>
              <a:gd name="connsiteX3" fmla="*/ 100254 w 1972745"/>
              <a:gd name="connsiteY3" fmla="*/ 133693 h 1403770"/>
              <a:gd name="connsiteX4" fmla="*/ 50127 w 1972745"/>
              <a:gd name="connsiteY4" fmla="*/ 300808 h 1403770"/>
              <a:gd name="connsiteX5" fmla="*/ 33418 w 1972745"/>
              <a:gd name="connsiteY5" fmla="*/ 350943 h 1403770"/>
              <a:gd name="connsiteX6" fmla="*/ 0 w 1972745"/>
              <a:gd name="connsiteY6" fmla="*/ 467924 h 1403770"/>
              <a:gd name="connsiteX7" fmla="*/ 16709 w 1972745"/>
              <a:gd name="connsiteY7" fmla="*/ 952558 h 1403770"/>
              <a:gd name="connsiteX8" fmla="*/ 167090 w 1972745"/>
              <a:gd name="connsiteY8" fmla="*/ 1102962 h 1403770"/>
              <a:gd name="connsiteX9" fmla="*/ 233926 w 1972745"/>
              <a:gd name="connsiteY9" fmla="*/ 1169808 h 1403770"/>
              <a:gd name="connsiteX10" fmla="*/ 300762 w 1972745"/>
              <a:gd name="connsiteY10" fmla="*/ 1203232 h 1403770"/>
              <a:gd name="connsiteX11" fmla="*/ 401016 w 1972745"/>
              <a:gd name="connsiteY11" fmla="*/ 1270078 h 1403770"/>
              <a:gd name="connsiteX12" fmla="*/ 501270 w 1972745"/>
              <a:gd name="connsiteY12" fmla="*/ 1303501 h 1403770"/>
              <a:gd name="connsiteX13" fmla="*/ 618233 w 1972745"/>
              <a:gd name="connsiteY13" fmla="*/ 1353635 h 1403770"/>
              <a:gd name="connsiteX14" fmla="*/ 735196 w 1972745"/>
              <a:gd name="connsiteY14" fmla="*/ 1403770 h 1403770"/>
              <a:gd name="connsiteX15" fmla="*/ 1420265 w 1972745"/>
              <a:gd name="connsiteY15" fmla="*/ 1387059 h 1403770"/>
              <a:gd name="connsiteX16" fmla="*/ 1520519 w 1972745"/>
              <a:gd name="connsiteY16" fmla="*/ 1286789 h 1403770"/>
              <a:gd name="connsiteX17" fmla="*/ 1620773 w 1972745"/>
              <a:gd name="connsiteY17" fmla="*/ 1219943 h 1403770"/>
              <a:gd name="connsiteX18" fmla="*/ 1670900 w 1972745"/>
              <a:gd name="connsiteY18" fmla="*/ 1186520 h 1403770"/>
              <a:gd name="connsiteX19" fmla="*/ 1787863 w 1972745"/>
              <a:gd name="connsiteY19" fmla="*/ 1052828 h 1403770"/>
              <a:gd name="connsiteX20" fmla="*/ 1821281 w 1972745"/>
              <a:gd name="connsiteY20" fmla="*/ 985982 h 1403770"/>
              <a:gd name="connsiteX21" fmla="*/ 1871408 w 1972745"/>
              <a:gd name="connsiteY21" fmla="*/ 935847 h 1403770"/>
              <a:gd name="connsiteX22" fmla="*/ 1888117 w 1972745"/>
              <a:gd name="connsiteY22" fmla="*/ 885712 h 1403770"/>
              <a:gd name="connsiteX23" fmla="*/ 1921535 w 1972745"/>
              <a:gd name="connsiteY23" fmla="*/ 835578 h 1403770"/>
              <a:gd name="connsiteX24" fmla="*/ 1938244 w 1972745"/>
              <a:gd name="connsiteY24" fmla="*/ 785443 h 1403770"/>
              <a:gd name="connsiteX25" fmla="*/ 1971662 w 1972745"/>
              <a:gd name="connsiteY25" fmla="*/ 718597 h 1403770"/>
              <a:gd name="connsiteX26" fmla="*/ 1954953 w 1972745"/>
              <a:gd name="connsiteY26" fmla="*/ 534770 h 1403770"/>
              <a:gd name="connsiteX27" fmla="*/ 1921535 w 1972745"/>
              <a:gd name="connsiteY27" fmla="*/ 484635 h 1403770"/>
              <a:gd name="connsiteX28" fmla="*/ 1804572 w 1972745"/>
              <a:gd name="connsiteY28" fmla="*/ 401077 h 1403770"/>
              <a:gd name="connsiteX29" fmla="*/ 1654191 w 1972745"/>
              <a:gd name="connsiteY29" fmla="*/ 334231 h 1403770"/>
              <a:gd name="connsiteX30" fmla="*/ 1587355 w 1972745"/>
              <a:gd name="connsiteY30" fmla="*/ 300808 h 1403770"/>
              <a:gd name="connsiteX31" fmla="*/ 1537228 w 1972745"/>
              <a:gd name="connsiteY31" fmla="*/ 284097 h 1403770"/>
              <a:gd name="connsiteX32" fmla="*/ 1470392 w 1972745"/>
              <a:gd name="connsiteY32" fmla="*/ 250674 h 1403770"/>
              <a:gd name="connsiteX33" fmla="*/ 1269884 w 1972745"/>
              <a:gd name="connsiteY33" fmla="*/ 217250 h 1403770"/>
              <a:gd name="connsiteX34" fmla="*/ 1169630 w 1972745"/>
              <a:gd name="connsiteY34" fmla="*/ 183827 h 1403770"/>
              <a:gd name="connsiteX35" fmla="*/ 935704 w 1972745"/>
              <a:gd name="connsiteY35" fmla="*/ 150404 h 1403770"/>
              <a:gd name="connsiteX36" fmla="*/ 885577 w 1972745"/>
              <a:gd name="connsiteY36" fmla="*/ 133693 h 1403770"/>
              <a:gd name="connsiteX37" fmla="*/ 818741 w 1972745"/>
              <a:gd name="connsiteY37" fmla="*/ 116981 h 1403770"/>
              <a:gd name="connsiteX38" fmla="*/ 668360 w 1972745"/>
              <a:gd name="connsiteY38" fmla="*/ 66847 h 1403770"/>
              <a:gd name="connsiteX39" fmla="*/ 618233 w 1972745"/>
              <a:gd name="connsiteY39" fmla="*/ 50135 h 1403770"/>
              <a:gd name="connsiteX40" fmla="*/ 434434 w 1972745"/>
              <a:gd name="connsiteY40" fmla="*/ 0 h 1403770"/>
              <a:gd name="connsiteX41" fmla="*/ 367598 w 1972745"/>
              <a:gd name="connsiteY41" fmla="*/ 16712 h 1403770"/>
              <a:gd name="connsiteX42" fmla="*/ 267344 w 1972745"/>
              <a:gd name="connsiteY42" fmla="*/ 83558 h 1403770"/>
              <a:gd name="connsiteX43" fmla="*/ 200508 w 1972745"/>
              <a:gd name="connsiteY43" fmla="*/ 100270 h 1403770"/>
              <a:gd name="connsiteX44" fmla="*/ 150381 w 1972745"/>
              <a:gd name="connsiteY44" fmla="*/ 116981 h 1403770"/>
              <a:gd name="connsiteX45" fmla="*/ 116963 w 1972745"/>
              <a:gd name="connsiteY45" fmla="*/ 116981 h 14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972745" h="1403770">
                <a:moveTo>
                  <a:pt x="350889" y="33423"/>
                </a:moveTo>
                <a:cubicBezTo>
                  <a:pt x="300762" y="38994"/>
                  <a:pt x="248355" y="34184"/>
                  <a:pt x="200508" y="50135"/>
                </a:cubicBezTo>
                <a:cubicBezTo>
                  <a:pt x="178089" y="57609"/>
                  <a:pt x="168534" y="85140"/>
                  <a:pt x="150381" y="100270"/>
                </a:cubicBezTo>
                <a:cubicBezTo>
                  <a:pt x="134954" y="113128"/>
                  <a:pt x="116963" y="122552"/>
                  <a:pt x="100254" y="133693"/>
                </a:cubicBezTo>
                <a:cubicBezTo>
                  <a:pt x="20841" y="371967"/>
                  <a:pt x="100630" y="124019"/>
                  <a:pt x="50127" y="300808"/>
                </a:cubicBezTo>
                <a:cubicBezTo>
                  <a:pt x="45288" y="317746"/>
                  <a:pt x="38257" y="334005"/>
                  <a:pt x="33418" y="350943"/>
                </a:cubicBezTo>
                <a:cubicBezTo>
                  <a:pt x="-8544" y="497831"/>
                  <a:pt x="40062" y="347717"/>
                  <a:pt x="0" y="467924"/>
                </a:cubicBezTo>
                <a:cubicBezTo>
                  <a:pt x="5570" y="629469"/>
                  <a:pt x="-6147" y="792541"/>
                  <a:pt x="16709" y="952558"/>
                </a:cubicBezTo>
                <a:cubicBezTo>
                  <a:pt x="30727" y="1050700"/>
                  <a:pt x="106373" y="1055731"/>
                  <a:pt x="167090" y="1102962"/>
                </a:cubicBezTo>
                <a:cubicBezTo>
                  <a:pt x="191960" y="1122308"/>
                  <a:pt x="208720" y="1150901"/>
                  <a:pt x="233926" y="1169808"/>
                </a:cubicBezTo>
                <a:cubicBezTo>
                  <a:pt x="253852" y="1184755"/>
                  <a:pt x="279403" y="1190415"/>
                  <a:pt x="300762" y="1203232"/>
                </a:cubicBezTo>
                <a:cubicBezTo>
                  <a:pt x="335202" y="1223899"/>
                  <a:pt x="362912" y="1257375"/>
                  <a:pt x="401016" y="1270078"/>
                </a:cubicBezTo>
                <a:cubicBezTo>
                  <a:pt x="434434" y="1281219"/>
                  <a:pt x="469764" y="1287745"/>
                  <a:pt x="501270" y="1303501"/>
                </a:cubicBezTo>
                <a:cubicBezTo>
                  <a:pt x="722969" y="1414367"/>
                  <a:pt x="446112" y="1279857"/>
                  <a:pt x="618233" y="1353635"/>
                </a:cubicBezTo>
                <a:cubicBezTo>
                  <a:pt x="762764" y="1415587"/>
                  <a:pt x="617640" y="1364580"/>
                  <a:pt x="735196" y="1403770"/>
                </a:cubicBezTo>
                <a:cubicBezTo>
                  <a:pt x="963552" y="1398200"/>
                  <a:pt x="1192347" y="1402256"/>
                  <a:pt x="1420265" y="1387059"/>
                </a:cubicBezTo>
                <a:cubicBezTo>
                  <a:pt x="1515740" y="1380693"/>
                  <a:pt x="1469604" y="1337712"/>
                  <a:pt x="1520519" y="1286789"/>
                </a:cubicBezTo>
                <a:cubicBezTo>
                  <a:pt x="1548918" y="1258386"/>
                  <a:pt x="1587355" y="1242225"/>
                  <a:pt x="1620773" y="1219943"/>
                </a:cubicBezTo>
                <a:cubicBezTo>
                  <a:pt x="1637482" y="1208802"/>
                  <a:pt x="1658356" y="1202203"/>
                  <a:pt x="1670900" y="1186520"/>
                </a:cubicBezTo>
                <a:cubicBezTo>
                  <a:pt x="1752497" y="1084508"/>
                  <a:pt x="1712518" y="1128184"/>
                  <a:pt x="1787863" y="1052828"/>
                </a:cubicBezTo>
                <a:cubicBezTo>
                  <a:pt x="1799002" y="1030546"/>
                  <a:pt x="1806803" y="1006254"/>
                  <a:pt x="1821281" y="985982"/>
                </a:cubicBezTo>
                <a:cubicBezTo>
                  <a:pt x="1835015" y="966751"/>
                  <a:pt x="1858301" y="955511"/>
                  <a:pt x="1871408" y="935847"/>
                </a:cubicBezTo>
                <a:cubicBezTo>
                  <a:pt x="1881178" y="921189"/>
                  <a:pt x="1880240" y="901468"/>
                  <a:pt x="1888117" y="885712"/>
                </a:cubicBezTo>
                <a:cubicBezTo>
                  <a:pt x="1897098" y="867748"/>
                  <a:pt x="1910396" y="852289"/>
                  <a:pt x="1921535" y="835578"/>
                </a:cubicBezTo>
                <a:cubicBezTo>
                  <a:pt x="1927105" y="818866"/>
                  <a:pt x="1931306" y="801634"/>
                  <a:pt x="1938244" y="785443"/>
                </a:cubicBezTo>
                <a:cubicBezTo>
                  <a:pt x="1948056" y="762545"/>
                  <a:pt x="1970005" y="743453"/>
                  <a:pt x="1971662" y="718597"/>
                </a:cubicBezTo>
                <a:cubicBezTo>
                  <a:pt x="1975754" y="657205"/>
                  <a:pt x="1967843" y="594933"/>
                  <a:pt x="1954953" y="534770"/>
                </a:cubicBezTo>
                <a:cubicBezTo>
                  <a:pt x="1950745" y="515132"/>
                  <a:pt x="1935735" y="498838"/>
                  <a:pt x="1921535" y="484635"/>
                </a:cubicBezTo>
                <a:cubicBezTo>
                  <a:pt x="1909586" y="472684"/>
                  <a:pt x="1826705" y="413727"/>
                  <a:pt x="1804572" y="401077"/>
                </a:cubicBezTo>
                <a:cubicBezTo>
                  <a:pt x="1732594" y="359940"/>
                  <a:pt x="1734751" y="370041"/>
                  <a:pt x="1654191" y="334231"/>
                </a:cubicBezTo>
                <a:cubicBezTo>
                  <a:pt x="1631429" y="324113"/>
                  <a:pt x="1610250" y="310621"/>
                  <a:pt x="1587355" y="300808"/>
                </a:cubicBezTo>
                <a:cubicBezTo>
                  <a:pt x="1571166" y="293869"/>
                  <a:pt x="1553417" y="291036"/>
                  <a:pt x="1537228" y="284097"/>
                </a:cubicBezTo>
                <a:cubicBezTo>
                  <a:pt x="1514333" y="274284"/>
                  <a:pt x="1493715" y="259421"/>
                  <a:pt x="1470392" y="250674"/>
                </a:cubicBezTo>
                <a:cubicBezTo>
                  <a:pt x="1415191" y="229970"/>
                  <a:pt x="1318411" y="223317"/>
                  <a:pt x="1269884" y="217250"/>
                </a:cubicBezTo>
                <a:cubicBezTo>
                  <a:pt x="1236466" y="206109"/>
                  <a:pt x="1204584" y="188197"/>
                  <a:pt x="1169630" y="183827"/>
                </a:cubicBezTo>
                <a:cubicBezTo>
                  <a:pt x="1111804" y="176598"/>
                  <a:pt x="997663" y="164175"/>
                  <a:pt x="935704" y="150404"/>
                </a:cubicBezTo>
                <a:cubicBezTo>
                  <a:pt x="918510" y="146583"/>
                  <a:pt x="902512" y="138532"/>
                  <a:pt x="885577" y="133693"/>
                </a:cubicBezTo>
                <a:cubicBezTo>
                  <a:pt x="863496" y="127383"/>
                  <a:pt x="840690" y="123735"/>
                  <a:pt x="818741" y="116981"/>
                </a:cubicBezTo>
                <a:cubicBezTo>
                  <a:pt x="768239" y="101440"/>
                  <a:pt x="718487" y="83558"/>
                  <a:pt x="668360" y="66847"/>
                </a:cubicBezTo>
                <a:cubicBezTo>
                  <a:pt x="651651" y="61276"/>
                  <a:pt x="635320" y="54407"/>
                  <a:pt x="618233" y="50135"/>
                </a:cubicBezTo>
                <a:cubicBezTo>
                  <a:pt x="467474" y="12440"/>
                  <a:pt x="528132" y="31238"/>
                  <a:pt x="434434" y="0"/>
                </a:cubicBezTo>
                <a:cubicBezTo>
                  <a:pt x="412155" y="5571"/>
                  <a:pt x="388137" y="6441"/>
                  <a:pt x="367598" y="16712"/>
                </a:cubicBezTo>
                <a:cubicBezTo>
                  <a:pt x="331674" y="34677"/>
                  <a:pt x="306310" y="73815"/>
                  <a:pt x="267344" y="83558"/>
                </a:cubicBezTo>
                <a:cubicBezTo>
                  <a:pt x="245065" y="89129"/>
                  <a:pt x="222589" y="93960"/>
                  <a:pt x="200508" y="100270"/>
                </a:cubicBezTo>
                <a:cubicBezTo>
                  <a:pt x="183573" y="105109"/>
                  <a:pt x="167652" y="113526"/>
                  <a:pt x="150381" y="116981"/>
                </a:cubicBezTo>
                <a:cubicBezTo>
                  <a:pt x="139458" y="119166"/>
                  <a:pt x="128102" y="116981"/>
                  <a:pt x="116963" y="116981"/>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9" name="TextBox 18">
            <a:extLst>
              <a:ext uri="{FF2B5EF4-FFF2-40B4-BE49-F238E27FC236}">
                <a16:creationId xmlns:a16="http://schemas.microsoft.com/office/drawing/2014/main" id="{BC1C3D2E-26CA-E849-9FED-89DA76297C8D}"/>
              </a:ext>
            </a:extLst>
          </p:cNvPr>
          <p:cNvSpPr txBox="1"/>
          <p:nvPr/>
        </p:nvSpPr>
        <p:spPr>
          <a:xfrm>
            <a:off x="407108" y="840830"/>
            <a:ext cx="4558787" cy="762795"/>
          </a:xfrm>
          <a:prstGeom prst="rect">
            <a:avLst/>
          </a:prstGeom>
          <a:noFill/>
          <a:ln>
            <a:noFill/>
          </a:ln>
        </p:spPr>
        <p:txBody>
          <a:bodyPr vert="horz" wrap="square" lIns="0" tIns="0" rIns="0" bIns="0" rtlCol="0">
            <a:noAutofit/>
          </a:bodyPr>
          <a:lstStyle/>
          <a:p>
            <a:r>
              <a:rPr lang="en-US" b="1" dirty="0">
                <a:solidFill>
                  <a:srgbClr val="002060"/>
                </a:solidFill>
              </a:rPr>
              <a:t>Find all the </a:t>
            </a:r>
            <a:r>
              <a:rPr lang="en-US" b="1" dirty="0">
                <a:solidFill>
                  <a:srgbClr val="FF0000"/>
                </a:solidFill>
              </a:rPr>
              <a:t>WHO details </a:t>
            </a:r>
            <a:r>
              <a:rPr lang="en-US" b="1" dirty="0">
                <a:solidFill>
                  <a:srgbClr val="002060"/>
                </a:solidFill>
              </a:rPr>
              <a:t>in the text below.</a:t>
            </a:r>
          </a:p>
        </p:txBody>
      </p:sp>
      <p:cxnSp>
        <p:nvCxnSpPr>
          <p:cNvPr id="22" name="رابط مستقيم 36">
            <a:extLst>
              <a:ext uri="{FF2B5EF4-FFF2-40B4-BE49-F238E27FC236}">
                <a16:creationId xmlns:a16="http://schemas.microsoft.com/office/drawing/2014/main" id="{F8479FAC-2EA2-524D-9457-90D4010FA5FF}"/>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مستطيل 34">
            <a:extLst>
              <a:ext uri="{FF2B5EF4-FFF2-40B4-BE49-F238E27FC236}">
                <a16:creationId xmlns:a16="http://schemas.microsoft.com/office/drawing/2014/main" id="{C266E0AE-9D89-DD4E-94F8-9106E9488976}"/>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20" name="Title 1">
            <a:extLst>
              <a:ext uri="{FF2B5EF4-FFF2-40B4-BE49-F238E27FC236}">
                <a16:creationId xmlns:a16="http://schemas.microsoft.com/office/drawing/2014/main" id="{97ADBA71-C28B-9344-BCDA-020A7326BB24}"/>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Details at a text level (literacy)</a:t>
            </a:r>
          </a:p>
        </p:txBody>
      </p:sp>
    </p:spTree>
    <p:extLst>
      <p:ext uri="{BB962C8B-B14F-4D97-AF65-F5344CB8AC3E}">
        <p14:creationId xmlns:p14="http://schemas.microsoft.com/office/powerpoint/2010/main" val="185142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89926" y="2511605"/>
            <a:ext cx="6068177" cy="2047875"/>
          </a:xfrm>
          <a:prstGeom prst="rect">
            <a:avLst/>
          </a:prstGeom>
        </p:spPr>
      </p:pic>
      <p:cxnSp>
        <p:nvCxnSpPr>
          <p:cNvPr id="5" name="Straight Connector 4"/>
          <p:cNvCxnSpPr/>
          <p:nvPr/>
        </p:nvCxnSpPr>
        <p:spPr>
          <a:xfrm>
            <a:off x="5886450" y="3657600"/>
            <a:ext cx="1371600"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726006" y="3913407"/>
            <a:ext cx="445697"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046091" y="3888581"/>
            <a:ext cx="772587" cy="24829"/>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3932976" y="3891039"/>
            <a:ext cx="1610574" cy="5176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2273506" y="4208362"/>
            <a:ext cx="1047335" cy="11864"/>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486775" y="1531661"/>
            <a:ext cx="657225" cy="300082"/>
          </a:xfrm>
          <a:prstGeom prst="rect">
            <a:avLst/>
          </a:prstGeom>
          <a:noFill/>
        </p:spPr>
        <p:txBody>
          <a:bodyPr wrap="square" rtlCol="0">
            <a:spAutoFit/>
          </a:bodyPr>
          <a:lstStyle/>
          <a:p>
            <a:r>
              <a:rPr lang="en-US" sz="1350" dirty="0"/>
              <a:t>HO</a:t>
            </a:r>
          </a:p>
        </p:txBody>
      </p:sp>
      <p:sp>
        <p:nvSpPr>
          <p:cNvPr id="11" name="TextBox 10">
            <a:extLst>
              <a:ext uri="{FF2B5EF4-FFF2-40B4-BE49-F238E27FC236}">
                <a16:creationId xmlns:a16="http://schemas.microsoft.com/office/drawing/2014/main" id="{C71C571C-4657-1946-94D5-1EFA0925A768}"/>
              </a:ext>
            </a:extLst>
          </p:cNvPr>
          <p:cNvSpPr txBox="1"/>
          <p:nvPr/>
        </p:nvSpPr>
        <p:spPr>
          <a:xfrm>
            <a:off x="407108" y="840830"/>
            <a:ext cx="4558787" cy="762795"/>
          </a:xfrm>
          <a:prstGeom prst="rect">
            <a:avLst/>
          </a:prstGeom>
          <a:noFill/>
          <a:ln>
            <a:noFill/>
          </a:ln>
        </p:spPr>
        <p:txBody>
          <a:bodyPr vert="horz" wrap="square" lIns="0" tIns="0" rIns="0" bIns="0" rtlCol="0">
            <a:noAutofit/>
          </a:bodyPr>
          <a:lstStyle/>
          <a:p>
            <a:r>
              <a:rPr lang="en-US" b="1" dirty="0">
                <a:solidFill>
                  <a:srgbClr val="002060"/>
                </a:solidFill>
              </a:rPr>
              <a:t>Find all the </a:t>
            </a:r>
            <a:r>
              <a:rPr lang="en-US" b="1" dirty="0">
                <a:solidFill>
                  <a:srgbClr val="FF0000"/>
                </a:solidFill>
              </a:rPr>
              <a:t>WHERE details </a:t>
            </a:r>
            <a:r>
              <a:rPr lang="en-US" b="1" dirty="0">
                <a:solidFill>
                  <a:srgbClr val="002060"/>
                </a:solidFill>
              </a:rPr>
              <a:t>in the text below.</a:t>
            </a:r>
          </a:p>
        </p:txBody>
      </p:sp>
      <p:cxnSp>
        <p:nvCxnSpPr>
          <p:cNvPr id="13" name="رابط مستقيم 36">
            <a:extLst>
              <a:ext uri="{FF2B5EF4-FFF2-40B4-BE49-F238E27FC236}">
                <a16:creationId xmlns:a16="http://schemas.microsoft.com/office/drawing/2014/main" id="{D08D1AA4-EB3C-6F49-842C-DC2A9AF2782F}"/>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مستطيل 34">
            <a:extLst>
              <a:ext uri="{FF2B5EF4-FFF2-40B4-BE49-F238E27FC236}">
                <a16:creationId xmlns:a16="http://schemas.microsoft.com/office/drawing/2014/main" id="{420C951A-BD05-8C4A-981B-8933065F38B0}"/>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5" name="Title 1">
            <a:extLst>
              <a:ext uri="{FF2B5EF4-FFF2-40B4-BE49-F238E27FC236}">
                <a16:creationId xmlns:a16="http://schemas.microsoft.com/office/drawing/2014/main" id="{3A267C04-569A-E141-B54C-1C65CFAE8261}"/>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Details at a text level (literacy)</a:t>
            </a:r>
          </a:p>
        </p:txBody>
      </p:sp>
    </p:spTree>
    <p:extLst>
      <p:ext uri="{BB962C8B-B14F-4D97-AF65-F5344CB8AC3E}">
        <p14:creationId xmlns:p14="http://schemas.microsoft.com/office/powerpoint/2010/main" val="306319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89926" y="2511605"/>
            <a:ext cx="6068177" cy="2047875"/>
          </a:xfrm>
          <a:prstGeom prst="rect">
            <a:avLst/>
          </a:prstGeom>
        </p:spPr>
      </p:pic>
      <p:sp>
        <p:nvSpPr>
          <p:cNvPr id="12" name="TextBox 11"/>
          <p:cNvSpPr txBox="1"/>
          <p:nvPr/>
        </p:nvSpPr>
        <p:spPr>
          <a:xfrm>
            <a:off x="8486775" y="1531661"/>
            <a:ext cx="657225" cy="300082"/>
          </a:xfrm>
          <a:prstGeom prst="rect">
            <a:avLst/>
          </a:prstGeom>
          <a:noFill/>
        </p:spPr>
        <p:txBody>
          <a:bodyPr wrap="square" rtlCol="0">
            <a:spAutoFit/>
          </a:bodyPr>
          <a:lstStyle/>
          <a:p>
            <a:r>
              <a:rPr lang="en-US" sz="1350" dirty="0"/>
              <a:t>HO</a:t>
            </a:r>
          </a:p>
        </p:txBody>
      </p:sp>
      <p:sp>
        <p:nvSpPr>
          <p:cNvPr id="3" name="Rectangle 2"/>
          <p:cNvSpPr/>
          <p:nvPr/>
        </p:nvSpPr>
        <p:spPr>
          <a:xfrm>
            <a:off x="4676775" y="3095625"/>
            <a:ext cx="1752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1589925" y="3400425"/>
            <a:ext cx="2258175"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reeform 3"/>
          <p:cNvSpPr/>
          <p:nvPr/>
        </p:nvSpPr>
        <p:spPr>
          <a:xfrm>
            <a:off x="1466850" y="2905125"/>
            <a:ext cx="5248275" cy="699120"/>
          </a:xfrm>
          <a:custGeom>
            <a:avLst/>
            <a:gdLst>
              <a:gd name="connsiteX0" fmla="*/ 6629400 w 6997700"/>
              <a:gd name="connsiteY0" fmla="*/ 457200 h 932160"/>
              <a:gd name="connsiteX1" fmla="*/ 6705600 w 6997700"/>
              <a:gd name="connsiteY1" fmla="*/ 431800 h 932160"/>
              <a:gd name="connsiteX2" fmla="*/ 6997700 w 6997700"/>
              <a:gd name="connsiteY2" fmla="*/ 381000 h 932160"/>
              <a:gd name="connsiteX3" fmla="*/ 6972300 w 6997700"/>
              <a:gd name="connsiteY3" fmla="*/ 279400 h 932160"/>
              <a:gd name="connsiteX4" fmla="*/ 6921500 w 6997700"/>
              <a:gd name="connsiteY4" fmla="*/ 203200 h 932160"/>
              <a:gd name="connsiteX5" fmla="*/ 6858000 w 6997700"/>
              <a:gd name="connsiteY5" fmla="*/ 127000 h 932160"/>
              <a:gd name="connsiteX6" fmla="*/ 6781800 w 6997700"/>
              <a:gd name="connsiteY6" fmla="*/ 76200 h 932160"/>
              <a:gd name="connsiteX7" fmla="*/ 6743700 w 6997700"/>
              <a:gd name="connsiteY7" fmla="*/ 50800 h 932160"/>
              <a:gd name="connsiteX8" fmla="*/ 6654800 w 6997700"/>
              <a:gd name="connsiteY8" fmla="*/ 25400 h 932160"/>
              <a:gd name="connsiteX9" fmla="*/ 6032500 w 6997700"/>
              <a:gd name="connsiteY9" fmla="*/ 38100 h 932160"/>
              <a:gd name="connsiteX10" fmla="*/ 5905500 w 6997700"/>
              <a:gd name="connsiteY10" fmla="*/ 63500 h 932160"/>
              <a:gd name="connsiteX11" fmla="*/ 5041900 w 6997700"/>
              <a:gd name="connsiteY11" fmla="*/ 50800 h 932160"/>
              <a:gd name="connsiteX12" fmla="*/ 5003800 w 6997700"/>
              <a:gd name="connsiteY12" fmla="*/ 38100 h 932160"/>
              <a:gd name="connsiteX13" fmla="*/ 3721100 w 6997700"/>
              <a:gd name="connsiteY13" fmla="*/ 0 h 932160"/>
              <a:gd name="connsiteX14" fmla="*/ 3200400 w 6997700"/>
              <a:gd name="connsiteY14" fmla="*/ 12700 h 932160"/>
              <a:gd name="connsiteX15" fmla="*/ 2832100 w 6997700"/>
              <a:gd name="connsiteY15" fmla="*/ 25400 h 932160"/>
              <a:gd name="connsiteX16" fmla="*/ 812800 w 6997700"/>
              <a:gd name="connsiteY16" fmla="*/ 38100 h 932160"/>
              <a:gd name="connsiteX17" fmla="*/ 533400 w 6997700"/>
              <a:gd name="connsiteY17" fmla="*/ 50800 h 932160"/>
              <a:gd name="connsiteX18" fmla="*/ 469900 w 6997700"/>
              <a:gd name="connsiteY18" fmla="*/ 63500 h 932160"/>
              <a:gd name="connsiteX19" fmla="*/ 431800 w 6997700"/>
              <a:gd name="connsiteY19" fmla="*/ 88900 h 932160"/>
              <a:gd name="connsiteX20" fmla="*/ 393700 w 6997700"/>
              <a:gd name="connsiteY20" fmla="*/ 101600 h 932160"/>
              <a:gd name="connsiteX21" fmla="*/ 279400 w 6997700"/>
              <a:gd name="connsiteY21" fmla="*/ 190500 h 932160"/>
              <a:gd name="connsiteX22" fmla="*/ 203200 w 6997700"/>
              <a:gd name="connsiteY22" fmla="*/ 228600 h 932160"/>
              <a:gd name="connsiteX23" fmla="*/ 165100 w 6997700"/>
              <a:gd name="connsiteY23" fmla="*/ 266700 h 932160"/>
              <a:gd name="connsiteX24" fmla="*/ 127000 w 6997700"/>
              <a:gd name="connsiteY24" fmla="*/ 292100 h 932160"/>
              <a:gd name="connsiteX25" fmla="*/ 114300 w 6997700"/>
              <a:gd name="connsiteY25" fmla="*/ 330200 h 932160"/>
              <a:gd name="connsiteX26" fmla="*/ 50800 w 6997700"/>
              <a:gd name="connsiteY26" fmla="*/ 406400 h 932160"/>
              <a:gd name="connsiteX27" fmla="*/ 12700 w 6997700"/>
              <a:gd name="connsiteY27" fmla="*/ 520700 h 932160"/>
              <a:gd name="connsiteX28" fmla="*/ 0 w 6997700"/>
              <a:gd name="connsiteY28" fmla="*/ 558800 h 932160"/>
              <a:gd name="connsiteX29" fmla="*/ 12700 w 6997700"/>
              <a:gd name="connsiteY29" fmla="*/ 723900 h 932160"/>
              <a:gd name="connsiteX30" fmla="*/ 38100 w 6997700"/>
              <a:gd name="connsiteY30" fmla="*/ 762000 h 932160"/>
              <a:gd name="connsiteX31" fmla="*/ 127000 w 6997700"/>
              <a:gd name="connsiteY31" fmla="*/ 825500 h 932160"/>
              <a:gd name="connsiteX32" fmla="*/ 152400 w 6997700"/>
              <a:gd name="connsiteY32" fmla="*/ 863600 h 932160"/>
              <a:gd name="connsiteX33" fmla="*/ 190500 w 6997700"/>
              <a:gd name="connsiteY33" fmla="*/ 876300 h 932160"/>
              <a:gd name="connsiteX34" fmla="*/ 228600 w 6997700"/>
              <a:gd name="connsiteY34" fmla="*/ 914400 h 932160"/>
              <a:gd name="connsiteX35" fmla="*/ 127000 w 6997700"/>
              <a:gd name="connsiteY35" fmla="*/ 927100 h 932160"/>
              <a:gd name="connsiteX36" fmla="*/ 203200 w 6997700"/>
              <a:gd name="connsiteY36" fmla="*/ 901700 h 932160"/>
              <a:gd name="connsiteX37" fmla="*/ 304800 w 6997700"/>
              <a:gd name="connsiteY37" fmla="*/ 889000 h 932160"/>
              <a:gd name="connsiteX38" fmla="*/ 342900 w 6997700"/>
              <a:gd name="connsiteY38" fmla="*/ 876300 h 932160"/>
              <a:gd name="connsiteX39" fmla="*/ 304800 w 6997700"/>
              <a:gd name="connsiteY39" fmla="*/ 850900 h 932160"/>
              <a:gd name="connsiteX40" fmla="*/ 266700 w 6997700"/>
              <a:gd name="connsiteY40" fmla="*/ 812800 h 932160"/>
              <a:gd name="connsiteX41" fmla="*/ 254000 w 6997700"/>
              <a:gd name="connsiteY41" fmla="*/ 774700 h 932160"/>
              <a:gd name="connsiteX42" fmla="*/ 139700 w 6997700"/>
              <a:gd name="connsiteY42" fmla="*/ 685800 h 932160"/>
              <a:gd name="connsiteX43" fmla="*/ 127000 w 6997700"/>
              <a:gd name="connsiteY43" fmla="*/ 673100 h 93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997700" h="932160">
                <a:moveTo>
                  <a:pt x="6629400" y="457200"/>
                </a:moveTo>
                <a:cubicBezTo>
                  <a:pt x="6654800" y="448733"/>
                  <a:pt x="6678990" y="434757"/>
                  <a:pt x="6705600" y="431800"/>
                </a:cubicBezTo>
                <a:cubicBezTo>
                  <a:pt x="7000435" y="399041"/>
                  <a:pt x="6920721" y="496469"/>
                  <a:pt x="6997700" y="381000"/>
                </a:cubicBezTo>
                <a:cubicBezTo>
                  <a:pt x="6994181" y="363407"/>
                  <a:pt x="6984504" y="301367"/>
                  <a:pt x="6972300" y="279400"/>
                </a:cubicBezTo>
                <a:cubicBezTo>
                  <a:pt x="6957475" y="252715"/>
                  <a:pt x="6938433" y="228600"/>
                  <a:pt x="6921500" y="203200"/>
                </a:cubicBezTo>
                <a:cubicBezTo>
                  <a:pt x="6898922" y="169333"/>
                  <a:pt x="6891849" y="153327"/>
                  <a:pt x="6858000" y="127000"/>
                </a:cubicBezTo>
                <a:cubicBezTo>
                  <a:pt x="6833903" y="108258"/>
                  <a:pt x="6807200" y="93133"/>
                  <a:pt x="6781800" y="76200"/>
                </a:cubicBezTo>
                <a:cubicBezTo>
                  <a:pt x="6769100" y="67733"/>
                  <a:pt x="6758180" y="55627"/>
                  <a:pt x="6743700" y="50800"/>
                </a:cubicBezTo>
                <a:cubicBezTo>
                  <a:pt x="6689041" y="32580"/>
                  <a:pt x="6718587" y="41347"/>
                  <a:pt x="6654800" y="25400"/>
                </a:cubicBezTo>
                <a:cubicBezTo>
                  <a:pt x="6447367" y="29633"/>
                  <a:pt x="6239709" y="27564"/>
                  <a:pt x="6032500" y="38100"/>
                </a:cubicBezTo>
                <a:cubicBezTo>
                  <a:pt x="5989384" y="40292"/>
                  <a:pt x="5905500" y="63500"/>
                  <a:pt x="5905500" y="63500"/>
                </a:cubicBezTo>
                <a:lnTo>
                  <a:pt x="5041900" y="50800"/>
                </a:lnTo>
                <a:cubicBezTo>
                  <a:pt x="5028518" y="50423"/>
                  <a:pt x="5017174" y="38699"/>
                  <a:pt x="5003800" y="38100"/>
                </a:cubicBezTo>
                <a:cubicBezTo>
                  <a:pt x="4773151" y="27772"/>
                  <a:pt x="4034921" y="8482"/>
                  <a:pt x="3721100" y="0"/>
                </a:cubicBezTo>
                <a:lnTo>
                  <a:pt x="3200400" y="12700"/>
                </a:lnTo>
                <a:cubicBezTo>
                  <a:pt x="3077610" y="16208"/>
                  <a:pt x="2954933" y="24093"/>
                  <a:pt x="2832100" y="25400"/>
                </a:cubicBezTo>
                <a:lnTo>
                  <a:pt x="812800" y="38100"/>
                </a:lnTo>
                <a:cubicBezTo>
                  <a:pt x="719667" y="42333"/>
                  <a:pt x="626375" y="43913"/>
                  <a:pt x="533400" y="50800"/>
                </a:cubicBezTo>
                <a:cubicBezTo>
                  <a:pt x="511873" y="52395"/>
                  <a:pt x="490111" y="55921"/>
                  <a:pt x="469900" y="63500"/>
                </a:cubicBezTo>
                <a:cubicBezTo>
                  <a:pt x="455608" y="68859"/>
                  <a:pt x="445452" y="82074"/>
                  <a:pt x="431800" y="88900"/>
                </a:cubicBezTo>
                <a:cubicBezTo>
                  <a:pt x="419826" y="94887"/>
                  <a:pt x="406400" y="97367"/>
                  <a:pt x="393700" y="101600"/>
                </a:cubicBezTo>
                <a:cubicBezTo>
                  <a:pt x="334014" y="161286"/>
                  <a:pt x="370544" y="129737"/>
                  <a:pt x="279400" y="190500"/>
                </a:cubicBezTo>
                <a:cubicBezTo>
                  <a:pt x="230161" y="223326"/>
                  <a:pt x="255780" y="211073"/>
                  <a:pt x="203200" y="228600"/>
                </a:cubicBezTo>
                <a:cubicBezTo>
                  <a:pt x="190500" y="241300"/>
                  <a:pt x="178898" y="255202"/>
                  <a:pt x="165100" y="266700"/>
                </a:cubicBezTo>
                <a:cubicBezTo>
                  <a:pt x="153374" y="276471"/>
                  <a:pt x="136535" y="280181"/>
                  <a:pt x="127000" y="292100"/>
                </a:cubicBezTo>
                <a:cubicBezTo>
                  <a:pt x="118637" y="302553"/>
                  <a:pt x="120287" y="318226"/>
                  <a:pt x="114300" y="330200"/>
                </a:cubicBezTo>
                <a:cubicBezTo>
                  <a:pt x="96619" y="365563"/>
                  <a:pt x="78887" y="378313"/>
                  <a:pt x="50800" y="406400"/>
                </a:cubicBezTo>
                <a:lnTo>
                  <a:pt x="12700" y="520700"/>
                </a:lnTo>
                <a:lnTo>
                  <a:pt x="0" y="558800"/>
                </a:lnTo>
                <a:cubicBezTo>
                  <a:pt x="4233" y="613833"/>
                  <a:pt x="2528" y="669649"/>
                  <a:pt x="12700" y="723900"/>
                </a:cubicBezTo>
                <a:cubicBezTo>
                  <a:pt x="15513" y="738902"/>
                  <a:pt x="27307" y="751207"/>
                  <a:pt x="38100" y="762000"/>
                </a:cubicBezTo>
                <a:cubicBezTo>
                  <a:pt x="53853" y="777753"/>
                  <a:pt x="105367" y="811078"/>
                  <a:pt x="127000" y="825500"/>
                </a:cubicBezTo>
                <a:cubicBezTo>
                  <a:pt x="135467" y="838200"/>
                  <a:pt x="140481" y="854065"/>
                  <a:pt x="152400" y="863600"/>
                </a:cubicBezTo>
                <a:cubicBezTo>
                  <a:pt x="162853" y="871963"/>
                  <a:pt x="179361" y="868874"/>
                  <a:pt x="190500" y="876300"/>
                </a:cubicBezTo>
                <a:cubicBezTo>
                  <a:pt x="205444" y="886263"/>
                  <a:pt x="215900" y="901700"/>
                  <a:pt x="228600" y="914400"/>
                </a:cubicBezTo>
                <a:cubicBezTo>
                  <a:pt x="194733" y="918633"/>
                  <a:pt x="157527" y="942364"/>
                  <a:pt x="127000" y="927100"/>
                </a:cubicBezTo>
                <a:cubicBezTo>
                  <a:pt x="103053" y="915126"/>
                  <a:pt x="177020" y="907310"/>
                  <a:pt x="203200" y="901700"/>
                </a:cubicBezTo>
                <a:cubicBezTo>
                  <a:pt x="236573" y="894549"/>
                  <a:pt x="270933" y="893233"/>
                  <a:pt x="304800" y="889000"/>
                </a:cubicBezTo>
                <a:cubicBezTo>
                  <a:pt x="317500" y="884767"/>
                  <a:pt x="342900" y="889687"/>
                  <a:pt x="342900" y="876300"/>
                </a:cubicBezTo>
                <a:cubicBezTo>
                  <a:pt x="342900" y="861036"/>
                  <a:pt x="316526" y="860671"/>
                  <a:pt x="304800" y="850900"/>
                </a:cubicBezTo>
                <a:cubicBezTo>
                  <a:pt x="291002" y="839402"/>
                  <a:pt x="279400" y="825500"/>
                  <a:pt x="266700" y="812800"/>
                </a:cubicBezTo>
                <a:cubicBezTo>
                  <a:pt x="262467" y="800100"/>
                  <a:pt x="261426" y="785839"/>
                  <a:pt x="254000" y="774700"/>
                </a:cubicBezTo>
                <a:cubicBezTo>
                  <a:pt x="218250" y="721076"/>
                  <a:pt x="190160" y="736260"/>
                  <a:pt x="139700" y="685800"/>
                </a:cubicBezTo>
                <a:lnTo>
                  <a:pt x="127000" y="6731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5553076" y="3661395"/>
            <a:ext cx="2105027"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2247901" y="4254680"/>
            <a:ext cx="762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44022E67-10B0-E24A-B9E0-0E0F97B10E29}"/>
              </a:ext>
            </a:extLst>
          </p:cNvPr>
          <p:cNvSpPr txBox="1"/>
          <p:nvPr/>
        </p:nvSpPr>
        <p:spPr>
          <a:xfrm>
            <a:off x="407108" y="840830"/>
            <a:ext cx="4558787" cy="762795"/>
          </a:xfrm>
          <a:prstGeom prst="rect">
            <a:avLst/>
          </a:prstGeom>
          <a:noFill/>
          <a:ln>
            <a:noFill/>
          </a:ln>
        </p:spPr>
        <p:txBody>
          <a:bodyPr vert="horz" wrap="square" lIns="0" tIns="0" rIns="0" bIns="0" rtlCol="0">
            <a:noAutofit/>
          </a:bodyPr>
          <a:lstStyle/>
          <a:p>
            <a:r>
              <a:rPr lang="en-US" b="1" dirty="0">
                <a:solidFill>
                  <a:srgbClr val="002060"/>
                </a:solidFill>
              </a:rPr>
              <a:t>Find all the </a:t>
            </a:r>
            <a:r>
              <a:rPr lang="en-US" b="1" dirty="0">
                <a:solidFill>
                  <a:srgbClr val="FF0000"/>
                </a:solidFill>
              </a:rPr>
              <a:t>WHEN details </a:t>
            </a:r>
            <a:r>
              <a:rPr lang="en-US" b="1" dirty="0">
                <a:solidFill>
                  <a:srgbClr val="002060"/>
                </a:solidFill>
              </a:rPr>
              <a:t>in the text below.</a:t>
            </a:r>
          </a:p>
        </p:txBody>
      </p:sp>
      <p:cxnSp>
        <p:nvCxnSpPr>
          <p:cNvPr id="14" name="رابط مستقيم 36">
            <a:extLst>
              <a:ext uri="{FF2B5EF4-FFF2-40B4-BE49-F238E27FC236}">
                <a16:creationId xmlns:a16="http://schemas.microsoft.com/office/drawing/2014/main" id="{B9946DED-4232-5F43-A7B4-58EB3555DBFF}"/>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مستطيل 34">
            <a:extLst>
              <a:ext uri="{FF2B5EF4-FFF2-40B4-BE49-F238E27FC236}">
                <a16:creationId xmlns:a16="http://schemas.microsoft.com/office/drawing/2014/main" id="{93A3EEC4-6F40-E54E-8180-E50B9F3A7B93}"/>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8" name="Title 1">
            <a:extLst>
              <a:ext uri="{FF2B5EF4-FFF2-40B4-BE49-F238E27FC236}">
                <a16:creationId xmlns:a16="http://schemas.microsoft.com/office/drawing/2014/main" id="{58DE7353-246D-8E4D-B1EB-94FB9F954FA6}"/>
              </a:ext>
            </a:extLst>
          </p:cNvPr>
          <p:cNvSpPr txBox="1">
            <a:spLocks/>
          </p:cNvSpPr>
          <p:nvPr/>
        </p:nvSpPr>
        <p:spPr>
          <a:xfrm>
            <a:off x="52897" y="163202"/>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Details at a text level (literacy)</a:t>
            </a:r>
          </a:p>
        </p:txBody>
      </p:sp>
    </p:spTree>
    <p:extLst>
      <p:ext uri="{BB962C8B-B14F-4D97-AF65-F5344CB8AC3E}">
        <p14:creationId xmlns:p14="http://schemas.microsoft.com/office/powerpoint/2010/main" val="197491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4" grpId="0" animBg="1"/>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68362" y="1595762"/>
            <a:ext cx="2785183" cy="1938992"/>
          </a:xfrm>
          <a:prstGeom prst="rect">
            <a:avLst/>
          </a:prstGeom>
          <a:noFill/>
          <a:ln>
            <a:solidFill>
              <a:schemeClr val="accent1"/>
            </a:solidFill>
          </a:ln>
        </p:spPr>
        <p:txBody>
          <a:bodyPr wrap="square" rtlCol="0">
            <a:spAutoFit/>
          </a:bodyPr>
          <a:lstStyle/>
          <a:p>
            <a:r>
              <a:rPr lang="en-US" sz="2400" dirty="0"/>
              <a:t>TOM (details that are unique to him)</a:t>
            </a:r>
          </a:p>
          <a:p>
            <a:endParaRPr lang="en-US" sz="2400" dirty="0"/>
          </a:p>
          <a:p>
            <a:endParaRPr lang="en-US" sz="2400" dirty="0"/>
          </a:p>
          <a:p>
            <a:endParaRPr lang="en-US" sz="2400" dirty="0"/>
          </a:p>
        </p:txBody>
      </p:sp>
      <p:pic>
        <p:nvPicPr>
          <p:cNvPr id="12" name="Picture 11"/>
          <p:cNvPicPr>
            <a:picLocks noChangeAspect="1"/>
          </p:cNvPicPr>
          <p:nvPr/>
        </p:nvPicPr>
        <p:blipFill>
          <a:blip r:embed="rId2"/>
          <a:stretch>
            <a:fillRect/>
          </a:stretch>
        </p:blipFill>
        <p:spPr>
          <a:xfrm>
            <a:off x="668361" y="3814472"/>
            <a:ext cx="7910911" cy="2669757"/>
          </a:xfrm>
          <a:prstGeom prst="rect">
            <a:avLst/>
          </a:prstGeom>
        </p:spPr>
      </p:pic>
      <p:sp>
        <p:nvSpPr>
          <p:cNvPr id="11" name="TextBox 10"/>
          <p:cNvSpPr txBox="1"/>
          <p:nvPr/>
        </p:nvSpPr>
        <p:spPr>
          <a:xfrm>
            <a:off x="3444469" y="1595763"/>
            <a:ext cx="1828383" cy="1938992"/>
          </a:xfrm>
          <a:prstGeom prst="rect">
            <a:avLst/>
          </a:prstGeom>
          <a:noFill/>
          <a:ln>
            <a:solidFill>
              <a:schemeClr val="accent1"/>
            </a:solidFill>
          </a:ln>
        </p:spPr>
        <p:txBody>
          <a:bodyPr wrap="square" rtlCol="0">
            <a:spAutoFit/>
          </a:bodyPr>
          <a:lstStyle/>
          <a:p>
            <a:r>
              <a:rPr lang="en-US" sz="2400" dirty="0"/>
              <a:t>Details that are the same for both</a:t>
            </a:r>
          </a:p>
          <a:p>
            <a:endParaRPr lang="en-US" sz="2400" dirty="0"/>
          </a:p>
          <a:p>
            <a:endParaRPr lang="en-US" sz="2400" dirty="0"/>
          </a:p>
        </p:txBody>
      </p:sp>
      <p:sp>
        <p:nvSpPr>
          <p:cNvPr id="10" name="TextBox 9"/>
          <p:cNvSpPr txBox="1"/>
          <p:nvPr/>
        </p:nvSpPr>
        <p:spPr>
          <a:xfrm>
            <a:off x="5272852" y="1603625"/>
            <a:ext cx="3297750" cy="1938992"/>
          </a:xfrm>
          <a:prstGeom prst="rect">
            <a:avLst/>
          </a:prstGeom>
          <a:noFill/>
          <a:ln>
            <a:solidFill>
              <a:schemeClr val="accent1"/>
            </a:solidFill>
          </a:ln>
        </p:spPr>
        <p:txBody>
          <a:bodyPr wrap="square" rtlCol="0">
            <a:spAutoFit/>
          </a:bodyPr>
          <a:lstStyle/>
          <a:p>
            <a:r>
              <a:rPr lang="en-US" sz="2400" dirty="0"/>
              <a:t>ANNA (details that are </a:t>
            </a:r>
          </a:p>
          <a:p>
            <a:r>
              <a:rPr lang="en-US" sz="2400" dirty="0"/>
              <a:t>unique to her)</a:t>
            </a:r>
          </a:p>
          <a:p>
            <a:endParaRPr lang="en-US" sz="2400" dirty="0"/>
          </a:p>
          <a:p>
            <a:endParaRPr lang="en-US" sz="2400" dirty="0"/>
          </a:p>
          <a:p>
            <a:endParaRPr lang="en-US" sz="2400" dirty="0"/>
          </a:p>
        </p:txBody>
      </p:sp>
      <p:sp>
        <p:nvSpPr>
          <p:cNvPr id="13" name="TextBox 12"/>
          <p:cNvSpPr txBox="1"/>
          <p:nvPr/>
        </p:nvSpPr>
        <p:spPr>
          <a:xfrm>
            <a:off x="1309090" y="2326600"/>
            <a:ext cx="1962444" cy="461665"/>
          </a:xfrm>
          <a:prstGeom prst="rect">
            <a:avLst/>
          </a:prstGeom>
          <a:noFill/>
        </p:spPr>
        <p:txBody>
          <a:bodyPr wrap="square" rtlCol="0">
            <a:spAutoFit/>
          </a:bodyPr>
          <a:lstStyle/>
          <a:p>
            <a:r>
              <a:rPr lang="en-US" sz="2400" b="1" dirty="0">
                <a:solidFill>
                  <a:srgbClr val="FF0000"/>
                </a:solidFill>
              </a:rPr>
              <a:t>boy</a:t>
            </a:r>
          </a:p>
        </p:txBody>
      </p:sp>
      <p:sp>
        <p:nvSpPr>
          <p:cNvPr id="14" name="TextBox 13"/>
          <p:cNvSpPr txBox="1"/>
          <p:nvPr/>
        </p:nvSpPr>
        <p:spPr>
          <a:xfrm>
            <a:off x="5963434" y="2248184"/>
            <a:ext cx="732014" cy="461665"/>
          </a:xfrm>
          <a:prstGeom prst="rect">
            <a:avLst/>
          </a:prstGeom>
          <a:noFill/>
        </p:spPr>
        <p:txBody>
          <a:bodyPr wrap="square" rtlCol="0">
            <a:spAutoFit/>
          </a:bodyPr>
          <a:lstStyle/>
          <a:p>
            <a:r>
              <a:rPr lang="en-US" sz="2400" b="1" dirty="0">
                <a:solidFill>
                  <a:srgbClr val="FF0000"/>
                </a:solidFill>
              </a:rPr>
              <a:t>girl</a:t>
            </a:r>
          </a:p>
        </p:txBody>
      </p:sp>
      <p:sp>
        <p:nvSpPr>
          <p:cNvPr id="15" name="TextBox 14"/>
          <p:cNvSpPr txBox="1"/>
          <p:nvPr/>
        </p:nvSpPr>
        <p:spPr>
          <a:xfrm>
            <a:off x="3610300" y="2914675"/>
            <a:ext cx="1962444" cy="461665"/>
          </a:xfrm>
          <a:prstGeom prst="rect">
            <a:avLst/>
          </a:prstGeom>
          <a:noFill/>
        </p:spPr>
        <p:txBody>
          <a:bodyPr wrap="square" rtlCol="0">
            <a:spAutoFit/>
          </a:bodyPr>
          <a:lstStyle/>
          <a:p>
            <a:r>
              <a:rPr lang="en-US" sz="2400" b="1" dirty="0">
                <a:solidFill>
                  <a:srgbClr val="FF0000"/>
                </a:solidFill>
              </a:rPr>
              <a:t>students</a:t>
            </a:r>
          </a:p>
        </p:txBody>
      </p:sp>
      <p:sp>
        <p:nvSpPr>
          <p:cNvPr id="16" name="TextBox 15"/>
          <p:cNvSpPr txBox="1"/>
          <p:nvPr/>
        </p:nvSpPr>
        <p:spPr>
          <a:xfrm>
            <a:off x="5954182" y="2648894"/>
            <a:ext cx="1962444" cy="461665"/>
          </a:xfrm>
          <a:prstGeom prst="rect">
            <a:avLst/>
          </a:prstGeom>
          <a:noFill/>
        </p:spPr>
        <p:txBody>
          <a:bodyPr wrap="square" rtlCol="0">
            <a:spAutoFit/>
          </a:bodyPr>
          <a:lstStyle/>
          <a:p>
            <a:r>
              <a:rPr lang="en-US" sz="2400" b="1" dirty="0">
                <a:solidFill>
                  <a:srgbClr val="FF0000"/>
                </a:solidFill>
              </a:rPr>
              <a:t>new student</a:t>
            </a:r>
          </a:p>
        </p:txBody>
      </p:sp>
      <p:sp>
        <p:nvSpPr>
          <p:cNvPr id="17" name="TextBox 16"/>
          <p:cNvSpPr txBox="1"/>
          <p:nvPr/>
        </p:nvSpPr>
        <p:spPr>
          <a:xfrm>
            <a:off x="5954182" y="3017204"/>
            <a:ext cx="1962444" cy="461665"/>
          </a:xfrm>
          <a:prstGeom prst="rect">
            <a:avLst/>
          </a:prstGeom>
          <a:noFill/>
        </p:spPr>
        <p:txBody>
          <a:bodyPr wrap="square" rtlCol="0">
            <a:spAutoFit/>
          </a:bodyPr>
          <a:lstStyle/>
          <a:p>
            <a:r>
              <a:rPr lang="en-US" sz="2400" b="1" dirty="0">
                <a:solidFill>
                  <a:srgbClr val="FF0000"/>
                </a:solidFill>
              </a:rPr>
              <a:t>from India</a:t>
            </a:r>
          </a:p>
        </p:txBody>
      </p:sp>
      <p:sp>
        <p:nvSpPr>
          <p:cNvPr id="18" name="TextBox 17"/>
          <p:cNvSpPr txBox="1"/>
          <p:nvPr/>
        </p:nvSpPr>
        <p:spPr>
          <a:xfrm>
            <a:off x="1136155" y="2736852"/>
            <a:ext cx="1962444" cy="830997"/>
          </a:xfrm>
          <a:prstGeom prst="rect">
            <a:avLst/>
          </a:prstGeom>
          <a:noFill/>
        </p:spPr>
        <p:txBody>
          <a:bodyPr wrap="square" rtlCol="0">
            <a:spAutoFit/>
          </a:bodyPr>
          <a:lstStyle/>
          <a:p>
            <a:r>
              <a:rPr lang="en-US" sz="2400" b="1" dirty="0">
                <a:solidFill>
                  <a:srgbClr val="FF0000"/>
                </a:solidFill>
              </a:rPr>
              <a:t>not new student</a:t>
            </a:r>
          </a:p>
        </p:txBody>
      </p:sp>
      <p:cxnSp>
        <p:nvCxnSpPr>
          <p:cNvPr id="20" name="رابط مستقيم 36">
            <a:extLst>
              <a:ext uri="{FF2B5EF4-FFF2-40B4-BE49-F238E27FC236}">
                <a16:creationId xmlns:a16="http://schemas.microsoft.com/office/drawing/2014/main" id="{A6C3823E-6D13-FC44-86E4-BBB14F2A77E0}"/>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9672ADB-E55A-D34B-9FA5-810B3C937D29}"/>
              </a:ext>
            </a:extLst>
          </p:cNvPr>
          <p:cNvSpPr txBox="1"/>
          <p:nvPr/>
        </p:nvSpPr>
        <p:spPr>
          <a:xfrm>
            <a:off x="407108" y="840830"/>
            <a:ext cx="8584492" cy="762795"/>
          </a:xfrm>
          <a:prstGeom prst="rect">
            <a:avLst/>
          </a:prstGeom>
          <a:noFill/>
          <a:ln>
            <a:noFill/>
          </a:ln>
        </p:spPr>
        <p:txBody>
          <a:bodyPr vert="horz" wrap="square" lIns="0" tIns="0" rIns="0" bIns="0" rtlCol="0">
            <a:noAutofit/>
          </a:bodyPr>
          <a:lstStyle/>
          <a:p>
            <a:r>
              <a:rPr lang="en-US" b="1" dirty="0">
                <a:solidFill>
                  <a:srgbClr val="002060"/>
                </a:solidFill>
              </a:rPr>
              <a:t>Read the text and tell each other (orally) how Tom and Anna are similar and different. </a:t>
            </a:r>
          </a:p>
        </p:txBody>
      </p:sp>
      <p:sp>
        <p:nvSpPr>
          <p:cNvPr id="22" name="مستطيل 34">
            <a:extLst>
              <a:ext uri="{FF2B5EF4-FFF2-40B4-BE49-F238E27FC236}">
                <a16:creationId xmlns:a16="http://schemas.microsoft.com/office/drawing/2014/main" id="{E86E96E9-9017-AA4B-B05C-1C5371998F80}"/>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9" name="Title 1">
            <a:extLst>
              <a:ext uri="{FF2B5EF4-FFF2-40B4-BE49-F238E27FC236}">
                <a16:creationId xmlns:a16="http://schemas.microsoft.com/office/drawing/2014/main" id="{5D03B48B-A7F3-B24E-A4A8-0F83263A4FEE}"/>
              </a:ext>
            </a:extLst>
          </p:cNvPr>
          <p:cNvSpPr txBox="1">
            <a:spLocks/>
          </p:cNvSpPr>
          <p:nvPr/>
        </p:nvSpPr>
        <p:spPr>
          <a:xfrm>
            <a:off x="52896" y="163202"/>
            <a:ext cx="8526375"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Critical thinking using details at a text level (literacy)</a:t>
            </a:r>
          </a:p>
        </p:txBody>
      </p:sp>
    </p:spTree>
    <p:extLst>
      <p:ext uri="{BB962C8B-B14F-4D97-AF65-F5344CB8AC3E}">
        <p14:creationId xmlns:p14="http://schemas.microsoft.com/office/powerpoint/2010/main" val="117547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5804" y="3521468"/>
            <a:ext cx="7995796" cy="269840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517360883"/>
              </p:ext>
            </p:extLst>
          </p:nvPr>
        </p:nvGraphicFramePr>
        <p:xfrm>
          <a:off x="407108" y="1233673"/>
          <a:ext cx="2928346" cy="2738512"/>
        </p:xfrm>
        <a:graphic>
          <a:graphicData uri="http://schemas.openxmlformats.org/drawingml/2006/table">
            <a:tbl>
              <a:tblPr firstRow="1" bandRow="1">
                <a:tableStyleId>{5C22544A-7EE6-4342-B048-85BDC9FD1C3A}</a:tableStyleId>
              </a:tblPr>
              <a:tblGrid>
                <a:gridCol w="1007159">
                  <a:extLst>
                    <a:ext uri="{9D8B030D-6E8A-4147-A177-3AD203B41FA5}">
                      <a16:colId xmlns:a16="http://schemas.microsoft.com/office/drawing/2014/main" val="20000"/>
                    </a:ext>
                  </a:extLst>
                </a:gridCol>
                <a:gridCol w="1921187">
                  <a:extLst>
                    <a:ext uri="{9D8B030D-6E8A-4147-A177-3AD203B41FA5}">
                      <a16:colId xmlns:a16="http://schemas.microsoft.com/office/drawing/2014/main" val="20001"/>
                    </a:ext>
                  </a:extLst>
                </a:gridCol>
              </a:tblGrid>
              <a:tr h="366824">
                <a:tc>
                  <a:txBody>
                    <a:bodyPr/>
                    <a:lstStyle/>
                    <a:p>
                      <a:r>
                        <a:rPr lang="en-US" sz="1400" dirty="0">
                          <a:solidFill>
                            <a:sysClr val="windowText" lastClr="000000"/>
                          </a:solidFill>
                        </a:rPr>
                        <a:t>Q.</a:t>
                      </a:r>
                      <a:r>
                        <a:rPr lang="en-US" sz="1400" baseline="0" dirty="0">
                          <a:solidFill>
                            <a:sysClr val="windowText" lastClr="000000"/>
                          </a:solidFill>
                        </a:rPr>
                        <a:t> </a:t>
                      </a:r>
                      <a:r>
                        <a:rPr lang="en-US" sz="1400" dirty="0">
                          <a:solidFill>
                            <a:sysClr val="windowText" lastClr="000000"/>
                          </a:solidFill>
                        </a:rPr>
                        <a:t>WORD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ysClr val="windowText" lastClr="000000"/>
                          </a:solidFill>
                        </a:rPr>
                        <a:t>DETAIL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92922">
                <a:tc>
                  <a:txBody>
                    <a:bodyPr/>
                    <a:lstStyle/>
                    <a:p>
                      <a:r>
                        <a:rPr lang="en-US" sz="1400" dirty="0">
                          <a:solidFill>
                            <a:sysClr val="windowText" lastClr="000000"/>
                          </a:solidFill>
                        </a:rPr>
                        <a:t>WHAT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solidFill>
                          <a:sysClr val="windowText" lastClr="00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92922">
                <a:tc>
                  <a:txBody>
                    <a:bodyPr/>
                    <a:lstStyle/>
                    <a:p>
                      <a:r>
                        <a:rPr lang="en-US" sz="1400" dirty="0">
                          <a:solidFill>
                            <a:sysClr val="windowText" lastClr="000000"/>
                          </a:solidFill>
                        </a:rPr>
                        <a:t>WHERE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a:solidFill>
                          <a:sysClr val="windowText" lastClr="00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92922">
                <a:tc>
                  <a:txBody>
                    <a:bodyPr/>
                    <a:lstStyle/>
                    <a:p>
                      <a:r>
                        <a:rPr lang="en-US" sz="1400" dirty="0">
                          <a:solidFill>
                            <a:sysClr val="windowText" lastClr="000000"/>
                          </a:solidFill>
                        </a:rPr>
                        <a:t>WHEN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a:solidFill>
                          <a:sysClr val="windowText" lastClr="00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92922">
                <a:tc>
                  <a:txBody>
                    <a:bodyPr/>
                    <a:lstStyle/>
                    <a:p>
                      <a:r>
                        <a:rPr lang="en-US" sz="1400" dirty="0">
                          <a:solidFill>
                            <a:sysClr val="windowText" lastClr="000000"/>
                          </a:solidFill>
                        </a:rPr>
                        <a:t>WHO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solidFill>
                          <a:sysClr val="windowText" lastClr="00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8" name="TextBox 7"/>
          <p:cNvSpPr txBox="1"/>
          <p:nvPr/>
        </p:nvSpPr>
        <p:spPr>
          <a:xfrm>
            <a:off x="1373010" y="1625102"/>
            <a:ext cx="1962444" cy="507831"/>
          </a:xfrm>
          <a:prstGeom prst="rect">
            <a:avLst/>
          </a:prstGeom>
          <a:noFill/>
        </p:spPr>
        <p:txBody>
          <a:bodyPr wrap="square" rtlCol="0">
            <a:spAutoFit/>
          </a:bodyPr>
          <a:lstStyle/>
          <a:p>
            <a:r>
              <a:rPr lang="en-US" sz="1350" b="1" dirty="0">
                <a:solidFill>
                  <a:srgbClr val="FF0000"/>
                </a:solidFill>
              </a:rPr>
              <a:t>his Thanksgiving </a:t>
            </a:r>
          </a:p>
          <a:p>
            <a:r>
              <a:rPr lang="en-US" sz="1350" b="1" dirty="0">
                <a:solidFill>
                  <a:srgbClr val="FF0000"/>
                </a:solidFill>
              </a:rPr>
              <a:t>lunch</a:t>
            </a:r>
          </a:p>
        </p:txBody>
      </p:sp>
      <p:sp>
        <p:nvSpPr>
          <p:cNvPr id="14" name="TextBox 13"/>
          <p:cNvSpPr txBox="1"/>
          <p:nvPr/>
        </p:nvSpPr>
        <p:spPr>
          <a:xfrm>
            <a:off x="1373010" y="2361168"/>
            <a:ext cx="1962444" cy="300082"/>
          </a:xfrm>
          <a:prstGeom prst="rect">
            <a:avLst/>
          </a:prstGeom>
          <a:noFill/>
        </p:spPr>
        <p:txBody>
          <a:bodyPr wrap="square" rtlCol="0">
            <a:spAutoFit/>
          </a:bodyPr>
          <a:lstStyle/>
          <a:p>
            <a:r>
              <a:rPr lang="en-US" sz="1350" b="1" dirty="0">
                <a:solidFill>
                  <a:srgbClr val="FF0000"/>
                </a:solidFill>
              </a:rPr>
              <a:t>next to the table</a:t>
            </a:r>
          </a:p>
        </p:txBody>
      </p:sp>
      <p:sp>
        <p:nvSpPr>
          <p:cNvPr id="15" name="TextBox 14"/>
          <p:cNvSpPr txBox="1"/>
          <p:nvPr/>
        </p:nvSpPr>
        <p:spPr>
          <a:xfrm>
            <a:off x="1373010" y="2978678"/>
            <a:ext cx="1962444" cy="300082"/>
          </a:xfrm>
          <a:prstGeom prst="rect">
            <a:avLst/>
          </a:prstGeom>
          <a:noFill/>
        </p:spPr>
        <p:txBody>
          <a:bodyPr wrap="square" rtlCol="0">
            <a:spAutoFit/>
          </a:bodyPr>
          <a:lstStyle/>
          <a:p>
            <a:r>
              <a:rPr lang="en-US" sz="1350" b="1" dirty="0">
                <a:solidFill>
                  <a:srgbClr val="FF0000"/>
                </a:solidFill>
              </a:rPr>
              <a:t>after a happy lunch</a:t>
            </a:r>
          </a:p>
        </p:txBody>
      </p:sp>
      <p:sp>
        <p:nvSpPr>
          <p:cNvPr id="16" name="TextBox 15"/>
          <p:cNvSpPr txBox="1"/>
          <p:nvPr/>
        </p:nvSpPr>
        <p:spPr>
          <a:xfrm>
            <a:off x="1373010" y="3527677"/>
            <a:ext cx="1962444" cy="300082"/>
          </a:xfrm>
          <a:prstGeom prst="rect">
            <a:avLst/>
          </a:prstGeom>
          <a:noFill/>
        </p:spPr>
        <p:txBody>
          <a:bodyPr wrap="square" rtlCol="0">
            <a:spAutoFit/>
          </a:bodyPr>
          <a:lstStyle/>
          <a:p>
            <a:r>
              <a:rPr lang="en-US" sz="1350" b="1" dirty="0">
                <a:solidFill>
                  <a:srgbClr val="FF0000"/>
                </a:solidFill>
              </a:rPr>
              <a:t>Tom and his new student</a:t>
            </a:r>
          </a:p>
        </p:txBody>
      </p:sp>
      <p:cxnSp>
        <p:nvCxnSpPr>
          <p:cNvPr id="17" name="رابط مستقيم 36">
            <a:extLst>
              <a:ext uri="{FF2B5EF4-FFF2-40B4-BE49-F238E27FC236}">
                <a16:creationId xmlns:a16="http://schemas.microsoft.com/office/drawing/2014/main" id="{0B71256D-69B8-5F40-BFDE-33212751CB10}"/>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092EE9A-03ED-9B4C-B32E-D6864BE84F7F}"/>
              </a:ext>
            </a:extLst>
          </p:cNvPr>
          <p:cNvSpPr txBox="1"/>
          <p:nvPr/>
        </p:nvSpPr>
        <p:spPr>
          <a:xfrm>
            <a:off x="407108" y="840830"/>
            <a:ext cx="8584492" cy="762795"/>
          </a:xfrm>
          <a:prstGeom prst="rect">
            <a:avLst/>
          </a:prstGeom>
          <a:noFill/>
          <a:ln>
            <a:noFill/>
          </a:ln>
        </p:spPr>
        <p:txBody>
          <a:bodyPr vert="horz" wrap="square" lIns="0" tIns="0" rIns="0" bIns="0" rtlCol="0">
            <a:noAutofit/>
          </a:bodyPr>
          <a:lstStyle/>
          <a:p>
            <a:r>
              <a:rPr lang="en-US" b="1" dirty="0">
                <a:solidFill>
                  <a:srgbClr val="002060"/>
                </a:solidFill>
              </a:rPr>
              <a:t>Write a 3 to 4 word detail using only words from the text for each question word.</a:t>
            </a:r>
          </a:p>
        </p:txBody>
      </p:sp>
      <p:sp>
        <p:nvSpPr>
          <p:cNvPr id="11" name="مستطيل 34">
            <a:extLst>
              <a:ext uri="{FF2B5EF4-FFF2-40B4-BE49-F238E27FC236}">
                <a16:creationId xmlns:a16="http://schemas.microsoft.com/office/drawing/2014/main" id="{B1F285F6-B8B8-F34C-8174-818049ACBDF9}"/>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2" name="Title 1">
            <a:extLst>
              <a:ext uri="{FF2B5EF4-FFF2-40B4-BE49-F238E27FC236}">
                <a16:creationId xmlns:a16="http://schemas.microsoft.com/office/drawing/2014/main" id="{7B597D24-ED62-E248-B8FF-EB4FB100FC2F}"/>
              </a:ext>
            </a:extLst>
          </p:cNvPr>
          <p:cNvSpPr txBox="1">
            <a:spLocks/>
          </p:cNvSpPr>
          <p:nvPr/>
        </p:nvSpPr>
        <p:spPr>
          <a:xfrm>
            <a:off x="52896" y="163202"/>
            <a:ext cx="8526375"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Creativity in producing details (literacy)</a:t>
            </a:r>
          </a:p>
        </p:txBody>
      </p:sp>
    </p:spTree>
    <p:extLst>
      <p:ext uri="{BB962C8B-B14F-4D97-AF65-F5344CB8AC3E}">
        <p14:creationId xmlns:p14="http://schemas.microsoft.com/office/powerpoint/2010/main" val="416826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8D4A-DDCD-D942-8A4A-BDD7EED68126}"/>
              </a:ext>
            </a:extLst>
          </p:cNvPr>
          <p:cNvSpPr txBox="1">
            <a:spLocks/>
          </p:cNvSpPr>
          <p:nvPr/>
        </p:nvSpPr>
        <p:spPr>
          <a:xfrm>
            <a:off x="0" y="182763"/>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Language and Literacy</a:t>
            </a:r>
          </a:p>
        </p:txBody>
      </p:sp>
      <p:sp>
        <p:nvSpPr>
          <p:cNvPr id="4" name="Title 1">
            <a:extLst>
              <a:ext uri="{FF2B5EF4-FFF2-40B4-BE49-F238E27FC236}">
                <a16:creationId xmlns:a16="http://schemas.microsoft.com/office/drawing/2014/main" id="{9E576675-3988-2444-93FE-D9CA1C5D415D}"/>
              </a:ext>
            </a:extLst>
          </p:cNvPr>
          <p:cNvSpPr txBox="1">
            <a:spLocks/>
          </p:cNvSpPr>
          <p:nvPr/>
        </p:nvSpPr>
        <p:spPr>
          <a:xfrm>
            <a:off x="1119570" y="2730620"/>
            <a:ext cx="7729175" cy="1728646"/>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b="1" i="1" dirty="0">
                <a:latin typeface="Arial" panose="020B0604020202020204" pitchFamily="34" charset="0"/>
                <a:cs typeface="Arial" panose="020B0604020202020204" pitchFamily="34" charset="0"/>
              </a:rPr>
              <a:t>What is the difference between Language and Literacy?</a:t>
            </a:r>
          </a:p>
        </p:txBody>
      </p:sp>
      <p:cxnSp>
        <p:nvCxnSpPr>
          <p:cNvPr id="45" name="رابط مستقيم 36">
            <a:extLst>
              <a:ext uri="{FF2B5EF4-FFF2-40B4-BE49-F238E27FC236}">
                <a16:creationId xmlns:a16="http://schemas.microsoft.com/office/drawing/2014/main" id="{16D24DAB-5A85-AE4C-9CAB-BF60C14BB27D}"/>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مستطيل 34">
            <a:extLst>
              <a:ext uri="{FF2B5EF4-FFF2-40B4-BE49-F238E27FC236}">
                <a16:creationId xmlns:a16="http://schemas.microsoft.com/office/drawing/2014/main" id="{F9E57C50-9603-4C40-92E3-DB838EAB74AB}"/>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375077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1877" y="3285548"/>
            <a:ext cx="8403640" cy="2836042"/>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236857176"/>
              </p:ext>
            </p:extLst>
          </p:nvPr>
        </p:nvGraphicFramePr>
        <p:xfrm>
          <a:off x="634154" y="1244329"/>
          <a:ext cx="8043333" cy="2241152"/>
        </p:xfrm>
        <a:graphic>
          <a:graphicData uri="http://schemas.openxmlformats.org/presentationml/2006/ole">
            <mc:AlternateContent xmlns:mc="http://schemas.openxmlformats.org/markup-compatibility/2006">
              <mc:Choice xmlns:v="urn:schemas-microsoft-com:vml" Requires="v">
                <p:oleObj spid="_x0000_s2206" name="Document" r:id="rId4" imgW="5626100" imgH="1638300" progId="Word.Document.12">
                  <p:embed/>
                </p:oleObj>
              </mc:Choice>
              <mc:Fallback>
                <p:oleObj name="Document" r:id="rId4" imgW="5626100" imgH="1638300" progId="Word.Document.12">
                  <p:embed/>
                  <p:pic>
                    <p:nvPicPr>
                      <p:cNvPr id="7" name="Object 6"/>
                      <p:cNvPicPr/>
                      <p:nvPr/>
                    </p:nvPicPr>
                    <p:blipFill>
                      <a:blip r:embed="rId5"/>
                      <a:stretch>
                        <a:fillRect/>
                      </a:stretch>
                    </p:blipFill>
                    <p:spPr>
                      <a:xfrm>
                        <a:off x="634154" y="1244329"/>
                        <a:ext cx="8043333" cy="2241152"/>
                      </a:xfrm>
                      <a:prstGeom prst="rect">
                        <a:avLst/>
                      </a:prstGeom>
                    </p:spPr>
                  </p:pic>
                </p:oleObj>
              </mc:Fallback>
            </mc:AlternateContent>
          </a:graphicData>
        </a:graphic>
      </p:graphicFrame>
      <p:sp>
        <p:nvSpPr>
          <p:cNvPr id="4" name="TextBox 3"/>
          <p:cNvSpPr txBox="1"/>
          <p:nvPr/>
        </p:nvSpPr>
        <p:spPr>
          <a:xfrm>
            <a:off x="2191425" y="1788441"/>
            <a:ext cx="1019175" cy="369332"/>
          </a:xfrm>
          <a:prstGeom prst="rect">
            <a:avLst/>
          </a:prstGeom>
          <a:noFill/>
        </p:spPr>
        <p:txBody>
          <a:bodyPr wrap="square" rtlCol="0">
            <a:spAutoFit/>
          </a:bodyPr>
          <a:lstStyle/>
          <a:p>
            <a:r>
              <a:rPr lang="en-US" dirty="0">
                <a:solidFill>
                  <a:srgbClr val="FF0000"/>
                </a:solidFill>
                <a:latin typeface="Lucida Handwriting" panose="03010101010101010101" pitchFamily="66" charset="0"/>
              </a:rPr>
              <a:t>went</a:t>
            </a:r>
          </a:p>
        </p:txBody>
      </p:sp>
      <p:sp>
        <p:nvSpPr>
          <p:cNvPr id="10" name="TextBox 9"/>
          <p:cNvSpPr txBox="1"/>
          <p:nvPr/>
        </p:nvSpPr>
        <p:spPr>
          <a:xfrm>
            <a:off x="634154" y="1723859"/>
            <a:ext cx="1501775" cy="646331"/>
          </a:xfrm>
          <a:prstGeom prst="rect">
            <a:avLst/>
          </a:prstGeom>
          <a:noFill/>
        </p:spPr>
        <p:txBody>
          <a:bodyPr wrap="square" rtlCol="0">
            <a:spAutoFit/>
          </a:bodyPr>
          <a:lstStyle/>
          <a:p>
            <a:r>
              <a:rPr lang="en-US" dirty="0">
                <a:solidFill>
                  <a:srgbClr val="FF0000"/>
                </a:solidFill>
                <a:latin typeface="Lucida Handwriting" panose="03010101010101010101" pitchFamily="66" charset="0"/>
              </a:rPr>
              <a:t>Tom and Anna</a:t>
            </a:r>
          </a:p>
        </p:txBody>
      </p:sp>
      <p:sp>
        <p:nvSpPr>
          <p:cNvPr id="11" name="TextBox 10"/>
          <p:cNvSpPr txBox="1"/>
          <p:nvPr/>
        </p:nvSpPr>
        <p:spPr>
          <a:xfrm>
            <a:off x="5999470" y="1788441"/>
            <a:ext cx="1435695" cy="369332"/>
          </a:xfrm>
          <a:prstGeom prst="rect">
            <a:avLst/>
          </a:prstGeom>
          <a:noFill/>
        </p:spPr>
        <p:txBody>
          <a:bodyPr wrap="square" rtlCol="0">
            <a:spAutoFit/>
          </a:bodyPr>
          <a:lstStyle/>
          <a:p>
            <a:r>
              <a:rPr lang="en-US" dirty="0">
                <a:solidFill>
                  <a:srgbClr val="FF0000"/>
                </a:solidFill>
                <a:latin typeface="Lucida Handwriting" panose="03010101010101010101" pitchFamily="66" charset="0"/>
              </a:rPr>
              <a:t>to India</a:t>
            </a:r>
          </a:p>
        </p:txBody>
      </p:sp>
      <p:sp>
        <p:nvSpPr>
          <p:cNvPr id="12" name="TextBox 11"/>
          <p:cNvSpPr txBox="1"/>
          <p:nvPr/>
        </p:nvSpPr>
        <p:spPr>
          <a:xfrm>
            <a:off x="7304532" y="1788441"/>
            <a:ext cx="1994117" cy="369332"/>
          </a:xfrm>
          <a:prstGeom prst="rect">
            <a:avLst/>
          </a:prstGeom>
          <a:noFill/>
        </p:spPr>
        <p:txBody>
          <a:bodyPr wrap="square" rtlCol="0">
            <a:spAutoFit/>
          </a:bodyPr>
          <a:lstStyle/>
          <a:p>
            <a:r>
              <a:rPr lang="en-US" dirty="0">
                <a:solidFill>
                  <a:srgbClr val="FF0000"/>
                </a:solidFill>
                <a:latin typeface="Lucida Handwriting" panose="03010101010101010101" pitchFamily="66" charset="0"/>
              </a:rPr>
              <a:t>last weekend.</a:t>
            </a:r>
          </a:p>
        </p:txBody>
      </p:sp>
      <p:cxnSp>
        <p:nvCxnSpPr>
          <p:cNvPr id="15" name="رابط مستقيم 36">
            <a:extLst>
              <a:ext uri="{FF2B5EF4-FFF2-40B4-BE49-F238E27FC236}">
                <a16:creationId xmlns:a16="http://schemas.microsoft.com/office/drawing/2014/main" id="{BBD57F92-95F8-5A41-8B02-D8608834EE6A}"/>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81EEFF-D888-F148-9A39-0E493A2C88C0}"/>
              </a:ext>
            </a:extLst>
          </p:cNvPr>
          <p:cNvSpPr txBox="1"/>
          <p:nvPr/>
        </p:nvSpPr>
        <p:spPr>
          <a:xfrm>
            <a:off x="407108" y="840830"/>
            <a:ext cx="8584492" cy="762795"/>
          </a:xfrm>
          <a:prstGeom prst="rect">
            <a:avLst/>
          </a:prstGeom>
          <a:noFill/>
          <a:ln>
            <a:noFill/>
          </a:ln>
        </p:spPr>
        <p:txBody>
          <a:bodyPr vert="horz" wrap="square" lIns="0" tIns="0" rIns="0" bIns="0" rtlCol="0">
            <a:noAutofit/>
          </a:bodyPr>
          <a:lstStyle/>
          <a:p>
            <a:r>
              <a:rPr lang="en-US" b="1" dirty="0">
                <a:solidFill>
                  <a:srgbClr val="002060"/>
                </a:solidFill>
              </a:rPr>
              <a:t>Use words from the text to write at least two sentences using the organizer below.</a:t>
            </a:r>
          </a:p>
        </p:txBody>
      </p:sp>
      <p:sp>
        <p:nvSpPr>
          <p:cNvPr id="13" name="مستطيل 34">
            <a:extLst>
              <a:ext uri="{FF2B5EF4-FFF2-40B4-BE49-F238E27FC236}">
                <a16:creationId xmlns:a16="http://schemas.microsoft.com/office/drawing/2014/main" id="{8B7F36BF-D5E0-5947-8E0A-E4772F7BE28E}"/>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4" name="Title 1">
            <a:extLst>
              <a:ext uri="{FF2B5EF4-FFF2-40B4-BE49-F238E27FC236}">
                <a16:creationId xmlns:a16="http://schemas.microsoft.com/office/drawing/2014/main" id="{E105B146-4597-FC48-983C-2D651EA7D335}"/>
              </a:ext>
            </a:extLst>
          </p:cNvPr>
          <p:cNvSpPr txBox="1">
            <a:spLocks/>
          </p:cNvSpPr>
          <p:nvPr/>
        </p:nvSpPr>
        <p:spPr>
          <a:xfrm>
            <a:off x="52896" y="163202"/>
            <a:ext cx="8526375"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Creativity in producing sentences (literacy)</a:t>
            </a:r>
          </a:p>
        </p:txBody>
      </p:sp>
    </p:spTree>
    <p:extLst>
      <p:ext uri="{BB962C8B-B14F-4D97-AF65-F5344CB8AC3E}">
        <p14:creationId xmlns:p14="http://schemas.microsoft.com/office/powerpoint/2010/main" val="147564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p:nvPr/>
        </p:nvSpPr>
        <p:spPr>
          <a:xfrm>
            <a:off x="1354694" y="994829"/>
            <a:ext cx="6413894" cy="4783250"/>
          </a:xfrm>
          <a:prstGeom prst="rect">
            <a:avLst/>
          </a:prstGeom>
          <a:solidFill>
            <a:schemeClr val="bg1">
              <a:alpha val="65000"/>
            </a:schemeClr>
          </a:solid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endParaRPr lang="en-US" sz="2700" i="1" dirty="0">
              <a:solidFill>
                <a:srgbClr val="FF0000"/>
              </a:solidFill>
            </a:endParaRPr>
          </a:p>
          <a:p>
            <a:endParaRPr lang="en-US" sz="2700" i="1" dirty="0">
              <a:solidFill>
                <a:srgbClr val="FF0000"/>
              </a:solidFill>
            </a:endParaRPr>
          </a:p>
          <a:p>
            <a:r>
              <a:rPr lang="en-US" sz="2100" i="1" dirty="0">
                <a:solidFill>
                  <a:schemeClr val="tx1"/>
                </a:solidFill>
              </a:rPr>
              <a:t>Details in a simple sentence and how it becomes a complex sentence.  </a:t>
            </a:r>
          </a:p>
          <a:p>
            <a:endParaRPr lang="en-US" sz="2700" dirty="0"/>
          </a:p>
          <a:p>
            <a:r>
              <a:rPr lang="en-US" sz="900" dirty="0">
                <a:ea typeface="ＭＳ 明朝"/>
                <a:cs typeface="Times New Roman"/>
              </a:rPr>
              <a:t> </a:t>
            </a:r>
          </a:p>
        </p:txBody>
      </p:sp>
      <p:graphicFrame>
        <p:nvGraphicFramePr>
          <p:cNvPr id="3" name="Object 2"/>
          <p:cNvGraphicFramePr>
            <a:graphicFrameLocks noChangeAspect="1"/>
          </p:cNvGraphicFramePr>
          <p:nvPr>
            <p:extLst/>
          </p:nvPr>
        </p:nvGraphicFramePr>
        <p:xfrm>
          <a:off x="1354694" y="2803009"/>
          <a:ext cx="7321473" cy="1981853"/>
        </p:xfrm>
        <a:graphic>
          <a:graphicData uri="http://schemas.openxmlformats.org/presentationml/2006/ole">
            <mc:AlternateContent xmlns:mc="http://schemas.openxmlformats.org/markup-compatibility/2006">
              <mc:Choice xmlns:v="urn:schemas-microsoft-com:vml" Requires="v">
                <p:oleObj spid="_x0000_s3230" name="Document" r:id="rId4" imgW="6083300" imgH="1320800" progId="Word.Document.12">
                  <p:embed/>
                </p:oleObj>
              </mc:Choice>
              <mc:Fallback>
                <p:oleObj name="Document" r:id="rId4" imgW="6083300" imgH="1320800" progId="Word.Document.12">
                  <p:embed/>
                  <p:pic>
                    <p:nvPicPr>
                      <p:cNvPr id="3" name="Object 2"/>
                      <p:cNvPicPr/>
                      <p:nvPr/>
                    </p:nvPicPr>
                    <p:blipFill>
                      <a:blip r:embed="rId5"/>
                      <a:stretch>
                        <a:fillRect/>
                      </a:stretch>
                    </p:blipFill>
                    <p:spPr>
                      <a:xfrm>
                        <a:off x="1354694" y="2803009"/>
                        <a:ext cx="7321473" cy="1981853"/>
                      </a:xfrm>
                      <a:prstGeom prst="rect">
                        <a:avLst/>
                      </a:prstGeom>
                    </p:spPr>
                  </p:pic>
                </p:oleObj>
              </mc:Fallback>
            </mc:AlternateContent>
          </a:graphicData>
        </a:graphic>
      </p:graphicFrame>
      <p:sp>
        <p:nvSpPr>
          <p:cNvPr id="2" name="TextBox 1"/>
          <p:cNvSpPr txBox="1"/>
          <p:nvPr/>
        </p:nvSpPr>
        <p:spPr>
          <a:xfrm rot="1241667">
            <a:off x="1880374" y="4571080"/>
            <a:ext cx="1757123" cy="300082"/>
          </a:xfrm>
          <a:prstGeom prst="rect">
            <a:avLst/>
          </a:prstGeom>
          <a:noFill/>
        </p:spPr>
        <p:txBody>
          <a:bodyPr wrap="square" rtlCol="0">
            <a:spAutoFit/>
          </a:bodyPr>
          <a:lstStyle/>
          <a:p>
            <a:r>
              <a:rPr lang="en-US" sz="1350" b="1" dirty="0">
                <a:solidFill>
                  <a:srgbClr val="FF0000"/>
                </a:solidFill>
              </a:rPr>
              <a:t>who is my brother</a:t>
            </a:r>
          </a:p>
        </p:txBody>
      </p:sp>
      <p:sp>
        <p:nvSpPr>
          <p:cNvPr id="6" name="TextBox 5"/>
          <p:cNvSpPr txBox="1"/>
          <p:nvPr/>
        </p:nvSpPr>
        <p:spPr>
          <a:xfrm rot="1241667">
            <a:off x="3722959" y="4507338"/>
            <a:ext cx="2117874" cy="300082"/>
          </a:xfrm>
          <a:prstGeom prst="rect">
            <a:avLst/>
          </a:prstGeom>
          <a:noFill/>
        </p:spPr>
        <p:txBody>
          <a:bodyPr wrap="square" rtlCol="0">
            <a:spAutoFit/>
          </a:bodyPr>
          <a:lstStyle/>
          <a:p>
            <a:r>
              <a:rPr lang="en-US" sz="1350" b="1" dirty="0">
                <a:solidFill>
                  <a:srgbClr val="FF0000"/>
                </a:solidFill>
              </a:rPr>
              <a:t>that he always wanted</a:t>
            </a:r>
          </a:p>
        </p:txBody>
      </p:sp>
      <p:sp>
        <p:nvSpPr>
          <p:cNvPr id="7" name="TextBox 6"/>
          <p:cNvSpPr txBox="1"/>
          <p:nvPr/>
        </p:nvSpPr>
        <p:spPr>
          <a:xfrm rot="1241667">
            <a:off x="6289105" y="4571079"/>
            <a:ext cx="2117874" cy="300082"/>
          </a:xfrm>
          <a:prstGeom prst="rect">
            <a:avLst/>
          </a:prstGeom>
          <a:noFill/>
        </p:spPr>
        <p:txBody>
          <a:bodyPr wrap="square" rtlCol="0">
            <a:spAutoFit/>
          </a:bodyPr>
          <a:lstStyle/>
          <a:p>
            <a:r>
              <a:rPr lang="en-US" sz="1350" b="1" dirty="0">
                <a:solidFill>
                  <a:srgbClr val="FF0000"/>
                </a:solidFill>
              </a:rPr>
              <a:t>that is opposite our hotel</a:t>
            </a:r>
          </a:p>
        </p:txBody>
      </p:sp>
      <p:sp>
        <p:nvSpPr>
          <p:cNvPr id="8" name="مستطيل 34">
            <a:extLst>
              <a:ext uri="{FF2B5EF4-FFF2-40B4-BE49-F238E27FC236}">
                <a16:creationId xmlns:a16="http://schemas.microsoft.com/office/drawing/2014/main" id="{C82DF871-1C29-C045-A66E-53E03EB14572}"/>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cxnSp>
        <p:nvCxnSpPr>
          <p:cNvPr id="9" name="رابط مستقيم 36">
            <a:extLst>
              <a:ext uri="{FF2B5EF4-FFF2-40B4-BE49-F238E27FC236}">
                <a16:creationId xmlns:a16="http://schemas.microsoft.com/office/drawing/2014/main" id="{A6AB55D1-FDCA-B24F-BB1D-1B7D6816816A}"/>
              </a:ext>
            </a:extLst>
          </p:cNvPr>
          <p:cNvCxnSpPr/>
          <p:nvPr/>
        </p:nvCxnSpPr>
        <p:spPr>
          <a:xfrm flipH="1">
            <a:off x="-20089" y="1408610"/>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1AF712E-C785-4A49-B5B7-CB9F1D13D2C2}"/>
              </a:ext>
            </a:extLst>
          </p:cNvPr>
          <p:cNvSpPr txBox="1"/>
          <p:nvPr/>
        </p:nvSpPr>
        <p:spPr>
          <a:xfrm>
            <a:off x="3263441" y="1226823"/>
            <a:ext cx="2245445" cy="346249"/>
          </a:xfrm>
          <a:prstGeom prst="rect">
            <a:avLst/>
          </a:prstGeom>
          <a:solidFill>
            <a:schemeClr val="accent4"/>
          </a:solidFill>
          <a:ln>
            <a:solidFill>
              <a:srgbClr val="4F81BD"/>
            </a:solidFill>
          </a:ln>
        </p:spPr>
        <p:txBody>
          <a:bodyPr wrap="square" rtlCol="0">
            <a:spAutoFit/>
          </a:bodyPr>
          <a:lstStyle/>
          <a:p>
            <a:pPr algn="ctr"/>
            <a:r>
              <a:rPr lang="en-US" sz="1650" dirty="0">
                <a:solidFill>
                  <a:sysClr val="windowText" lastClr="000000"/>
                </a:solidFill>
              </a:rPr>
              <a:t>Complex Sentences</a:t>
            </a:r>
          </a:p>
        </p:txBody>
      </p:sp>
    </p:spTree>
    <p:extLst>
      <p:ext uri="{BB962C8B-B14F-4D97-AF65-F5344CB8AC3E}">
        <p14:creationId xmlns:p14="http://schemas.microsoft.com/office/powerpoint/2010/main" val="54527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93589" y="3866275"/>
            <a:ext cx="6068177" cy="2047875"/>
          </a:xfrm>
          <a:prstGeom prst="rect">
            <a:avLst/>
          </a:prstGeom>
        </p:spPr>
      </p:pic>
      <p:graphicFrame>
        <p:nvGraphicFramePr>
          <p:cNvPr id="7" name="Object 6"/>
          <p:cNvGraphicFramePr>
            <a:graphicFrameLocks noChangeAspect="1"/>
          </p:cNvGraphicFramePr>
          <p:nvPr>
            <p:extLst/>
          </p:nvPr>
        </p:nvGraphicFramePr>
        <p:xfrm>
          <a:off x="359834" y="2214432"/>
          <a:ext cx="8043333" cy="2241152"/>
        </p:xfrm>
        <a:graphic>
          <a:graphicData uri="http://schemas.openxmlformats.org/presentationml/2006/ole">
            <mc:AlternateContent xmlns:mc="http://schemas.openxmlformats.org/markup-compatibility/2006">
              <mc:Choice xmlns:v="urn:schemas-microsoft-com:vml" Requires="v">
                <p:oleObj spid="_x0000_s4254" name="Document" r:id="rId4" imgW="5626100" imgH="1638300" progId="Word.Document.12">
                  <p:embed/>
                </p:oleObj>
              </mc:Choice>
              <mc:Fallback>
                <p:oleObj name="Document" r:id="rId4" imgW="5626100" imgH="1638300" progId="Word.Document.12">
                  <p:embed/>
                  <p:pic>
                    <p:nvPicPr>
                      <p:cNvPr id="7" name="Object 6"/>
                      <p:cNvPicPr/>
                      <p:nvPr/>
                    </p:nvPicPr>
                    <p:blipFill>
                      <a:blip r:embed="rId5"/>
                      <a:stretch>
                        <a:fillRect/>
                      </a:stretch>
                    </p:blipFill>
                    <p:spPr>
                      <a:xfrm>
                        <a:off x="359834" y="2214432"/>
                        <a:ext cx="8043333" cy="2241152"/>
                      </a:xfrm>
                      <a:prstGeom prst="rect">
                        <a:avLst/>
                      </a:prstGeom>
                    </p:spPr>
                  </p:pic>
                </p:oleObj>
              </mc:Fallback>
            </mc:AlternateContent>
          </a:graphicData>
        </a:graphic>
      </p:graphicFrame>
      <p:sp>
        <p:nvSpPr>
          <p:cNvPr id="4" name="TextBox 3"/>
          <p:cNvSpPr txBox="1"/>
          <p:nvPr/>
        </p:nvSpPr>
        <p:spPr>
          <a:xfrm>
            <a:off x="1917105" y="2758544"/>
            <a:ext cx="1019175" cy="369332"/>
          </a:xfrm>
          <a:prstGeom prst="rect">
            <a:avLst/>
          </a:prstGeom>
          <a:noFill/>
        </p:spPr>
        <p:txBody>
          <a:bodyPr wrap="square" rtlCol="0">
            <a:spAutoFit/>
          </a:bodyPr>
          <a:lstStyle/>
          <a:p>
            <a:r>
              <a:rPr lang="en-US" dirty="0">
                <a:solidFill>
                  <a:srgbClr val="FF0000"/>
                </a:solidFill>
                <a:latin typeface="Lucida Handwriting" panose="03010101010101010101" pitchFamily="66" charset="0"/>
              </a:rPr>
              <a:t>was</a:t>
            </a:r>
          </a:p>
        </p:txBody>
      </p:sp>
      <p:sp>
        <p:nvSpPr>
          <p:cNvPr id="10" name="TextBox 9"/>
          <p:cNvSpPr txBox="1"/>
          <p:nvPr/>
        </p:nvSpPr>
        <p:spPr>
          <a:xfrm>
            <a:off x="674782" y="2776589"/>
            <a:ext cx="1501775" cy="369332"/>
          </a:xfrm>
          <a:prstGeom prst="rect">
            <a:avLst/>
          </a:prstGeom>
          <a:noFill/>
        </p:spPr>
        <p:txBody>
          <a:bodyPr wrap="square" rtlCol="0">
            <a:spAutoFit/>
          </a:bodyPr>
          <a:lstStyle/>
          <a:p>
            <a:r>
              <a:rPr lang="en-US" dirty="0">
                <a:solidFill>
                  <a:srgbClr val="FF0000"/>
                </a:solidFill>
                <a:latin typeface="Lucida Handwriting" panose="03010101010101010101" pitchFamily="66" charset="0"/>
              </a:rPr>
              <a:t>It </a:t>
            </a:r>
          </a:p>
        </p:txBody>
      </p:sp>
      <p:sp>
        <p:nvSpPr>
          <p:cNvPr id="12" name="TextBox 11"/>
          <p:cNvSpPr txBox="1"/>
          <p:nvPr/>
        </p:nvSpPr>
        <p:spPr>
          <a:xfrm>
            <a:off x="3005426" y="2791200"/>
            <a:ext cx="1994117" cy="369332"/>
          </a:xfrm>
          <a:prstGeom prst="rect">
            <a:avLst/>
          </a:prstGeom>
          <a:noFill/>
        </p:spPr>
        <p:txBody>
          <a:bodyPr wrap="square" rtlCol="0">
            <a:spAutoFit/>
          </a:bodyPr>
          <a:lstStyle/>
          <a:p>
            <a:r>
              <a:rPr lang="en-US" dirty="0">
                <a:solidFill>
                  <a:srgbClr val="FF0000"/>
                </a:solidFill>
                <a:latin typeface="Lucida Handwriting" panose="03010101010101010101" pitchFamily="66" charset="0"/>
              </a:rPr>
              <a:t>morning.</a:t>
            </a:r>
          </a:p>
        </p:txBody>
      </p:sp>
      <p:sp>
        <p:nvSpPr>
          <p:cNvPr id="8" name="TextBox 7"/>
          <p:cNvSpPr txBox="1"/>
          <p:nvPr/>
        </p:nvSpPr>
        <p:spPr>
          <a:xfrm>
            <a:off x="2959248" y="5556322"/>
            <a:ext cx="334595" cy="300082"/>
          </a:xfrm>
          <a:prstGeom prst="rect">
            <a:avLst/>
          </a:prstGeom>
          <a:noFill/>
        </p:spPr>
        <p:txBody>
          <a:bodyPr wrap="square" rtlCol="0">
            <a:spAutoFit/>
          </a:bodyPr>
          <a:lstStyle/>
          <a:p>
            <a:r>
              <a:rPr lang="en-US" sz="1350" dirty="0">
                <a:solidFill>
                  <a:srgbClr val="FF0000"/>
                </a:solidFill>
              </a:rPr>
              <a:t>B</a:t>
            </a:r>
          </a:p>
        </p:txBody>
      </p:sp>
      <p:sp>
        <p:nvSpPr>
          <p:cNvPr id="14" name="TextBox 13"/>
          <p:cNvSpPr txBox="1"/>
          <p:nvPr/>
        </p:nvSpPr>
        <p:spPr>
          <a:xfrm>
            <a:off x="125885" y="3356623"/>
            <a:ext cx="334595" cy="300082"/>
          </a:xfrm>
          <a:prstGeom prst="rect">
            <a:avLst/>
          </a:prstGeom>
          <a:noFill/>
        </p:spPr>
        <p:txBody>
          <a:bodyPr wrap="square" rtlCol="0">
            <a:spAutoFit/>
          </a:bodyPr>
          <a:lstStyle/>
          <a:p>
            <a:r>
              <a:rPr lang="en-US" sz="1350" dirty="0">
                <a:solidFill>
                  <a:srgbClr val="FF0000"/>
                </a:solidFill>
              </a:rPr>
              <a:t>B</a:t>
            </a:r>
          </a:p>
        </p:txBody>
      </p:sp>
      <p:sp>
        <p:nvSpPr>
          <p:cNvPr id="15" name="TextBox 14"/>
          <p:cNvSpPr txBox="1"/>
          <p:nvPr/>
        </p:nvSpPr>
        <p:spPr>
          <a:xfrm>
            <a:off x="125885" y="2811214"/>
            <a:ext cx="334595" cy="300082"/>
          </a:xfrm>
          <a:prstGeom prst="rect">
            <a:avLst/>
          </a:prstGeom>
          <a:noFill/>
        </p:spPr>
        <p:txBody>
          <a:bodyPr wrap="square" rtlCol="0">
            <a:spAutoFit/>
          </a:bodyPr>
          <a:lstStyle/>
          <a:p>
            <a:r>
              <a:rPr lang="en-US" sz="1350" dirty="0">
                <a:solidFill>
                  <a:srgbClr val="FF0000"/>
                </a:solidFill>
              </a:rPr>
              <a:t>A</a:t>
            </a:r>
          </a:p>
        </p:txBody>
      </p:sp>
      <p:sp>
        <p:nvSpPr>
          <p:cNvPr id="16" name="TextBox 15"/>
          <p:cNvSpPr txBox="1"/>
          <p:nvPr/>
        </p:nvSpPr>
        <p:spPr>
          <a:xfrm>
            <a:off x="515786" y="3312410"/>
            <a:ext cx="1119555" cy="369332"/>
          </a:xfrm>
          <a:prstGeom prst="rect">
            <a:avLst/>
          </a:prstGeom>
          <a:noFill/>
        </p:spPr>
        <p:txBody>
          <a:bodyPr wrap="square" rtlCol="0">
            <a:spAutoFit/>
          </a:bodyPr>
          <a:lstStyle/>
          <a:p>
            <a:r>
              <a:rPr lang="en-US">
                <a:solidFill>
                  <a:srgbClr val="FF0000"/>
                </a:solidFill>
                <a:latin typeface="Lucida Handwriting" panose="03010101010101010101" pitchFamily="66" charset="0"/>
              </a:rPr>
              <a:t>Tom</a:t>
            </a:r>
            <a:endParaRPr lang="en-US" dirty="0">
              <a:solidFill>
                <a:srgbClr val="FF0000"/>
              </a:solidFill>
              <a:latin typeface="Lucida Handwriting" panose="03010101010101010101" pitchFamily="66" charset="0"/>
            </a:endParaRPr>
          </a:p>
        </p:txBody>
      </p:sp>
      <p:sp>
        <p:nvSpPr>
          <p:cNvPr id="17" name="TextBox 16"/>
          <p:cNvSpPr txBox="1"/>
          <p:nvPr/>
        </p:nvSpPr>
        <p:spPr>
          <a:xfrm>
            <a:off x="1687438" y="3299129"/>
            <a:ext cx="1502077" cy="369332"/>
          </a:xfrm>
          <a:prstGeom prst="rect">
            <a:avLst/>
          </a:prstGeom>
          <a:noFill/>
        </p:spPr>
        <p:txBody>
          <a:bodyPr wrap="square" rtlCol="0">
            <a:spAutoFit/>
          </a:bodyPr>
          <a:lstStyle/>
          <a:p>
            <a:r>
              <a:rPr lang="en-US">
                <a:solidFill>
                  <a:srgbClr val="FF0000"/>
                </a:solidFill>
                <a:latin typeface="Lucida Handwriting" panose="03010101010101010101" pitchFamily="66" charset="0"/>
              </a:rPr>
              <a:t>talked </a:t>
            </a:r>
            <a:r>
              <a:rPr lang="en-US" dirty="0">
                <a:solidFill>
                  <a:srgbClr val="FF0000"/>
                </a:solidFill>
                <a:latin typeface="Lucida Handwriting" panose="03010101010101010101" pitchFamily="66" charset="0"/>
              </a:rPr>
              <a:t>to</a:t>
            </a:r>
          </a:p>
        </p:txBody>
      </p:sp>
      <p:sp>
        <p:nvSpPr>
          <p:cNvPr id="18" name="TextBox 17"/>
          <p:cNvSpPr txBox="1"/>
          <p:nvPr/>
        </p:nvSpPr>
        <p:spPr>
          <a:xfrm>
            <a:off x="3126545" y="3281261"/>
            <a:ext cx="1435695" cy="369332"/>
          </a:xfrm>
          <a:prstGeom prst="rect">
            <a:avLst/>
          </a:prstGeom>
          <a:noFill/>
        </p:spPr>
        <p:txBody>
          <a:bodyPr wrap="square" rtlCol="0">
            <a:spAutoFit/>
          </a:bodyPr>
          <a:lstStyle/>
          <a:p>
            <a:r>
              <a:rPr lang="en-US" dirty="0">
                <a:solidFill>
                  <a:srgbClr val="FF0000"/>
                </a:solidFill>
                <a:latin typeface="Lucida Handwriting" panose="03010101010101010101" pitchFamily="66" charset="0"/>
              </a:rPr>
              <a:t>Ana.</a:t>
            </a:r>
          </a:p>
        </p:txBody>
      </p:sp>
      <p:sp>
        <p:nvSpPr>
          <p:cNvPr id="19" name="TextBox 18"/>
          <p:cNvSpPr txBox="1"/>
          <p:nvPr/>
        </p:nvSpPr>
        <p:spPr>
          <a:xfrm>
            <a:off x="1335598" y="4329566"/>
            <a:ext cx="334595" cy="300082"/>
          </a:xfrm>
          <a:prstGeom prst="rect">
            <a:avLst/>
          </a:prstGeom>
          <a:noFill/>
        </p:spPr>
        <p:txBody>
          <a:bodyPr wrap="square" rtlCol="0">
            <a:spAutoFit/>
          </a:bodyPr>
          <a:lstStyle/>
          <a:p>
            <a:r>
              <a:rPr lang="en-US" sz="1350" dirty="0">
                <a:solidFill>
                  <a:srgbClr val="FF0000"/>
                </a:solidFill>
              </a:rPr>
              <a:t>A</a:t>
            </a:r>
          </a:p>
        </p:txBody>
      </p:sp>
      <p:sp>
        <p:nvSpPr>
          <p:cNvPr id="20" name="TextBox 19"/>
          <p:cNvSpPr txBox="1"/>
          <p:nvPr/>
        </p:nvSpPr>
        <p:spPr>
          <a:xfrm>
            <a:off x="122385" y="3843512"/>
            <a:ext cx="334595" cy="300082"/>
          </a:xfrm>
          <a:prstGeom prst="rect">
            <a:avLst/>
          </a:prstGeom>
          <a:noFill/>
        </p:spPr>
        <p:txBody>
          <a:bodyPr wrap="square" rtlCol="0">
            <a:spAutoFit/>
          </a:bodyPr>
          <a:lstStyle/>
          <a:p>
            <a:r>
              <a:rPr lang="en-US" sz="1350" dirty="0">
                <a:solidFill>
                  <a:srgbClr val="FF0000"/>
                </a:solidFill>
              </a:rPr>
              <a:t>B</a:t>
            </a:r>
          </a:p>
        </p:txBody>
      </p:sp>
      <p:sp>
        <p:nvSpPr>
          <p:cNvPr id="21" name="TextBox 20"/>
          <p:cNvSpPr txBox="1"/>
          <p:nvPr/>
        </p:nvSpPr>
        <p:spPr>
          <a:xfrm>
            <a:off x="575741" y="3787619"/>
            <a:ext cx="1435695" cy="369332"/>
          </a:xfrm>
          <a:prstGeom prst="rect">
            <a:avLst/>
          </a:prstGeom>
          <a:noFill/>
        </p:spPr>
        <p:txBody>
          <a:bodyPr wrap="square" rtlCol="0">
            <a:spAutoFit/>
          </a:bodyPr>
          <a:lstStyle/>
          <a:p>
            <a:r>
              <a:rPr lang="en-US">
                <a:solidFill>
                  <a:srgbClr val="FF0000"/>
                </a:solidFill>
                <a:latin typeface="Lucida Handwriting" panose="03010101010101010101" pitchFamily="66" charset="0"/>
              </a:rPr>
              <a:t>Ana</a:t>
            </a:r>
            <a:endParaRPr lang="en-US" dirty="0">
              <a:solidFill>
                <a:srgbClr val="FF0000"/>
              </a:solidFill>
              <a:latin typeface="Lucida Handwriting" panose="03010101010101010101" pitchFamily="66" charset="0"/>
            </a:endParaRPr>
          </a:p>
        </p:txBody>
      </p:sp>
      <p:sp>
        <p:nvSpPr>
          <p:cNvPr id="22" name="TextBox 21"/>
          <p:cNvSpPr txBox="1"/>
          <p:nvPr/>
        </p:nvSpPr>
        <p:spPr>
          <a:xfrm>
            <a:off x="1917105" y="3786038"/>
            <a:ext cx="1435695" cy="369332"/>
          </a:xfrm>
          <a:prstGeom prst="rect">
            <a:avLst/>
          </a:prstGeom>
          <a:noFill/>
        </p:spPr>
        <p:txBody>
          <a:bodyPr wrap="square" rtlCol="0">
            <a:spAutoFit/>
          </a:bodyPr>
          <a:lstStyle/>
          <a:p>
            <a:r>
              <a:rPr lang="en-US">
                <a:solidFill>
                  <a:srgbClr val="FF0000"/>
                </a:solidFill>
                <a:latin typeface="Lucida Handwriting" panose="03010101010101010101" pitchFamily="66" charset="0"/>
              </a:rPr>
              <a:t>was</a:t>
            </a:r>
            <a:endParaRPr lang="en-US" dirty="0">
              <a:solidFill>
                <a:srgbClr val="FF0000"/>
              </a:solidFill>
              <a:latin typeface="Lucida Handwriting" panose="03010101010101010101" pitchFamily="66" charset="0"/>
            </a:endParaRPr>
          </a:p>
        </p:txBody>
      </p:sp>
      <p:sp>
        <p:nvSpPr>
          <p:cNvPr id="23" name="TextBox 22"/>
          <p:cNvSpPr txBox="1"/>
          <p:nvPr/>
        </p:nvSpPr>
        <p:spPr>
          <a:xfrm>
            <a:off x="3155654" y="3620014"/>
            <a:ext cx="1435695" cy="923330"/>
          </a:xfrm>
          <a:prstGeom prst="rect">
            <a:avLst/>
          </a:prstGeom>
          <a:noFill/>
        </p:spPr>
        <p:txBody>
          <a:bodyPr wrap="square" rtlCol="0">
            <a:spAutoFit/>
          </a:bodyPr>
          <a:lstStyle/>
          <a:p>
            <a:r>
              <a:rPr lang="en-US" dirty="0">
                <a:solidFill>
                  <a:srgbClr val="FF0000"/>
                </a:solidFill>
                <a:latin typeface="Lucida Handwriting" panose="03010101010101010101" pitchFamily="66" charset="0"/>
              </a:rPr>
              <a:t>happy to talk to Tom.</a:t>
            </a:r>
          </a:p>
        </p:txBody>
      </p:sp>
      <p:cxnSp>
        <p:nvCxnSpPr>
          <p:cNvPr id="25" name="Straight Connector 24"/>
          <p:cNvCxnSpPr/>
          <p:nvPr/>
        </p:nvCxnSpPr>
        <p:spPr>
          <a:xfrm>
            <a:off x="401445" y="4645877"/>
            <a:ext cx="1179241"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665152" y="5800615"/>
            <a:ext cx="1179241"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6" name="مستطيل 34">
            <a:extLst>
              <a:ext uri="{FF2B5EF4-FFF2-40B4-BE49-F238E27FC236}">
                <a16:creationId xmlns:a16="http://schemas.microsoft.com/office/drawing/2014/main" id="{9156D4F8-C6E2-9E4B-9A05-C3F8FE65989E}"/>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cxnSp>
        <p:nvCxnSpPr>
          <p:cNvPr id="27" name="رابط مستقيم 36">
            <a:extLst>
              <a:ext uri="{FF2B5EF4-FFF2-40B4-BE49-F238E27FC236}">
                <a16:creationId xmlns:a16="http://schemas.microsoft.com/office/drawing/2014/main" id="{40ED7809-761B-E544-A295-BB6125B96F00}"/>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65E6745-66C0-174E-A329-5150CFDE1DCC}"/>
              </a:ext>
            </a:extLst>
          </p:cNvPr>
          <p:cNvSpPr txBox="1"/>
          <p:nvPr/>
        </p:nvSpPr>
        <p:spPr>
          <a:xfrm>
            <a:off x="407108" y="840830"/>
            <a:ext cx="8584492" cy="762795"/>
          </a:xfrm>
          <a:prstGeom prst="rect">
            <a:avLst/>
          </a:prstGeom>
          <a:noFill/>
          <a:ln>
            <a:noFill/>
          </a:ln>
        </p:spPr>
        <p:txBody>
          <a:bodyPr vert="horz" wrap="square" lIns="0" tIns="0" rIns="0" bIns="0" rtlCol="0">
            <a:noAutofit/>
          </a:bodyPr>
          <a:lstStyle/>
          <a:p>
            <a:r>
              <a:rPr lang="en-US" b="1" dirty="0">
                <a:solidFill>
                  <a:srgbClr val="002060"/>
                </a:solidFill>
              </a:rPr>
              <a:t>Using only words from the text to write at least two sentences using the organizer below. The first sentence needs to be in the A position and the second sentence needs to be in the B position.</a:t>
            </a:r>
          </a:p>
        </p:txBody>
      </p:sp>
      <p:sp>
        <p:nvSpPr>
          <p:cNvPr id="24" name="Title 1">
            <a:extLst>
              <a:ext uri="{FF2B5EF4-FFF2-40B4-BE49-F238E27FC236}">
                <a16:creationId xmlns:a16="http://schemas.microsoft.com/office/drawing/2014/main" id="{ACD45CEA-C0F4-A246-966F-4F35F0DABCE2}"/>
              </a:ext>
            </a:extLst>
          </p:cNvPr>
          <p:cNvSpPr txBox="1">
            <a:spLocks/>
          </p:cNvSpPr>
          <p:nvPr/>
        </p:nvSpPr>
        <p:spPr>
          <a:xfrm>
            <a:off x="52896" y="163202"/>
            <a:ext cx="8526375"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Critical thinking at a text level (literacy)</a:t>
            </a:r>
          </a:p>
        </p:txBody>
      </p:sp>
    </p:spTree>
    <p:extLst>
      <p:ext uri="{BB962C8B-B14F-4D97-AF65-F5344CB8AC3E}">
        <p14:creationId xmlns:p14="http://schemas.microsoft.com/office/powerpoint/2010/main" val="106971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6" grpId="0"/>
      <p:bldP spid="17" grpId="0"/>
      <p:bldP spid="18" grpId="0"/>
      <p:bldP spid="21" grpId="0"/>
      <p:bldP spid="22"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3352E7-2155-9048-A863-3DD886678C9C}"/>
              </a:ext>
            </a:extLst>
          </p:cNvPr>
          <p:cNvSpPr txBox="1">
            <a:spLocks/>
          </p:cNvSpPr>
          <p:nvPr/>
        </p:nvSpPr>
        <p:spPr>
          <a:xfrm>
            <a:off x="-38219" y="197394"/>
            <a:ext cx="8150421" cy="4112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Everyone makes sense of language in a similar way.</a:t>
            </a:r>
          </a:p>
        </p:txBody>
      </p:sp>
      <p:sp>
        <p:nvSpPr>
          <p:cNvPr id="4" name="Rectangle 3">
            <a:extLst>
              <a:ext uri="{FF2B5EF4-FFF2-40B4-BE49-F238E27FC236}">
                <a16:creationId xmlns:a16="http://schemas.microsoft.com/office/drawing/2014/main" id="{3D36CAEE-2FE9-C540-8143-2DB8247354D8}"/>
              </a:ext>
            </a:extLst>
          </p:cNvPr>
          <p:cNvSpPr/>
          <p:nvPr/>
        </p:nvSpPr>
        <p:spPr>
          <a:xfrm>
            <a:off x="626879" y="934772"/>
            <a:ext cx="7833635" cy="1200329"/>
          </a:xfrm>
          <a:prstGeom prst="rect">
            <a:avLst/>
          </a:prstGeom>
        </p:spPr>
        <p:txBody>
          <a:bodyPr wrap="square">
            <a:spAutoFit/>
          </a:bodyPr>
          <a:lstStyle/>
          <a:p>
            <a:r>
              <a:rPr lang="en-US" sz="2400" b="1" dirty="0">
                <a:solidFill>
                  <a:srgbClr val="002060"/>
                </a:solidFill>
              </a:rPr>
              <a:t>On a higher level, our minds start to go beyond the </a:t>
            </a:r>
            <a:r>
              <a:rPr lang="en-US" sz="2400" b="1" dirty="0">
                <a:solidFill>
                  <a:srgbClr val="FF0000"/>
                </a:solidFill>
              </a:rPr>
              <a:t>details</a:t>
            </a:r>
            <a:r>
              <a:rPr lang="en-US" sz="2400" b="1" dirty="0">
                <a:solidFill>
                  <a:srgbClr val="002060"/>
                </a:solidFill>
              </a:rPr>
              <a:t> in the sentences and we start to read or hear sentences at a </a:t>
            </a:r>
            <a:r>
              <a:rPr lang="en-US" sz="2400" b="1" dirty="0">
                <a:solidFill>
                  <a:srgbClr val="FF0000"/>
                </a:solidFill>
              </a:rPr>
              <a:t>thought</a:t>
            </a:r>
            <a:r>
              <a:rPr lang="en-US" sz="2400" b="1" dirty="0">
                <a:solidFill>
                  <a:srgbClr val="002060"/>
                </a:solidFill>
              </a:rPr>
              <a:t> level. </a:t>
            </a:r>
          </a:p>
        </p:txBody>
      </p:sp>
      <p:pic>
        <p:nvPicPr>
          <p:cNvPr id="5" name="Picture 4">
            <a:extLst>
              <a:ext uri="{FF2B5EF4-FFF2-40B4-BE49-F238E27FC236}">
                <a16:creationId xmlns:a16="http://schemas.microsoft.com/office/drawing/2014/main" id="{DE221412-3706-8742-AC67-8B755C5EF5CB}"/>
              </a:ext>
            </a:extLst>
          </p:cNvPr>
          <p:cNvPicPr>
            <a:picLocks noChangeAspect="1"/>
          </p:cNvPicPr>
          <p:nvPr/>
        </p:nvPicPr>
        <p:blipFill>
          <a:blip r:embed="rId2"/>
          <a:stretch>
            <a:fillRect/>
          </a:stretch>
        </p:blipFill>
        <p:spPr>
          <a:xfrm>
            <a:off x="6639911" y="4174131"/>
            <a:ext cx="1875439" cy="1978203"/>
          </a:xfrm>
          <a:prstGeom prst="rect">
            <a:avLst/>
          </a:prstGeom>
        </p:spPr>
      </p:pic>
      <p:cxnSp>
        <p:nvCxnSpPr>
          <p:cNvPr id="7" name="Straight Arrow Connector 6">
            <a:extLst>
              <a:ext uri="{FF2B5EF4-FFF2-40B4-BE49-F238E27FC236}">
                <a16:creationId xmlns:a16="http://schemas.microsoft.com/office/drawing/2014/main" id="{ACC3D6D6-310B-A04E-9271-438BC370CC90}"/>
              </a:ext>
            </a:extLst>
          </p:cNvPr>
          <p:cNvCxnSpPr/>
          <p:nvPr/>
        </p:nvCxnSpPr>
        <p:spPr>
          <a:xfrm flipH="1" flipV="1">
            <a:off x="7043057" y="3845405"/>
            <a:ext cx="1069145" cy="116312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ular Callout 8">
            <a:extLst>
              <a:ext uri="{FF2B5EF4-FFF2-40B4-BE49-F238E27FC236}">
                <a16:creationId xmlns:a16="http://schemas.microsoft.com/office/drawing/2014/main" id="{24538445-2414-644F-A7BB-1E08BB52E675}"/>
              </a:ext>
            </a:extLst>
          </p:cNvPr>
          <p:cNvSpPr/>
          <p:nvPr/>
        </p:nvSpPr>
        <p:spPr>
          <a:xfrm>
            <a:off x="6205729" y="2199899"/>
            <a:ext cx="2309621" cy="1213795"/>
          </a:xfrm>
          <a:prstGeom prst="wedgeRoundRectCallout">
            <a:avLst>
              <a:gd name="adj1" fmla="val -13524"/>
              <a:gd name="adj2" fmla="val 7177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We ‘piece together’ the details to make a complete THOUGHT!</a:t>
            </a:r>
          </a:p>
        </p:txBody>
      </p:sp>
      <p:sp>
        <p:nvSpPr>
          <p:cNvPr id="11" name="Title 1">
            <a:extLst>
              <a:ext uri="{FF2B5EF4-FFF2-40B4-BE49-F238E27FC236}">
                <a16:creationId xmlns:a16="http://schemas.microsoft.com/office/drawing/2014/main" id="{0EB0886F-024E-2749-8C24-EB00709D3054}"/>
              </a:ext>
            </a:extLst>
          </p:cNvPr>
          <p:cNvSpPr txBox="1">
            <a:spLocks/>
          </p:cNvSpPr>
          <p:nvPr/>
        </p:nvSpPr>
        <p:spPr>
          <a:xfrm>
            <a:off x="794822" y="3158273"/>
            <a:ext cx="5268353" cy="4112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Arial" panose="020B0604020202020204" pitchFamily="34" charset="0"/>
                <a:cs typeface="Arial" panose="020B0604020202020204" pitchFamily="34" charset="0"/>
              </a:rPr>
              <a:t>This ice cream is delicious. </a:t>
            </a:r>
          </a:p>
        </p:txBody>
      </p:sp>
      <p:sp>
        <p:nvSpPr>
          <p:cNvPr id="12" name="Title 1">
            <a:extLst>
              <a:ext uri="{FF2B5EF4-FFF2-40B4-BE49-F238E27FC236}">
                <a16:creationId xmlns:a16="http://schemas.microsoft.com/office/drawing/2014/main" id="{E69CC267-D206-634D-A814-CA2DD2BB1AC3}"/>
              </a:ext>
            </a:extLst>
          </p:cNvPr>
          <p:cNvSpPr txBox="1">
            <a:spLocks/>
          </p:cNvSpPr>
          <p:nvPr/>
        </p:nvSpPr>
        <p:spPr>
          <a:xfrm>
            <a:off x="794822" y="3569570"/>
            <a:ext cx="5268353" cy="946508"/>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210000"/>
              </a:lnSpc>
            </a:pPr>
            <a:r>
              <a:rPr lang="en-US" sz="2400" i="1" dirty="0">
                <a:latin typeface="Arial" panose="020B0604020202020204" pitchFamily="34" charset="0"/>
                <a:cs typeface="Arial" panose="020B0604020202020204" pitchFamily="34" charset="0"/>
              </a:rPr>
              <a:t>The sentence above is</a:t>
            </a:r>
          </a:p>
          <a:p>
            <a:pPr algn="l"/>
            <a:r>
              <a:rPr lang="en-US" sz="2400" i="1" dirty="0">
                <a:latin typeface="Arial" panose="020B0604020202020204" pitchFamily="34" charset="0"/>
                <a:cs typeface="Arial" panose="020B0604020202020204" pitchFamily="34" charset="0"/>
              </a:rPr>
              <a:t>An opinion     A cause    A prediction</a:t>
            </a:r>
          </a:p>
        </p:txBody>
      </p:sp>
      <p:sp>
        <p:nvSpPr>
          <p:cNvPr id="13" name="Freeform 12">
            <a:extLst>
              <a:ext uri="{FF2B5EF4-FFF2-40B4-BE49-F238E27FC236}">
                <a16:creationId xmlns:a16="http://schemas.microsoft.com/office/drawing/2014/main" id="{B3A2C1EA-2E98-8640-B989-817F5CC55275}"/>
              </a:ext>
            </a:extLst>
          </p:cNvPr>
          <p:cNvSpPr/>
          <p:nvPr/>
        </p:nvSpPr>
        <p:spPr>
          <a:xfrm>
            <a:off x="794822" y="4174131"/>
            <a:ext cx="1420837" cy="380176"/>
          </a:xfrm>
          <a:custGeom>
            <a:avLst/>
            <a:gdLst>
              <a:gd name="connsiteX0" fmla="*/ 379828 w 1420837"/>
              <a:gd name="connsiteY0" fmla="*/ 0 h 590843"/>
              <a:gd name="connsiteX1" fmla="*/ 379828 w 1420837"/>
              <a:gd name="connsiteY1" fmla="*/ 0 h 590843"/>
              <a:gd name="connsiteX2" fmla="*/ 253219 w 1420837"/>
              <a:gd name="connsiteY2" fmla="*/ 14067 h 590843"/>
              <a:gd name="connsiteX3" fmla="*/ 0 w 1420837"/>
              <a:gd name="connsiteY3" fmla="*/ 56270 h 590843"/>
              <a:gd name="connsiteX4" fmla="*/ 14068 w 1420837"/>
              <a:gd name="connsiteY4" fmla="*/ 225083 h 590843"/>
              <a:gd name="connsiteX5" fmla="*/ 28136 w 1420837"/>
              <a:gd name="connsiteY5" fmla="*/ 267286 h 590843"/>
              <a:gd name="connsiteX6" fmla="*/ 42203 w 1420837"/>
              <a:gd name="connsiteY6" fmla="*/ 351692 h 590843"/>
              <a:gd name="connsiteX7" fmla="*/ 98474 w 1420837"/>
              <a:gd name="connsiteY7" fmla="*/ 407963 h 590843"/>
              <a:gd name="connsiteX8" fmla="*/ 182880 w 1420837"/>
              <a:gd name="connsiteY8" fmla="*/ 464233 h 590843"/>
              <a:gd name="connsiteX9" fmla="*/ 211016 w 1420837"/>
              <a:gd name="connsiteY9" fmla="*/ 492369 h 590843"/>
              <a:gd name="connsiteX10" fmla="*/ 323557 w 1420837"/>
              <a:gd name="connsiteY10" fmla="*/ 520504 h 590843"/>
              <a:gd name="connsiteX11" fmla="*/ 520505 w 1420837"/>
              <a:gd name="connsiteY11" fmla="*/ 548640 h 590843"/>
              <a:gd name="connsiteX12" fmla="*/ 717453 w 1420837"/>
              <a:gd name="connsiteY12" fmla="*/ 562707 h 590843"/>
              <a:gd name="connsiteX13" fmla="*/ 773723 w 1420837"/>
              <a:gd name="connsiteY13" fmla="*/ 576775 h 590843"/>
              <a:gd name="connsiteX14" fmla="*/ 815927 w 1420837"/>
              <a:gd name="connsiteY14" fmla="*/ 590843 h 590843"/>
              <a:gd name="connsiteX15" fmla="*/ 1012874 w 1420837"/>
              <a:gd name="connsiteY15" fmla="*/ 576775 h 590843"/>
              <a:gd name="connsiteX16" fmla="*/ 1111348 w 1420837"/>
              <a:gd name="connsiteY16" fmla="*/ 520504 h 590843"/>
              <a:gd name="connsiteX17" fmla="*/ 1139483 w 1420837"/>
              <a:gd name="connsiteY17" fmla="*/ 478301 h 590843"/>
              <a:gd name="connsiteX18" fmla="*/ 1209822 w 1420837"/>
              <a:gd name="connsiteY18" fmla="*/ 422030 h 590843"/>
              <a:gd name="connsiteX19" fmla="*/ 1294228 w 1420837"/>
              <a:gd name="connsiteY19" fmla="*/ 393895 h 590843"/>
              <a:gd name="connsiteX20" fmla="*/ 1336431 w 1420837"/>
              <a:gd name="connsiteY20" fmla="*/ 379827 h 590843"/>
              <a:gd name="connsiteX21" fmla="*/ 1378634 w 1420837"/>
              <a:gd name="connsiteY21" fmla="*/ 365760 h 590843"/>
              <a:gd name="connsiteX22" fmla="*/ 1406770 w 1420837"/>
              <a:gd name="connsiteY22" fmla="*/ 281353 h 590843"/>
              <a:gd name="connsiteX23" fmla="*/ 1420837 w 1420837"/>
              <a:gd name="connsiteY23" fmla="*/ 239150 h 590843"/>
              <a:gd name="connsiteX24" fmla="*/ 1364567 w 1420837"/>
              <a:gd name="connsiteY24" fmla="*/ 154744 h 590843"/>
              <a:gd name="connsiteX25" fmla="*/ 1266093 w 1420837"/>
              <a:gd name="connsiteY25" fmla="*/ 112541 h 590843"/>
              <a:gd name="connsiteX26" fmla="*/ 1237957 w 1420837"/>
              <a:gd name="connsiteY26" fmla="*/ 84406 h 590843"/>
              <a:gd name="connsiteX27" fmla="*/ 1111348 w 1420837"/>
              <a:gd name="connsiteY27" fmla="*/ 14067 h 590843"/>
              <a:gd name="connsiteX28" fmla="*/ 379828 w 1420837"/>
              <a:gd name="connsiteY28" fmla="*/ 0 h 59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20837" h="590843">
                <a:moveTo>
                  <a:pt x="379828" y="0"/>
                </a:moveTo>
                <a:lnTo>
                  <a:pt x="379828" y="0"/>
                </a:lnTo>
                <a:cubicBezTo>
                  <a:pt x="337625" y="4689"/>
                  <a:pt x="295546" y="10681"/>
                  <a:pt x="253219" y="14067"/>
                </a:cubicBezTo>
                <a:cubicBezTo>
                  <a:pt x="10366" y="33495"/>
                  <a:pt x="82093" y="-25820"/>
                  <a:pt x="0" y="56270"/>
                </a:cubicBezTo>
                <a:cubicBezTo>
                  <a:pt x="4689" y="112541"/>
                  <a:pt x="6605" y="169112"/>
                  <a:pt x="14068" y="225083"/>
                </a:cubicBezTo>
                <a:cubicBezTo>
                  <a:pt x="16028" y="239782"/>
                  <a:pt x="24919" y="252810"/>
                  <a:pt x="28136" y="267286"/>
                </a:cubicBezTo>
                <a:cubicBezTo>
                  <a:pt x="34324" y="295130"/>
                  <a:pt x="29447" y="326180"/>
                  <a:pt x="42203" y="351692"/>
                </a:cubicBezTo>
                <a:cubicBezTo>
                  <a:pt x="54066" y="375418"/>
                  <a:pt x="79717" y="389206"/>
                  <a:pt x="98474" y="407963"/>
                </a:cubicBezTo>
                <a:cubicBezTo>
                  <a:pt x="162983" y="472471"/>
                  <a:pt x="80683" y="396101"/>
                  <a:pt x="182880" y="464233"/>
                </a:cubicBezTo>
                <a:cubicBezTo>
                  <a:pt x="193916" y="471590"/>
                  <a:pt x="198701" y="487443"/>
                  <a:pt x="211016" y="492369"/>
                </a:cubicBezTo>
                <a:cubicBezTo>
                  <a:pt x="246918" y="506730"/>
                  <a:pt x="286873" y="508276"/>
                  <a:pt x="323557" y="520504"/>
                </a:cubicBezTo>
                <a:cubicBezTo>
                  <a:pt x="412806" y="550254"/>
                  <a:pt x="358294" y="535663"/>
                  <a:pt x="520505" y="548640"/>
                </a:cubicBezTo>
                <a:lnTo>
                  <a:pt x="717453" y="562707"/>
                </a:lnTo>
                <a:cubicBezTo>
                  <a:pt x="736210" y="567396"/>
                  <a:pt x="755133" y="571463"/>
                  <a:pt x="773723" y="576775"/>
                </a:cubicBezTo>
                <a:cubicBezTo>
                  <a:pt x="787981" y="580849"/>
                  <a:pt x="801098" y="590843"/>
                  <a:pt x="815927" y="590843"/>
                </a:cubicBezTo>
                <a:cubicBezTo>
                  <a:pt x="881743" y="590843"/>
                  <a:pt x="947225" y="581464"/>
                  <a:pt x="1012874" y="576775"/>
                </a:cubicBezTo>
                <a:cubicBezTo>
                  <a:pt x="1034944" y="565740"/>
                  <a:pt x="1091462" y="540390"/>
                  <a:pt x="1111348" y="520504"/>
                </a:cubicBezTo>
                <a:cubicBezTo>
                  <a:pt x="1123303" y="508549"/>
                  <a:pt x="1128921" y="491503"/>
                  <a:pt x="1139483" y="478301"/>
                </a:cubicBezTo>
                <a:cubicBezTo>
                  <a:pt x="1155609" y="458144"/>
                  <a:pt x="1187134" y="432114"/>
                  <a:pt x="1209822" y="422030"/>
                </a:cubicBezTo>
                <a:cubicBezTo>
                  <a:pt x="1236923" y="409985"/>
                  <a:pt x="1266093" y="403273"/>
                  <a:pt x="1294228" y="393895"/>
                </a:cubicBezTo>
                <a:lnTo>
                  <a:pt x="1336431" y="379827"/>
                </a:lnTo>
                <a:lnTo>
                  <a:pt x="1378634" y="365760"/>
                </a:lnTo>
                <a:lnTo>
                  <a:pt x="1406770" y="281353"/>
                </a:lnTo>
                <a:lnTo>
                  <a:pt x="1420837" y="239150"/>
                </a:lnTo>
                <a:cubicBezTo>
                  <a:pt x="1402080" y="211015"/>
                  <a:pt x="1396646" y="165437"/>
                  <a:pt x="1364567" y="154744"/>
                </a:cubicBezTo>
                <a:cubicBezTo>
                  <a:pt x="1327053" y="142239"/>
                  <a:pt x="1300861" y="135719"/>
                  <a:pt x="1266093" y="112541"/>
                </a:cubicBezTo>
                <a:cubicBezTo>
                  <a:pt x="1255057" y="105184"/>
                  <a:pt x="1248568" y="92364"/>
                  <a:pt x="1237957" y="84406"/>
                </a:cubicBezTo>
                <a:cubicBezTo>
                  <a:pt x="1160560" y="26359"/>
                  <a:pt x="1177146" y="36000"/>
                  <a:pt x="1111348" y="14067"/>
                </a:cubicBezTo>
                <a:cubicBezTo>
                  <a:pt x="623758" y="32821"/>
                  <a:pt x="501748" y="2344"/>
                  <a:pt x="379828"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رابط مستقيم 36">
            <a:extLst>
              <a:ext uri="{FF2B5EF4-FFF2-40B4-BE49-F238E27FC236}">
                <a16:creationId xmlns:a16="http://schemas.microsoft.com/office/drawing/2014/main" id="{E8061CB4-37BE-F241-A2DE-C2E7F2EC889B}"/>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مستطيل 34">
            <a:extLst>
              <a:ext uri="{FF2B5EF4-FFF2-40B4-BE49-F238E27FC236}">
                <a16:creationId xmlns:a16="http://schemas.microsoft.com/office/drawing/2014/main" id="{7A3690BD-BEA7-4043-AD17-539CCB84EB96}"/>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396007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6CAEE-2FE9-C540-8143-2DB8247354D8}"/>
              </a:ext>
            </a:extLst>
          </p:cNvPr>
          <p:cNvSpPr/>
          <p:nvPr/>
        </p:nvSpPr>
        <p:spPr>
          <a:xfrm>
            <a:off x="456632" y="728960"/>
            <a:ext cx="7833635" cy="646331"/>
          </a:xfrm>
          <a:prstGeom prst="rect">
            <a:avLst/>
          </a:prstGeom>
        </p:spPr>
        <p:txBody>
          <a:bodyPr wrap="square">
            <a:spAutoFit/>
          </a:bodyPr>
          <a:lstStyle/>
          <a:p>
            <a:r>
              <a:rPr lang="en-US" b="1" dirty="0">
                <a:solidFill>
                  <a:srgbClr val="002060"/>
                </a:solidFill>
              </a:rPr>
              <a:t>What ‘thought’ does each sentence below express? Sometimes depending on the context and the intonation, a sentence may express more than one thought.</a:t>
            </a:r>
          </a:p>
        </p:txBody>
      </p:sp>
      <p:sp>
        <p:nvSpPr>
          <p:cNvPr id="5" name="Text Box 22">
            <a:extLst>
              <a:ext uri="{FF2B5EF4-FFF2-40B4-BE49-F238E27FC236}">
                <a16:creationId xmlns:a16="http://schemas.microsoft.com/office/drawing/2014/main" id="{84BF6C0E-206B-C340-A818-6BA616DB3485}"/>
              </a:ext>
            </a:extLst>
          </p:cNvPr>
          <p:cNvSpPr txBox="1">
            <a:spLocks noChangeArrowheads="1"/>
          </p:cNvSpPr>
          <p:nvPr/>
        </p:nvSpPr>
        <p:spPr bwMode="auto">
          <a:xfrm>
            <a:off x="806367" y="1702747"/>
            <a:ext cx="5651583" cy="3933821"/>
          </a:xfrm>
          <a:prstGeom prst="rect">
            <a:avLst/>
          </a:prstGeom>
          <a:solidFill>
            <a:srgbClr val="FFFFFF"/>
          </a:solidFill>
          <a:ln w="6350">
            <a:noFill/>
            <a:miter lim="800000"/>
            <a:headEnd/>
            <a:tailEnd/>
          </a:ln>
        </p:spPr>
        <p:txBody>
          <a:bodyPr wrap="square">
            <a:noAutofit/>
          </a:bodyPr>
          <a:lstStyle/>
          <a:p>
            <a:pPr marL="0" marR="0" fontAlgn="base">
              <a:lnSpc>
                <a:spcPct val="80000"/>
              </a:lnSpc>
              <a:spcBef>
                <a:spcPts val="0"/>
              </a:spcBef>
              <a:spcAft>
                <a:spcPts val="1000"/>
              </a:spcAft>
            </a:pPr>
            <a:r>
              <a:rPr lang="en-GB" sz="1200" b="1" kern="1200" dirty="0">
                <a:solidFill>
                  <a:srgbClr val="2A2A39"/>
                </a:solidFill>
                <a:effectLst/>
                <a:latin typeface="Calibri"/>
                <a:ea typeface="ＭＳ Ｐゴシック"/>
                <a:cs typeface="ＭＳ Ｐゴシック"/>
              </a:rPr>
              <a:t>_____</a:t>
            </a:r>
            <a:r>
              <a:rPr lang="en-GB" b="1" dirty="0">
                <a:solidFill>
                  <a:srgbClr val="2A2A39"/>
                </a:solidFill>
                <a:latin typeface="Calibri"/>
                <a:ea typeface="ＭＳ Ｐゴシック"/>
                <a:cs typeface="ＭＳ Ｐゴシック"/>
              </a:rPr>
              <a:t> </a:t>
            </a:r>
            <a:r>
              <a:rPr lang="en-GB" b="1" kern="1200" dirty="0">
                <a:solidFill>
                  <a:srgbClr val="2A2A39"/>
                </a:solidFill>
                <a:effectLst/>
                <a:latin typeface="Calibri"/>
                <a:ea typeface="ＭＳ Ｐゴシック"/>
                <a:cs typeface="ＭＳ Ｐゴシック"/>
              </a:rPr>
              <a:t>1 I need three blue pens, please.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2 The ship had already left.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3 This is the third time I asked for a glass of water.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4 Careful, you are going to fall.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5 He wants to go home.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6 The books on the history of the Kingdom are on the</a:t>
            </a:r>
          </a:p>
          <a:p>
            <a:pPr marL="0" marR="0" fontAlgn="base">
              <a:lnSpc>
                <a:spcPct val="80000"/>
              </a:lnSpc>
              <a:spcBef>
                <a:spcPts val="0"/>
              </a:spcBef>
              <a:spcAft>
                <a:spcPts val="1000"/>
              </a:spcAft>
            </a:pPr>
            <a:r>
              <a:rPr lang="en-GB" b="1" dirty="0">
                <a:solidFill>
                  <a:srgbClr val="2A2A39"/>
                </a:solidFill>
                <a:latin typeface="Calibri"/>
                <a:ea typeface="ＭＳ Ｐゴシック"/>
                <a:cs typeface="ＭＳ Ｐゴシック"/>
              </a:rPr>
              <a:t>        </a:t>
            </a:r>
            <a:r>
              <a:rPr lang="en-GB" b="1" kern="1200" dirty="0">
                <a:solidFill>
                  <a:srgbClr val="2A2A39"/>
                </a:solidFill>
                <a:effectLst/>
                <a:latin typeface="Calibri"/>
                <a:ea typeface="ＭＳ Ｐゴシック"/>
                <a:cs typeface="ＭＳ Ｐゴシック"/>
              </a:rPr>
              <a:t> top shelf.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a:t>
            </a:r>
            <a:r>
              <a:rPr lang="en-GB" b="1" dirty="0">
                <a:solidFill>
                  <a:srgbClr val="2A2A39"/>
                </a:solidFill>
                <a:latin typeface="Calibri"/>
                <a:ea typeface="ＭＳ Ｐゴシック"/>
                <a:cs typeface="ＭＳ Ｐゴシック"/>
              </a:rPr>
              <a:t>7</a:t>
            </a:r>
            <a:r>
              <a:rPr lang="en-GB" b="1" kern="1200" dirty="0">
                <a:solidFill>
                  <a:srgbClr val="2A2A39"/>
                </a:solidFill>
                <a:effectLst/>
                <a:latin typeface="Calibri"/>
                <a:ea typeface="ＭＳ Ｐゴシック"/>
                <a:cs typeface="ＭＳ Ｐゴシック"/>
              </a:rPr>
              <a:t> Don’t put the rug there or someone might trip on </a:t>
            </a:r>
          </a:p>
          <a:p>
            <a:pPr marL="0" marR="0" fontAlgn="base">
              <a:lnSpc>
                <a:spcPct val="80000"/>
              </a:lnSpc>
              <a:spcBef>
                <a:spcPts val="0"/>
              </a:spcBef>
              <a:spcAft>
                <a:spcPts val="1000"/>
              </a:spcAft>
            </a:pPr>
            <a:r>
              <a:rPr lang="en-GB" b="1" dirty="0">
                <a:solidFill>
                  <a:srgbClr val="2A2A39"/>
                </a:solidFill>
                <a:latin typeface="Calibri"/>
                <a:ea typeface="ＭＳ Ｐゴシック"/>
                <a:cs typeface="ＭＳ Ｐゴシック"/>
              </a:rPr>
              <a:t>       </a:t>
            </a:r>
            <a:r>
              <a:rPr lang="en-GB" b="1" kern="1200" dirty="0">
                <a:solidFill>
                  <a:srgbClr val="2A2A39"/>
                </a:solidFill>
                <a:effectLst/>
                <a:latin typeface="Calibri"/>
                <a:ea typeface="ＭＳ Ｐゴシック"/>
                <a:cs typeface="ＭＳ Ｐゴシック"/>
              </a:rPr>
              <a:t>  it. </a:t>
            </a:r>
            <a:endParaRPr lang="en-US" dirty="0">
              <a:effectLst/>
              <a:latin typeface="Times"/>
              <a:ea typeface="ＭＳ 明朝"/>
              <a:cs typeface="Times New Roman"/>
            </a:endParaRPr>
          </a:p>
          <a:p>
            <a:pPr marL="0" marR="0" fontAlgn="base">
              <a:lnSpc>
                <a:spcPct val="80000"/>
              </a:lnSpc>
              <a:spcBef>
                <a:spcPts val="0"/>
              </a:spcBef>
              <a:spcAft>
                <a:spcPts val="1000"/>
              </a:spcAft>
            </a:pPr>
            <a:r>
              <a:rPr lang="en-GB" b="1" kern="1200" dirty="0">
                <a:solidFill>
                  <a:srgbClr val="2A2A39"/>
                </a:solidFill>
                <a:effectLst/>
                <a:latin typeface="Calibri"/>
                <a:ea typeface="ＭＳ Ｐゴシック"/>
                <a:cs typeface="ＭＳ Ｐゴシック"/>
              </a:rPr>
              <a:t>___ 8 The building is tall and wide. </a:t>
            </a:r>
            <a:endParaRPr lang="en-US" dirty="0">
              <a:effectLst/>
              <a:latin typeface="Times"/>
              <a:ea typeface="ＭＳ 明朝"/>
              <a:cs typeface="Times New Roman"/>
            </a:endParaRPr>
          </a:p>
        </p:txBody>
      </p:sp>
      <p:sp>
        <p:nvSpPr>
          <p:cNvPr id="6" name="TextBox 5">
            <a:extLst>
              <a:ext uri="{FF2B5EF4-FFF2-40B4-BE49-F238E27FC236}">
                <a16:creationId xmlns:a16="http://schemas.microsoft.com/office/drawing/2014/main" id="{09319D22-A895-8343-AD20-2AEAE938653C}"/>
              </a:ext>
            </a:extLst>
          </p:cNvPr>
          <p:cNvSpPr txBox="1">
            <a:spLocks noChangeArrowheads="1"/>
          </p:cNvSpPr>
          <p:nvPr/>
        </p:nvSpPr>
        <p:spPr bwMode="auto">
          <a:xfrm>
            <a:off x="6551080" y="1693786"/>
            <a:ext cx="2483454" cy="3909006"/>
          </a:xfrm>
          <a:prstGeom prst="rect">
            <a:avLst/>
          </a:prstGeom>
          <a:noFill/>
          <a:ln w="9525">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a:noAutofit/>
          </a:bodyPr>
          <a:lstStyle/>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a) An opinion</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b) A cause and effect</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c) A sequence of events</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d) A complaint </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e) A prediction</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f) A retell</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g) A description</a:t>
            </a:r>
            <a:endParaRPr lang="en-US" dirty="0">
              <a:effectLst/>
              <a:latin typeface="Times"/>
              <a:ea typeface="ＭＳ 明朝"/>
              <a:cs typeface="Times New Roman"/>
            </a:endParaRPr>
          </a:p>
          <a:p>
            <a:pPr marL="0" marR="0" fontAlgn="base">
              <a:lnSpc>
                <a:spcPct val="150000"/>
              </a:lnSpc>
              <a:spcBef>
                <a:spcPts val="0"/>
              </a:spcBef>
              <a:spcAft>
                <a:spcPts val="0"/>
              </a:spcAft>
            </a:pPr>
            <a:r>
              <a:rPr lang="en-US" b="1" kern="1200" dirty="0">
                <a:solidFill>
                  <a:srgbClr val="FF0000"/>
                </a:solidFill>
                <a:effectLst/>
                <a:latin typeface="Calibri"/>
                <a:ea typeface="ＭＳ Ｐゴシック"/>
                <a:cs typeface="Calibri"/>
              </a:rPr>
              <a:t>h) Information</a:t>
            </a:r>
            <a:endParaRPr lang="en-US" dirty="0">
              <a:effectLst/>
              <a:latin typeface="Times"/>
              <a:ea typeface="ＭＳ 明朝"/>
              <a:cs typeface="Times New Roman"/>
            </a:endParaRPr>
          </a:p>
        </p:txBody>
      </p:sp>
      <p:sp>
        <p:nvSpPr>
          <p:cNvPr id="7" name="Rectangle 6">
            <a:extLst>
              <a:ext uri="{FF2B5EF4-FFF2-40B4-BE49-F238E27FC236}">
                <a16:creationId xmlns:a16="http://schemas.microsoft.com/office/drawing/2014/main" id="{5FF43DFA-0AF2-1846-B32E-20E33F4C6368}"/>
              </a:ext>
            </a:extLst>
          </p:cNvPr>
          <p:cNvSpPr/>
          <p:nvPr/>
        </p:nvSpPr>
        <p:spPr>
          <a:xfrm>
            <a:off x="748466" y="1623446"/>
            <a:ext cx="1325619" cy="369332"/>
          </a:xfrm>
          <a:prstGeom prst="rect">
            <a:avLst/>
          </a:prstGeom>
        </p:spPr>
        <p:txBody>
          <a:bodyPr wrap="none">
            <a:spAutoFit/>
          </a:bodyPr>
          <a:lstStyle/>
          <a:p>
            <a:r>
              <a:rPr lang="en-US" b="1" dirty="0">
                <a:solidFill>
                  <a:srgbClr val="FF0000"/>
                </a:solidFill>
                <a:ea typeface="ＭＳ Ｐゴシック"/>
                <a:cs typeface="Calibri"/>
              </a:rPr>
              <a:t>Information</a:t>
            </a:r>
            <a:endParaRPr lang="en-US" dirty="0"/>
          </a:p>
        </p:txBody>
      </p:sp>
      <p:sp>
        <p:nvSpPr>
          <p:cNvPr id="8" name="Rectangle 7">
            <a:extLst>
              <a:ext uri="{FF2B5EF4-FFF2-40B4-BE49-F238E27FC236}">
                <a16:creationId xmlns:a16="http://schemas.microsoft.com/office/drawing/2014/main" id="{23F923B0-EC49-7044-86E2-D21190C78163}"/>
              </a:ext>
            </a:extLst>
          </p:cNvPr>
          <p:cNvSpPr/>
          <p:nvPr/>
        </p:nvSpPr>
        <p:spPr>
          <a:xfrm>
            <a:off x="748466" y="1983337"/>
            <a:ext cx="2213491" cy="369332"/>
          </a:xfrm>
          <a:prstGeom prst="rect">
            <a:avLst/>
          </a:prstGeom>
        </p:spPr>
        <p:txBody>
          <a:bodyPr wrap="none">
            <a:spAutoFit/>
          </a:bodyPr>
          <a:lstStyle/>
          <a:p>
            <a:r>
              <a:rPr lang="en-US" b="1" dirty="0">
                <a:solidFill>
                  <a:srgbClr val="FF0000"/>
                </a:solidFill>
                <a:ea typeface="ＭＳ Ｐゴシック"/>
                <a:cs typeface="Calibri"/>
              </a:rPr>
              <a:t>A sequence of events</a:t>
            </a:r>
            <a:endParaRPr lang="en-US" dirty="0"/>
          </a:p>
        </p:txBody>
      </p:sp>
      <p:sp>
        <p:nvSpPr>
          <p:cNvPr id="9" name="Rectangle 8">
            <a:extLst>
              <a:ext uri="{FF2B5EF4-FFF2-40B4-BE49-F238E27FC236}">
                <a16:creationId xmlns:a16="http://schemas.microsoft.com/office/drawing/2014/main" id="{3CD0EDF5-6C43-EF4D-9623-0B1CA62E4F50}"/>
              </a:ext>
            </a:extLst>
          </p:cNvPr>
          <p:cNvSpPr/>
          <p:nvPr/>
        </p:nvSpPr>
        <p:spPr>
          <a:xfrm>
            <a:off x="722720" y="2352669"/>
            <a:ext cx="1626583" cy="369332"/>
          </a:xfrm>
          <a:prstGeom prst="rect">
            <a:avLst/>
          </a:prstGeom>
        </p:spPr>
        <p:txBody>
          <a:bodyPr wrap="square">
            <a:spAutoFit/>
          </a:bodyPr>
          <a:lstStyle/>
          <a:p>
            <a:r>
              <a:rPr lang="en-US" b="1" dirty="0">
                <a:solidFill>
                  <a:srgbClr val="FF0000"/>
                </a:solidFill>
                <a:ea typeface="ＭＳ Ｐゴシック"/>
                <a:cs typeface="Calibri"/>
              </a:rPr>
              <a:t>A complaint</a:t>
            </a:r>
            <a:endParaRPr lang="en-US" dirty="0"/>
          </a:p>
        </p:txBody>
      </p:sp>
      <p:sp>
        <p:nvSpPr>
          <p:cNvPr id="10" name="Rectangle 9">
            <a:extLst>
              <a:ext uri="{FF2B5EF4-FFF2-40B4-BE49-F238E27FC236}">
                <a16:creationId xmlns:a16="http://schemas.microsoft.com/office/drawing/2014/main" id="{CD5C40C6-6C75-A547-8D02-20AB68439B8D}"/>
              </a:ext>
            </a:extLst>
          </p:cNvPr>
          <p:cNvSpPr/>
          <p:nvPr/>
        </p:nvSpPr>
        <p:spPr>
          <a:xfrm>
            <a:off x="722720" y="2661395"/>
            <a:ext cx="1626583" cy="369332"/>
          </a:xfrm>
          <a:prstGeom prst="rect">
            <a:avLst/>
          </a:prstGeom>
        </p:spPr>
        <p:txBody>
          <a:bodyPr wrap="square">
            <a:spAutoFit/>
          </a:bodyPr>
          <a:lstStyle/>
          <a:p>
            <a:r>
              <a:rPr lang="en-US" b="1" dirty="0">
                <a:solidFill>
                  <a:srgbClr val="FF0000"/>
                </a:solidFill>
                <a:ea typeface="ＭＳ Ｐゴシック"/>
                <a:cs typeface="Calibri"/>
              </a:rPr>
              <a:t>A prediction</a:t>
            </a:r>
            <a:endParaRPr lang="en-US" dirty="0"/>
          </a:p>
        </p:txBody>
      </p:sp>
      <p:sp>
        <p:nvSpPr>
          <p:cNvPr id="11" name="Rectangle 10">
            <a:extLst>
              <a:ext uri="{FF2B5EF4-FFF2-40B4-BE49-F238E27FC236}">
                <a16:creationId xmlns:a16="http://schemas.microsoft.com/office/drawing/2014/main" id="{B7FB4F2B-287B-F642-AA51-218083CF0C33}"/>
              </a:ext>
            </a:extLst>
          </p:cNvPr>
          <p:cNvSpPr/>
          <p:nvPr/>
        </p:nvSpPr>
        <p:spPr>
          <a:xfrm>
            <a:off x="722719" y="3026852"/>
            <a:ext cx="1626583" cy="369332"/>
          </a:xfrm>
          <a:prstGeom prst="rect">
            <a:avLst/>
          </a:prstGeom>
        </p:spPr>
        <p:txBody>
          <a:bodyPr wrap="square">
            <a:spAutoFit/>
          </a:bodyPr>
          <a:lstStyle/>
          <a:p>
            <a:r>
              <a:rPr lang="en-US" b="1" dirty="0">
                <a:solidFill>
                  <a:srgbClr val="FF0000"/>
                </a:solidFill>
                <a:ea typeface="ＭＳ Ｐゴシック"/>
                <a:cs typeface="Calibri"/>
              </a:rPr>
              <a:t>A retell</a:t>
            </a:r>
            <a:endParaRPr lang="en-US" dirty="0"/>
          </a:p>
        </p:txBody>
      </p:sp>
      <p:sp>
        <p:nvSpPr>
          <p:cNvPr id="12" name="Rectangle 11">
            <a:extLst>
              <a:ext uri="{FF2B5EF4-FFF2-40B4-BE49-F238E27FC236}">
                <a16:creationId xmlns:a16="http://schemas.microsoft.com/office/drawing/2014/main" id="{3D923266-4265-C344-AC0B-4F8C06C0E044}"/>
              </a:ext>
            </a:extLst>
          </p:cNvPr>
          <p:cNvSpPr/>
          <p:nvPr/>
        </p:nvSpPr>
        <p:spPr>
          <a:xfrm>
            <a:off x="722718" y="3386743"/>
            <a:ext cx="1626583" cy="369332"/>
          </a:xfrm>
          <a:prstGeom prst="rect">
            <a:avLst/>
          </a:prstGeom>
        </p:spPr>
        <p:txBody>
          <a:bodyPr wrap="square">
            <a:spAutoFit/>
          </a:bodyPr>
          <a:lstStyle/>
          <a:p>
            <a:r>
              <a:rPr lang="en-US" b="1" dirty="0">
                <a:solidFill>
                  <a:srgbClr val="FF0000"/>
                </a:solidFill>
                <a:ea typeface="ＭＳ Ｐゴシック"/>
                <a:cs typeface="Calibri"/>
              </a:rPr>
              <a:t>A information</a:t>
            </a:r>
            <a:endParaRPr lang="en-US" dirty="0"/>
          </a:p>
        </p:txBody>
      </p:sp>
      <p:sp>
        <p:nvSpPr>
          <p:cNvPr id="13" name="Rectangle 12">
            <a:extLst>
              <a:ext uri="{FF2B5EF4-FFF2-40B4-BE49-F238E27FC236}">
                <a16:creationId xmlns:a16="http://schemas.microsoft.com/office/drawing/2014/main" id="{49429DC2-E411-DC43-BB52-29C077CC710A}"/>
              </a:ext>
            </a:extLst>
          </p:cNvPr>
          <p:cNvSpPr/>
          <p:nvPr/>
        </p:nvSpPr>
        <p:spPr>
          <a:xfrm>
            <a:off x="722717" y="4027687"/>
            <a:ext cx="2498785" cy="369332"/>
          </a:xfrm>
          <a:prstGeom prst="rect">
            <a:avLst/>
          </a:prstGeom>
        </p:spPr>
        <p:txBody>
          <a:bodyPr wrap="square">
            <a:spAutoFit/>
          </a:bodyPr>
          <a:lstStyle/>
          <a:p>
            <a:r>
              <a:rPr lang="en-US" b="1" dirty="0">
                <a:solidFill>
                  <a:srgbClr val="FF0000"/>
                </a:solidFill>
                <a:ea typeface="ＭＳ Ｐゴシック"/>
                <a:cs typeface="Calibri"/>
              </a:rPr>
              <a:t>A cause and effect</a:t>
            </a:r>
            <a:endParaRPr lang="en-US" dirty="0"/>
          </a:p>
        </p:txBody>
      </p:sp>
      <p:sp>
        <p:nvSpPr>
          <p:cNvPr id="14" name="Rectangle 13">
            <a:extLst>
              <a:ext uri="{FF2B5EF4-FFF2-40B4-BE49-F238E27FC236}">
                <a16:creationId xmlns:a16="http://schemas.microsoft.com/office/drawing/2014/main" id="{A92CBFB4-DD05-2042-9DB7-0F1FD2BCEA53}"/>
              </a:ext>
            </a:extLst>
          </p:cNvPr>
          <p:cNvSpPr/>
          <p:nvPr/>
        </p:nvSpPr>
        <p:spPr>
          <a:xfrm>
            <a:off x="722717" y="4659190"/>
            <a:ext cx="1626583" cy="369332"/>
          </a:xfrm>
          <a:prstGeom prst="rect">
            <a:avLst/>
          </a:prstGeom>
        </p:spPr>
        <p:txBody>
          <a:bodyPr wrap="square">
            <a:spAutoFit/>
          </a:bodyPr>
          <a:lstStyle/>
          <a:p>
            <a:r>
              <a:rPr lang="en-US" b="1" dirty="0">
                <a:solidFill>
                  <a:srgbClr val="FF0000"/>
                </a:solidFill>
                <a:ea typeface="ＭＳ Ｐゴシック"/>
                <a:cs typeface="Calibri"/>
              </a:rPr>
              <a:t>A description</a:t>
            </a:r>
            <a:endParaRPr lang="en-US" dirty="0"/>
          </a:p>
        </p:txBody>
      </p:sp>
      <p:cxnSp>
        <p:nvCxnSpPr>
          <p:cNvPr id="15" name="رابط مستقيم 36">
            <a:extLst>
              <a:ext uri="{FF2B5EF4-FFF2-40B4-BE49-F238E27FC236}">
                <a16:creationId xmlns:a16="http://schemas.microsoft.com/office/drawing/2014/main" id="{C50E6EE0-50AA-E142-96AA-FD3BD84AD1F8}"/>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مستطيل 34">
            <a:extLst>
              <a:ext uri="{FF2B5EF4-FFF2-40B4-BE49-F238E27FC236}">
                <a16:creationId xmlns:a16="http://schemas.microsoft.com/office/drawing/2014/main" id="{72FF3ED9-9E64-DF41-BD27-8CAAA124616B}"/>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6" name="Title 1">
            <a:extLst>
              <a:ext uri="{FF2B5EF4-FFF2-40B4-BE49-F238E27FC236}">
                <a16:creationId xmlns:a16="http://schemas.microsoft.com/office/drawing/2014/main" id="{A7BF049A-052C-004B-8204-B426DEB3C354}"/>
              </a:ext>
            </a:extLst>
          </p:cNvPr>
          <p:cNvSpPr txBox="1">
            <a:spLocks/>
          </p:cNvSpPr>
          <p:nvPr/>
        </p:nvSpPr>
        <p:spPr>
          <a:xfrm>
            <a:off x="-38219" y="197394"/>
            <a:ext cx="8150421" cy="4112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Everyone makes sense of language in a similar way.</a:t>
            </a:r>
          </a:p>
        </p:txBody>
      </p:sp>
    </p:spTree>
    <p:extLst>
      <p:ext uri="{BB962C8B-B14F-4D97-AF65-F5344CB8AC3E}">
        <p14:creationId xmlns:p14="http://schemas.microsoft.com/office/powerpoint/2010/main" val="192759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 0 L 0.16962 0 " pathEditMode="relative" ptsTypes="AA">
                                      <p:cBhvr>
                                        <p:cTn id="10" dur="2000" fill="hold"/>
                                        <p:tgtEl>
                                          <p:spTgt spid="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P spid="11" grpId="0"/>
      <p:bldP spid="12"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7006" y="2650185"/>
            <a:ext cx="8509811" cy="2974327"/>
          </a:xfrm>
          <a:prstGeom prst="rect">
            <a:avLst/>
          </a:prstGeom>
          <a:ln>
            <a:solidFill>
              <a:srgbClr val="4F81BD"/>
            </a:solidFill>
          </a:ln>
        </p:spPr>
        <p:txBody>
          <a:bodyPr vert="horz" wrap="square" lIns="0" tIns="0" rIns="0" bIns="0" rtlCol="0">
            <a:noAutofit/>
          </a:bodyPr>
          <a:lstStyle/>
          <a:p>
            <a:pPr fontAlgn="base">
              <a:lnSpc>
                <a:spcPct val="80000"/>
              </a:lnSpc>
              <a:spcAft>
                <a:spcPts val="750"/>
              </a:spcAft>
            </a:pPr>
            <a:r>
              <a:rPr lang="en-GB" sz="2100" b="1" dirty="0">
                <a:solidFill>
                  <a:srgbClr val="2A2A39"/>
                </a:solidFill>
                <a:ea typeface="ＭＳ Ｐゴシック"/>
                <a:cs typeface="ＭＳ Ｐゴシック"/>
              </a:rPr>
              <a:t>      </a:t>
            </a:r>
          </a:p>
          <a:p>
            <a:pPr fontAlgn="base">
              <a:lnSpc>
                <a:spcPct val="80000"/>
              </a:lnSpc>
              <a:spcAft>
                <a:spcPts val="750"/>
              </a:spcAft>
            </a:pPr>
            <a:r>
              <a:rPr lang="en-GB" sz="2100" b="1" dirty="0">
                <a:solidFill>
                  <a:srgbClr val="2A2A39"/>
                </a:solidFill>
                <a:ea typeface="ＭＳ Ｐゴシック"/>
                <a:cs typeface="ＭＳ Ｐゴシック"/>
              </a:rPr>
              <a:t> By the time </a:t>
            </a:r>
            <a:r>
              <a:rPr lang="en-GB" sz="2100" b="1" dirty="0" err="1">
                <a:solidFill>
                  <a:srgbClr val="2A2A39"/>
                </a:solidFill>
                <a:ea typeface="ＭＳ Ｐゴシック"/>
                <a:cs typeface="ＭＳ Ｐゴシック"/>
              </a:rPr>
              <a:t>Samia</a:t>
            </a:r>
            <a:r>
              <a:rPr lang="en-GB" sz="2100" b="1" dirty="0">
                <a:solidFill>
                  <a:srgbClr val="2A2A39"/>
                </a:solidFill>
                <a:ea typeface="ＭＳ Ｐゴシック"/>
                <a:cs typeface="ＭＳ Ｐゴシック"/>
              </a:rPr>
              <a:t> got to the port, the ship had already left.</a:t>
            </a:r>
          </a:p>
          <a:p>
            <a:pPr fontAlgn="base">
              <a:lnSpc>
                <a:spcPct val="80000"/>
              </a:lnSpc>
              <a:spcAft>
                <a:spcPts val="750"/>
              </a:spcAft>
            </a:pPr>
            <a:endParaRPr lang="en-GB" sz="2100" b="1" dirty="0">
              <a:solidFill>
                <a:srgbClr val="2A2A39"/>
              </a:solidFill>
              <a:ea typeface="ＭＳ Ｐゴシック"/>
              <a:cs typeface="ＭＳ Ｐゴシック"/>
            </a:endParaRPr>
          </a:p>
          <a:p>
            <a:pPr fontAlgn="base">
              <a:lnSpc>
                <a:spcPct val="80000"/>
              </a:lnSpc>
              <a:spcAft>
                <a:spcPts val="750"/>
              </a:spcAft>
            </a:pPr>
            <a:endParaRPr lang="en-GB" sz="2100" b="1" dirty="0">
              <a:solidFill>
                <a:srgbClr val="2A2A39"/>
              </a:solidFill>
              <a:ea typeface="ＭＳ Ｐゴシック"/>
              <a:cs typeface="ＭＳ Ｐゴシック"/>
            </a:endParaRPr>
          </a:p>
          <a:p>
            <a:pPr fontAlgn="base">
              <a:lnSpc>
                <a:spcPct val="80000"/>
              </a:lnSpc>
              <a:spcAft>
                <a:spcPts val="750"/>
              </a:spcAft>
            </a:pPr>
            <a:endParaRPr lang="en-GB" sz="2100" b="1" dirty="0">
              <a:solidFill>
                <a:srgbClr val="2A2A39"/>
              </a:solidFill>
              <a:ea typeface="ＭＳ Ｐゴシック"/>
              <a:cs typeface="ＭＳ Ｐゴシック"/>
            </a:endParaRPr>
          </a:p>
          <a:p>
            <a:pPr fontAlgn="base">
              <a:lnSpc>
                <a:spcPct val="80000"/>
              </a:lnSpc>
              <a:spcAft>
                <a:spcPts val="750"/>
              </a:spcAft>
            </a:pPr>
            <a:endParaRPr lang="en-GB" sz="2100" b="1" dirty="0">
              <a:solidFill>
                <a:srgbClr val="2A2A39"/>
              </a:solidFill>
              <a:ea typeface="ＭＳ Ｐゴシック"/>
              <a:cs typeface="ＭＳ Ｐゴシック"/>
            </a:endParaRPr>
          </a:p>
          <a:p>
            <a:pPr fontAlgn="base">
              <a:lnSpc>
                <a:spcPct val="80000"/>
              </a:lnSpc>
              <a:spcAft>
                <a:spcPts val="750"/>
              </a:spcAft>
            </a:pPr>
            <a:endParaRPr lang="en-GB" sz="2100" b="1" dirty="0">
              <a:solidFill>
                <a:srgbClr val="2A2A39"/>
              </a:solidFill>
              <a:ea typeface="ＭＳ Ｐゴシック"/>
              <a:cs typeface="ＭＳ Ｐゴシック"/>
            </a:endParaRPr>
          </a:p>
          <a:p>
            <a:pPr fontAlgn="base">
              <a:lnSpc>
                <a:spcPct val="80000"/>
              </a:lnSpc>
              <a:spcAft>
                <a:spcPts val="750"/>
              </a:spcAft>
            </a:pPr>
            <a:r>
              <a:rPr lang="en-GB" sz="2100" b="1" dirty="0">
                <a:solidFill>
                  <a:srgbClr val="2A2A39"/>
                </a:solidFill>
                <a:ea typeface="ＭＳ Ｐゴシック"/>
                <a:cs typeface="ＭＳ Ｐゴシック"/>
              </a:rPr>
              <a:t>      1.                                       2.                                   3.                                 4. </a:t>
            </a:r>
            <a:endParaRPr lang="en-US" sz="2100" dirty="0">
              <a:latin typeface="Times"/>
              <a:ea typeface="ＭＳ 明朝"/>
              <a:cs typeface="Times New Roman"/>
            </a:endParaRPr>
          </a:p>
        </p:txBody>
      </p:sp>
      <p:cxnSp>
        <p:nvCxnSpPr>
          <p:cNvPr id="5" name="رابط مستقيم 36">
            <a:extLst>
              <a:ext uri="{FF2B5EF4-FFF2-40B4-BE49-F238E27FC236}">
                <a16:creationId xmlns:a16="http://schemas.microsoft.com/office/drawing/2014/main" id="{84281357-959C-49B2-BCC0-638CE1F75260}"/>
              </a:ext>
            </a:extLst>
          </p:cNvPr>
          <p:cNvCxnSpPr/>
          <p:nvPr/>
        </p:nvCxnSpPr>
        <p:spPr>
          <a:xfrm flipH="1">
            <a:off x="-20089" y="1408610"/>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685800" y="4864939"/>
            <a:ext cx="722833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7005" y="1612623"/>
            <a:ext cx="8509812" cy="639578"/>
          </a:xfrm>
          <a:prstGeom prst="rect">
            <a:avLst/>
          </a:prstGeom>
          <a:ln>
            <a:solidFill>
              <a:srgbClr val="4F81BD"/>
            </a:solidFill>
          </a:ln>
        </p:spPr>
        <p:txBody>
          <a:bodyPr vert="horz" wrap="square" lIns="0" tIns="0" rIns="0" bIns="0" rtlCol="0">
            <a:noAutofit/>
          </a:bodyPr>
          <a:lstStyle/>
          <a:p>
            <a:pPr>
              <a:lnSpc>
                <a:spcPct val="120000"/>
              </a:lnSpc>
            </a:pPr>
            <a:r>
              <a:rPr lang="en-US" sz="2100" b="1" dirty="0"/>
              <a:t>Write the events in the order they happened. (Processing skill: Sequencing) </a:t>
            </a:r>
          </a:p>
        </p:txBody>
      </p:sp>
      <p:sp>
        <p:nvSpPr>
          <p:cNvPr id="3" name="TextBox 2"/>
          <p:cNvSpPr txBox="1"/>
          <p:nvPr/>
        </p:nvSpPr>
        <p:spPr>
          <a:xfrm>
            <a:off x="521021" y="4070764"/>
            <a:ext cx="1001455" cy="646331"/>
          </a:xfrm>
          <a:prstGeom prst="rect">
            <a:avLst/>
          </a:prstGeom>
          <a:noFill/>
        </p:spPr>
        <p:txBody>
          <a:bodyPr wrap="square" rtlCol="0">
            <a:spAutoFit/>
          </a:bodyPr>
          <a:lstStyle/>
          <a:p>
            <a:r>
              <a:rPr lang="en-US" dirty="0">
                <a:solidFill>
                  <a:srgbClr val="FF0000"/>
                </a:solidFill>
              </a:rPr>
              <a:t>The ship left</a:t>
            </a:r>
          </a:p>
        </p:txBody>
      </p:sp>
      <p:sp>
        <p:nvSpPr>
          <p:cNvPr id="11" name="TextBox 10"/>
          <p:cNvSpPr txBox="1"/>
          <p:nvPr/>
        </p:nvSpPr>
        <p:spPr>
          <a:xfrm>
            <a:off x="2974086" y="3911640"/>
            <a:ext cx="1001455" cy="923330"/>
          </a:xfrm>
          <a:prstGeom prst="rect">
            <a:avLst/>
          </a:prstGeom>
          <a:noFill/>
        </p:spPr>
        <p:txBody>
          <a:bodyPr wrap="square" rtlCol="0">
            <a:spAutoFit/>
          </a:bodyPr>
          <a:lstStyle/>
          <a:p>
            <a:r>
              <a:rPr lang="en-US" dirty="0" err="1">
                <a:solidFill>
                  <a:srgbClr val="FF0000"/>
                </a:solidFill>
              </a:rPr>
              <a:t>Samia</a:t>
            </a:r>
            <a:r>
              <a:rPr lang="en-US" dirty="0">
                <a:solidFill>
                  <a:srgbClr val="FF0000"/>
                </a:solidFill>
              </a:rPr>
              <a:t> got to the port</a:t>
            </a:r>
          </a:p>
        </p:txBody>
      </p:sp>
      <p:sp>
        <p:nvSpPr>
          <p:cNvPr id="12" name="TextBox 11"/>
          <p:cNvSpPr txBox="1"/>
          <p:nvPr/>
        </p:nvSpPr>
        <p:spPr>
          <a:xfrm>
            <a:off x="5262163" y="3862298"/>
            <a:ext cx="1390457" cy="923330"/>
          </a:xfrm>
          <a:prstGeom prst="rect">
            <a:avLst/>
          </a:prstGeom>
          <a:noFill/>
        </p:spPr>
        <p:txBody>
          <a:bodyPr wrap="square" rtlCol="0">
            <a:spAutoFit/>
          </a:bodyPr>
          <a:lstStyle/>
          <a:p>
            <a:r>
              <a:rPr lang="en-US" dirty="0">
                <a:solidFill>
                  <a:srgbClr val="FF0000"/>
                </a:solidFill>
              </a:rPr>
              <a:t>The speaker </a:t>
            </a:r>
          </a:p>
          <a:p>
            <a:r>
              <a:rPr lang="en-US" dirty="0">
                <a:solidFill>
                  <a:srgbClr val="FF0000"/>
                </a:solidFill>
              </a:rPr>
              <a:t>or writer </a:t>
            </a:r>
          </a:p>
          <a:p>
            <a:r>
              <a:rPr lang="en-US" dirty="0">
                <a:solidFill>
                  <a:srgbClr val="FF0000"/>
                </a:solidFill>
              </a:rPr>
              <a:t>told you</a:t>
            </a:r>
          </a:p>
        </p:txBody>
      </p:sp>
      <p:sp>
        <p:nvSpPr>
          <p:cNvPr id="16" name="TextBox 15"/>
          <p:cNvSpPr txBox="1"/>
          <p:nvPr/>
        </p:nvSpPr>
        <p:spPr>
          <a:xfrm>
            <a:off x="7218904" y="2741631"/>
            <a:ext cx="1390457" cy="2308324"/>
          </a:xfrm>
          <a:prstGeom prst="rect">
            <a:avLst/>
          </a:prstGeom>
          <a:noFill/>
        </p:spPr>
        <p:txBody>
          <a:bodyPr wrap="square" rtlCol="0">
            <a:spAutoFit/>
          </a:bodyPr>
          <a:lstStyle/>
          <a:p>
            <a:r>
              <a:rPr lang="en-US" dirty="0">
                <a:solidFill>
                  <a:srgbClr val="0070C0"/>
                </a:solidFill>
              </a:rPr>
              <a:t>We used the past perfect tense to show SEQUENCE relative to the speaker or writer.</a:t>
            </a:r>
          </a:p>
        </p:txBody>
      </p:sp>
      <p:sp>
        <p:nvSpPr>
          <p:cNvPr id="13" name="مستطيل 34">
            <a:extLst>
              <a:ext uri="{FF2B5EF4-FFF2-40B4-BE49-F238E27FC236}">
                <a16:creationId xmlns:a16="http://schemas.microsoft.com/office/drawing/2014/main" id="{D1A77F4E-ECF9-8147-B8C3-B078CEC533A3}"/>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408862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7006" y="2650185"/>
            <a:ext cx="8509811" cy="2974327"/>
          </a:xfrm>
          <a:prstGeom prst="rect">
            <a:avLst/>
          </a:prstGeom>
          <a:ln>
            <a:solidFill>
              <a:srgbClr val="4F81BD"/>
            </a:solidFill>
          </a:ln>
        </p:spPr>
        <p:txBody>
          <a:bodyPr vert="horz" wrap="square" lIns="0" tIns="0" rIns="0" bIns="0" rtlCol="0">
            <a:noAutofit/>
          </a:bodyPr>
          <a:lstStyle/>
          <a:p>
            <a:pPr fontAlgn="base">
              <a:lnSpc>
                <a:spcPct val="80000"/>
              </a:lnSpc>
              <a:spcAft>
                <a:spcPts val="750"/>
              </a:spcAft>
            </a:pPr>
            <a:r>
              <a:rPr lang="en-GB" sz="2100" b="1" dirty="0">
                <a:solidFill>
                  <a:srgbClr val="2A2A39"/>
                </a:solidFill>
                <a:ea typeface="ＭＳ Ｐゴシック"/>
                <a:cs typeface="ＭＳ Ｐゴシック"/>
              </a:rPr>
              <a:t>      </a:t>
            </a:r>
          </a:p>
          <a:p>
            <a:pPr fontAlgn="base">
              <a:lnSpc>
                <a:spcPct val="80000"/>
              </a:lnSpc>
              <a:spcAft>
                <a:spcPts val="750"/>
              </a:spcAft>
            </a:pPr>
            <a:r>
              <a:rPr lang="en-GB" sz="2100" b="1" dirty="0">
                <a:solidFill>
                  <a:srgbClr val="2A2A39"/>
                </a:solidFill>
                <a:ea typeface="ＭＳ Ｐゴシック"/>
                <a:cs typeface="ＭＳ Ｐゴシック"/>
              </a:rPr>
              <a:t> I saw the movie.</a:t>
            </a:r>
          </a:p>
          <a:p>
            <a:pPr fontAlgn="base">
              <a:lnSpc>
                <a:spcPct val="80000"/>
              </a:lnSpc>
              <a:spcAft>
                <a:spcPts val="750"/>
              </a:spcAft>
            </a:pPr>
            <a:endParaRPr lang="en-GB" sz="2100" b="1" dirty="0">
              <a:solidFill>
                <a:srgbClr val="2A2A39"/>
              </a:solidFill>
              <a:ea typeface="ＭＳ Ｐゴシック"/>
              <a:cs typeface="ＭＳ Ｐゴシック"/>
            </a:endParaRPr>
          </a:p>
          <a:p>
            <a:pPr fontAlgn="base">
              <a:lnSpc>
                <a:spcPct val="80000"/>
              </a:lnSpc>
              <a:spcAft>
                <a:spcPts val="750"/>
              </a:spcAft>
            </a:pPr>
            <a:endParaRPr lang="en-GB" sz="2100" b="1" dirty="0">
              <a:solidFill>
                <a:srgbClr val="2A2A39"/>
              </a:solidFill>
              <a:ea typeface="ＭＳ Ｐゴシック"/>
              <a:cs typeface="ＭＳ Ｐゴシック"/>
            </a:endParaRPr>
          </a:p>
          <a:p>
            <a:pPr fontAlgn="base">
              <a:lnSpc>
                <a:spcPct val="80000"/>
              </a:lnSpc>
              <a:spcAft>
                <a:spcPts val="750"/>
              </a:spcAft>
            </a:pPr>
            <a:endParaRPr lang="en-GB" sz="2100" b="1" dirty="0">
              <a:solidFill>
                <a:srgbClr val="2A2A39"/>
              </a:solidFill>
              <a:ea typeface="ＭＳ Ｐゴシック"/>
              <a:cs typeface="ＭＳ Ｐゴシック"/>
            </a:endParaRPr>
          </a:p>
          <a:p>
            <a:pPr fontAlgn="base">
              <a:lnSpc>
                <a:spcPct val="80000"/>
              </a:lnSpc>
              <a:spcAft>
                <a:spcPts val="750"/>
              </a:spcAft>
            </a:pPr>
            <a:endParaRPr lang="en-GB" sz="2100" b="1" dirty="0">
              <a:solidFill>
                <a:srgbClr val="2A2A39"/>
              </a:solidFill>
              <a:ea typeface="ＭＳ Ｐゴシック"/>
              <a:cs typeface="ＭＳ Ｐゴシック"/>
            </a:endParaRPr>
          </a:p>
          <a:p>
            <a:pPr fontAlgn="base">
              <a:lnSpc>
                <a:spcPct val="80000"/>
              </a:lnSpc>
              <a:spcAft>
                <a:spcPts val="750"/>
              </a:spcAft>
            </a:pPr>
            <a:endParaRPr lang="en-GB" sz="2100" b="1" dirty="0">
              <a:solidFill>
                <a:srgbClr val="2A2A39"/>
              </a:solidFill>
              <a:ea typeface="ＭＳ Ｐゴシック"/>
              <a:cs typeface="ＭＳ Ｐゴシック"/>
            </a:endParaRPr>
          </a:p>
          <a:p>
            <a:pPr fontAlgn="base">
              <a:lnSpc>
                <a:spcPct val="80000"/>
              </a:lnSpc>
              <a:spcAft>
                <a:spcPts val="750"/>
              </a:spcAft>
            </a:pPr>
            <a:r>
              <a:rPr lang="en-GB" sz="2100" b="1" dirty="0">
                <a:solidFill>
                  <a:srgbClr val="2A2A39"/>
                </a:solidFill>
                <a:ea typeface="ＭＳ Ｐゴシック"/>
                <a:cs typeface="ＭＳ Ｐゴシック"/>
              </a:rPr>
              <a:t>      1.                                       2.                                   3.                                 4. </a:t>
            </a:r>
            <a:endParaRPr lang="en-US" sz="2100" dirty="0">
              <a:latin typeface="Times"/>
              <a:ea typeface="ＭＳ 明朝"/>
              <a:cs typeface="Times New Roman"/>
            </a:endParaRPr>
          </a:p>
        </p:txBody>
      </p:sp>
      <p:cxnSp>
        <p:nvCxnSpPr>
          <p:cNvPr id="5" name="رابط مستقيم 36">
            <a:extLst>
              <a:ext uri="{FF2B5EF4-FFF2-40B4-BE49-F238E27FC236}">
                <a16:creationId xmlns:a16="http://schemas.microsoft.com/office/drawing/2014/main" id="{84281357-959C-49B2-BCC0-638CE1F75260}"/>
              </a:ext>
            </a:extLst>
          </p:cNvPr>
          <p:cNvCxnSpPr/>
          <p:nvPr/>
        </p:nvCxnSpPr>
        <p:spPr>
          <a:xfrm flipH="1">
            <a:off x="-20089" y="1408610"/>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685800" y="4864939"/>
            <a:ext cx="722833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7005" y="1612623"/>
            <a:ext cx="8509812" cy="639578"/>
          </a:xfrm>
          <a:prstGeom prst="rect">
            <a:avLst/>
          </a:prstGeom>
          <a:ln>
            <a:solidFill>
              <a:srgbClr val="4F81BD"/>
            </a:solidFill>
          </a:ln>
        </p:spPr>
        <p:txBody>
          <a:bodyPr vert="horz" wrap="square" lIns="0" tIns="0" rIns="0" bIns="0" rtlCol="0">
            <a:noAutofit/>
          </a:bodyPr>
          <a:lstStyle/>
          <a:p>
            <a:pPr>
              <a:lnSpc>
                <a:spcPct val="120000"/>
              </a:lnSpc>
            </a:pPr>
            <a:r>
              <a:rPr lang="en-US" sz="2100" b="1" dirty="0"/>
              <a:t>Write the events in the order they happened. (Processing skill: Sequencing) </a:t>
            </a:r>
          </a:p>
        </p:txBody>
      </p:sp>
      <p:sp>
        <p:nvSpPr>
          <p:cNvPr id="3" name="TextBox 2"/>
          <p:cNvSpPr txBox="1"/>
          <p:nvPr/>
        </p:nvSpPr>
        <p:spPr>
          <a:xfrm>
            <a:off x="521021" y="4070764"/>
            <a:ext cx="1001455" cy="646331"/>
          </a:xfrm>
          <a:prstGeom prst="rect">
            <a:avLst/>
          </a:prstGeom>
          <a:noFill/>
        </p:spPr>
        <p:txBody>
          <a:bodyPr wrap="square" rtlCol="0">
            <a:spAutoFit/>
          </a:bodyPr>
          <a:lstStyle/>
          <a:p>
            <a:r>
              <a:rPr lang="en-US" dirty="0">
                <a:solidFill>
                  <a:srgbClr val="FF0000"/>
                </a:solidFill>
              </a:rPr>
              <a:t>Saw the movie</a:t>
            </a:r>
          </a:p>
        </p:txBody>
      </p:sp>
      <p:sp>
        <p:nvSpPr>
          <p:cNvPr id="12" name="TextBox 11"/>
          <p:cNvSpPr txBox="1"/>
          <p:nvPr/>
        </p:nvSpPr>
        <p:spPr>
          <a:xfrm>
            <a:off x="2793283" y="3894355"/>
            <a:ext cx="1390457" cy="923330"/>
          </a:xfrm>
          <a:prstGeom prst="rect">
            <a:avLst/>
          </a:prstGeom>
          <a:noFill/>
        </p:spPr>
        <p:txBody>
          <a:bodyPr wrap="square" rtlCol="0">
            <a:spAutoFit/>
          </a:bodyPr>
          <a:lstStyle/>
          <a:p>
            <a:r>
              <a:rPr lang="en-US" dirty="0">
                <a:solidFill>
                  <a:srgbClr val="FF0000"/>
                </a:solidFill>
              </a:rPr>
              <a:t>The speaker </a:t>
            </a:r>
          </a:p>
          <a:p>
            <a:r>
              <a:rPr lang="en-US" dirty="0">
                <a:solidFill>
                  <a:srgbClr val="FF0000"/>
                </a:solidFill>
              </a:rPr>
              <a:t>or writer </a:t>
            </a:r>
          </a:p>
          <a:p>
            <a:r>
              <a:rPr lang="en-US" dirty="0">
                <a:solidFill>
                  <a:srgbClr val="FF0000"/>
                </a:solidFill>
              </a:rPr>
              <a:t>told you</a:t>
            </a:r>
          </a:p>
        </p:txBody>
      </p:sp>
      <p:sp>
        <p:nvSpPr>
          <p:cNvPr id="16" name="TextBox 15"/>
          <p:cNvSpPr txBox="1"/>
          <p:nvPr/>
        </p:nvSpPr>
        <p:spPr>
          <a:xfrm>
            <a:off x="5586700" y="2353336"/>
            <a:ext cx="1390457" cy="2031325"/>
          </a:xfrm>
          <a:prstGeom prst="rect">
            <a:avLst/>
          </a:prstGeom>
          <a:noFill/>
        </p:spPr>
        <p:txBody>
          <a:bodyPr wrap="square" rtlCol="0">
            <a:spAutoFit/>
          </a:bodyPr>
          <a:lstStyle/>
          <a:p>
            <a:r>
              <a:rPr lang="en-US" dirty="0">
                <a:solidFill>
                  <a:srgbClr val="0070C0"/>
                </a:solidFill>
              </a:rPr>
              <a:t>We used the </a:t>
            </a:r>
            <a:r>
              <a:rPr lang="en-US">
                <a:solidFill>
                  <a:srgbClr val="0070C0"/>
                </a:solidFill>
              </a:rPr>
              <a:t>past tense </a:t>
            </a:r>
            <a:r>
              <a:rPr lang="en-US" dirty="0">
                <a:solidFill>
                  <a:srgbClr val="0070C0"/>
                </a:solidFill>
              </a:rPr>
              <a:t>to show </a:t>
            </a:r>
            <a:r>
              <a:rPr lang="en-US">
                <a:solidFill>
                  <a:srgbClr val="0070C0"/>
                </a:solidFill>
              </a:rPr>
              <a:t>SEQUENCE relative to the speaker or writer.</a:t>
            </a:r>
            <a:endParaRPr lang="en-US" dirty="0">
              <a:solidFill>
                <a:srgbClr val="0070C0"/>
              </a:solidFill>
            </a:endParaRPr>
          </a:p>
        </p:txBody>
      </p:sp>
      <p:sp>
        <p:nvSpPr>
          <p:cNvPr id="11" name="مستطيل 34">
            <a:extLst>
              <a:ext uri="{FF2B5EF4-FFF2-40B4-BE49-F238E27FC236}">
                <a16:creationId xmlns:a16="http://schemas.microsoft.com/office/drawing/2014/main" id="{A0B837F4-6097-F545-9FBC-8AD9B3337039}"/>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a:t>
            </a:r>
            <a:endParaRPr lang="ar-SA" sz="1050" dirty="0"/>
          </a:p>
        </p:txBody>
      </p:sp>
    </p:spTree>
    <p:extLst>
      <p:ext uri="{BB962C8B-B14F-4D97-AF65-F5344CB8AC3E}">
        <p14:creationId xmlns:p14="http://schemas.microsoft.com/office/powerpoint/2010/main" val="196430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3352E7-2155-9048-A863-3DD886678C9C}"/>
              </a:ext>
            </a:extLst>
          </p:cNvPr>
          <p:cNvSpPr txBox="1">
            <a:spLocks/>
          </p:cNvSpPr>
          <p:nvPr/>
        </p:nvSpPr>
        <p:spPr>
          <a:xfrm>
            <a:off x="-38219" y="191634"/>
            <a:ext cx="8150421" cy="4112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Whole Text/Passage</a:t>
            </a:r>
          </a:p>
        </p:txBody>
      </p:sp>
      <p:sp>
        <p:nvSpPr>
          <p:cNvPr id="4" name="Rectangle 3">
            <a:extLst>
              <a:ext uri="{FF2B5EF4-FFF2-40B4-BE49-F238E27FC236}">
                <a16:creationId xmlns:a16="http://schemas.microsoft.com/office/drawing/2014/main" id="{3D36CAEE-2FE9-C540-8143-2DB8247354D8}"/>
              </a:ext>
            </a:extLst>
          </p:cNvPr>
          <p:cNvSpPr/>
          <p:nvPr/>
        </p:nvSpPr>
        <p:spPr>
          <a:xfrm>
            <a:off x="377964" y="809500"/>
            <a:ext cx="7833635" cy="1200329"/>
          </a:xfrm>
          <a:prstGeom prst="rect">
            <a:avLst/>
          </a:prstGeom>
        </p:spPr>
        <p:txBody>
          <a:bodyPr wrap="square">
            <a:spAutoFit/>
          </a:bodyPr>
          <a:lstStyle/>
          <a:p>
            <a:r>
              <a:rPr lang="en-US" sz="2400" b="1" dirty="0">
                <a:solidFill>
                  <a:srgbClr val="002060"/>
                </a:solidFill>
              </a:rPr>
              <a:t>On an even higher level, our minds go beyond the </a:t>
            </a:r>
            <a:r>
              <a:rPr lang="en-US" sz="2400" b="1" dirty="0">
                <a:solidFill>
                  <a:srgbClr val="FF0000"/>
                </a:solidFill>
              </a:rPr>
              <a:t>thought</a:t>
            </a:r>
            <a:r>
              <a:rPr lang="en-US" sz="2400" b="1" dirty="0">
                <a:solidFill>
                  <a:srgbClr val="002060"/>
                </a:solidFill>
              </a:rPr>
              <a:t> levels in the sentences and we start to read or hear texts at an </a:t>
            </a:r>
            <a:r>
              <a:rPr lang="en-US" sz="2400" b="1" dirty="0">
                <a:solidFill>
                  <a:srgbClr val="FF0000"/>
                </a:solidFill>
              </a:rPr>
              <a:t>idea</a:t>
            </a:r>
            <a:r>
              <a:rPr lang="en-US" sz="2400" b="1" dirty="0">
                <a:solidFill>
                  <a:srgbClr val="002060"/>
                </a:solidFill>
              </a:rPr>
              <a:t> level. </a:t>
            </a:r>
          </a:p>
        </p:txBody>
      </p:sp>
      <p:pic>
        <p:nvPicPr>
          <p:cNvPr id="5" name="Picture 4">
            <a:extLst>
              <a:ext uri="{FF2B5EF4-FFF2-40B4-BE49-F238E27FC236}">
                <a16:creationId xmlns:a16="http://schemas.microsoft.com/office/drawing/2014/main" id="{DE221412-3706-8742-AC67-8B755C5EF5CB}"/>
              </a:ext>
            </a:extLst>
          </p:cNvPr>
          <p:cNvPicPr>
            <a:picLocks noChangeAspect="1"/>
          </p:cNvPicPr>
          <p:nvPr/>
        </p:nvPicPr>
        <p:blipFill>
          <a:blip r:embed="rId2"/>
          <a:stretch>
            <a:fillRect/>
          </a:stretch>
        </p:blipFill>
        <p:spPr>
          <a:xfrm>
            <a:off x="6639911" y="4174131"/>
            <a:ext cx="1875439" cy="1978203"/>
          </a:xfrm>
          <a:prstGeom prst="rect">
            <a:avLst/>
          </a:prstGeom>
        </p:spPr>
      </p:pic>
      <p:cxnSp>
        <p:nvCxnSpPr>
          <p:cNvPr id="7" name="Straight Arrow Connector 6">
            <a:extLst>
              <a:ext uri="{FF2B5EF4-FFF2-40B4-BE49-F238E27FC236}">
                <a16:creationId xmlns:a16="http://schemas.microsoft.com/office/drawing/2014/main" id="{ACC3D6D6-310B-A04E-9271-438BC370CC90}"/>
              </a:ext>
            </a:extLst>
          </p:cNvPr>
          <p:cNvCxnSpPr/>
          <p:nvPr/>
        </p:nvCxnSpPr>
        <p:spPr>
          <a:xfrm flipH="1" flipV="1">
            <a:off x="7043057" y="3845405"/>
            <a:ext cx="1069145" cy="116312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ular Callout 8">
            <a:extLst>
              <a:ext uri="{FF2B5EF4-FFF2-40B4-BE49-F238E27FC236}">
                <a16:creationId xmlns:a16="http://schemas.microsoft.com/office/drawing/2014/main" id="{24538445-2414-644F-A7BB-1E08BB52E675}"/>
              </a:ext>
            </a:extLst>
          </p:cNvPr>
          <p:cNvSpPr/>
          <p:nvPr/>
        </p:nvSpPr>
        <p:spPr>
          <a:xfrm>
            <a:off x="6205729" y="2199899"/>
            <a:ext cx="2309621" cy="1213795"/>
          </a:xfrm>
          <a:prstGeom prst="wedgeRoundRectCallout">
            <a:avLst>
              <a:gd name="adj1" fmla="val -13524"/>
              <a:gd name="adj2" fmla="val 7177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We ‘piece together’ the thoughts to make a complete IDEA!</a:t>
            </a:r>
          </a:p>
        </p:txBody>
      </p:sp>
      <p:sp>
        <p:nvSpPr>
          <p:cNvPr id="11" name="Title 1">
            <a:extLst>
              <a:ext uri="{FF2B5EF4-FFF2-40B4-BE49-F238E27FC236}">
                <a16:creationId xmlns:a16="http://schemas.microsoft.com/office/drawing/2014/main" id="{0EB0886F-024E-2749-8C24-EB00709D3054}"/>
              </a:ext>
            </a:extLst>
          </p:cNvPr>
          <p:cNvSpPr txBox="1">
            <a:spLocks/>
          </p:cNvSpPr>
          <p:nvPr/>
        </p:nvSpPr>
        <p:spPr>
          <a:xfrm>
            <a:off x="353879" y="2221384"/>
            <a:ext cx="1752597" cy="4112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Arial" panose="020B0604020202020204" pitchFamily="34" charset="0"/>
                <a:cs typeface="Arial" panose="020B0604020202020204" pitchFamily="34" charset="0"/>
              </a:rPr>
              <a:t>Main idea </a:t>
            </a:r>
          </a:p>
        </p:txBody>
      </p:sp>
      <p:pic>
        <p:nvPicPr>
          <p:cNvPr id="6" name="Picture 5">
            <a:extLst>
              <a:ext uri="{FF2B5EF4-FFF2-40B4-BE49-F238E27FC236}">
                <a16:creationId xmlns:a16="http://schemas.microsoft.com/office/drawing/2014/main" id="{8C902BB7-4303-ED43-A1E3-B18078F841D6}"/>
              </a:ext>
            </a:extLst>
          </p:cNvPr>
          <p:cNvPicPr>
            <a:picLocks noChangeAspect="1"/>
          </p:cNvPicPr>
          <p:nvPr/>
        </p:nvPicPr>
        <p:blipFill>
          <a:blip r:embed="rId3"/>
          <a:stretch>
            <a:fillRect/>
          </a:stretch>
        </p:blipFill>
        <p:spPr>
          <a:xfrm>
            <a:off x="2212018" y="2157109"/>
            <a:ext cx="3086311" cy="3995225"/>
          </a:xfrm>
          <a:prstGeom prst="rect">
            <a:avLst/>
          </a:prstGeom>
        </p:spPr>
      </p:pic>
      <p:sp>
        <p:nvSpPr>
          <p:cNvPr id="14" name="Title 1">
            <a:extLst>
              <a:ext uri="{FF2B5EF4-FFF2-40B4-BE49-F238E27FC236}">
                <a16:creationId xmlns:a16="http://schemas.microsoft.com/office/drawing/2014/main" id="{BC7F8D06-FCE5-F245-A6A4-2C00564A6609}"/>
              </a:ext>
            </a:extLst>
          </p:cNvPr>
          <p:cNvSpPr txBox="1">
            <a:spLocks/>
          </p:cNvSpPr>
          <p:nvPr/>
        </p:nvSpPr>
        <p:spPr>
          <a:xfrm>
            <a:off x="353879" y="3105220"/>
            <a:ext cx="2357507" cy="411297"/>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Arial" panose="020B0604020202020204" pitchFamily="34" charset="0"/>
                <a:cs typeface="Arial" panose="020B0604020202020204" pitchFamily="34" charset="0"/>
              </a:rPr>
              <a:t>Author’s purpose</a:t>
            </a:r>
          </a:p>
        </p:txBody>
      </p:sp>
      <p:sp>
        <p:nvSpPr>
          <p:cNvPr id="15" name="Title 1">
            <a:extLst>
              <a:ext uri="{FF2B5EF4-FFF2-40B4-BE49-F238E27FC236}">
                <a16:creationId xmlns:a16="http://schemas.microsoft.com/office/drawing/2014/main" id="{6A50B9FA-C0F3-7D42-AF3C-ABC7B387A95C}"/>
              </a:ext>
            </a:extLst>
          </p:cNvPr>
          <p:cNvSpPr txBox="1">
            <a:spLocks/>
          </p:cNvSpPr>
          <p:nvPr/>
        </p:nvSpPr>
        <p:spPr>
          <a:xfrm>
            <a:off x="353879" y="3769279"/>
            <a:ext cx="2357507" cy="411297"/>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Arial" panose="020B0604020202020204" pitchFamily="34" charset="0"/>
                <a:cs typeface="Arial" panose="020B0604020202020204" pitchFamily="34" charset="0"/>
              </a:rPr>
              <a:t>Author’s viewpoint</a:t>
            </a:r>
          </a:p>
        </p:txBody>
      </p:sp>
      <p:cxnSp>
        <p:nvCxnSpPr>
          <p:cNvPr id="16" name="رابط مستقيم 36">
            <a:extLst>
              <a:ext uri="{FF2B5EF4-FFF2-40B4-BE49-F238E27FC236}">
                <a16:creationId xmlns:a16="http://schemas.microsoft.com/office/drawing/2014/main" id="{DB70C0CE-D077-584C-B6D6-6DF5E73ECFC5}"/>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269B4B0A-C032-E948-87F1-FBF889D643D9}"/>
              </a:ext>
            </a:extLst>
          </p:cNvPr>
          <p:cNvSpPr txBox="1">
            <a:spLocks/>
          </p:cNvSpPr>
          <p:nvPr/>
        </p:nvSpPr>
        <p:spPr>
          <a:xfrm>
            <a:off x="376748" y="4464628"/>
            <a:ext cx="2357507" cy="4112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Arial" panose="020B0604020202020204" pitchFamily="34" charset="0"/>
                <a:cs typeface="Arial" panose="020B0604020202020204" pitchFamily="34" charset="0"/>
              </a:rPr>
              <a:t>Conclusion</a:t>
            </a:r>
          </a:p>
        </p:txBody>
      </p:sp>
      <p:sp>
        <p:nvSpPr>
          <p:cNvPr id="18" name="Title 1">
            <a:extLst>
              <a:ext uri="{FF2B5EF4-FFF2-40B4-BE49-F238E27FC236}">
                <a16:creationId xmlns:a16="http://schemas.microsoft.com/office/drawing/2014/main" id="{1BBEF0BF-7099-014B-ACA9-F798170D1080}"/>
              </a:ext>
            </a:extLst>
          </p:cNvPr>
          <p:cNvSpPr txBox="1">
            <a:spLocks/>
          </p:cNvSpPr>
          <p:nvPr/>
        </p:nvSpPr>
        <p:spPr>
          <a:xfrm>
            <a:off x="376748" y="5159977"/>
            <a:ext cx="2357507" cy="4112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Arial" panose="020B0604020202020204" pitchFamily="34" charset="0"/>
                <a:cs typeface="Arial" panose="020B0604020202020204" pitchFamily="34" charset="0"/>
              </a:rPr>
              <a:t>Summary </a:t>
            </a:r>
          </a:p>
        </p:txBody>
      </p:sp>
      <p:sp>
        <p:nvSpPr>
          <p:cNvPr id="20" name="مستطيل 34">
            <a:extLst>
              <a:ext uri="{FF2B5EF4-FFF2-40B4-BE49-F238E27FC236}">
                <a16:creationId xmlns:a16="http://schemas.microsoft.com/office/drawing/2014/main" id="{C96A6E30-26CF-C940-A3A0-214DFF2C9CE4}"/>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Tree>
    <p:extLst>
      <p:ext uri="{BB962C8B-B14F-4D97-AF65-F5344CB8AC3E}">
        <p14:creationId xmlns:p14="http://schemas.microsoft.com/office/powerpoint/2010/main" val="403798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7"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رابط مستقيم 36">
            <a:extLst>
              <a:ext uri="{FF2B5EF4-FFF2-40B4-BE49-F238E27FC236}">
                <a16:creationId xmlns:a16="http://schemas.microsoft.com/office/drawing/2014/main" id="{84281357-959C-49B2-BCC0-638CE1F75260}"/>
              </a:ext>
            </a:extLst>
          </p:cNvPr>
          <p:cNvCxnSpPr/>
          <p:nvPr/>
        </p:nvCxnSpPr>
        <p:spPr>
          <a:xfrm flipH="1">
            <a:off x="-3876" y="488760"/>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77543" y="4972050"/>
            <a:ext cx="184731" cy="300082"/>
          </a:xfrm>
          <a:prstGeom prst="rect">
            <a:avLst/>
          </a:prstGeom>
          <a:noFill/>
        </p:spPr>
        <p:txBody>
          <a:bodyPr wrap="none" rtlCol="0">
            <a:spAutoFit/>
          </a:bodyPr>
          <a:lstStyle/>
          <a:p>
            <a:endParaRPr lang="en-US" sz="1350"/>
          </a:p>
        </p:txBody>
      </p:sp>
      <p:sp>
        <p:nvSpPr>
          <p:cNvPr id="7" name="TextBox 6"/>
          <p:cNvSpPr txBox="1"/>
          <p:nvPr/>
        </p:nvSpPr>
        <p:spPr>
          <a:xfrm>
            <a:off x="3504506" y="277779"/>
            <a:ext cx="1864685" cy="346249"/>
          </a:xfrm>
          <a:prstGeom prst="rect">
            <a:avLst/>
          </a:prstGeom>
          <a:solidFill>
            <a:schemeClr val="accent4"/>
          </a:solidFill>
          <a:ln>
            <a:solidFill>
              <a:srgbClr val="4F81BD"/>
            </a:solidFill>
          </a:ln>
        </p:spPr>
        <p:txBody>
          <a:bodyPr wrap="square" rtlCol="0">
            <a:spAutoFit/>
          </a:bodyPr>
          <a:lstStyle/>
          <a:p>
            <a:pPr algn="ctr"/>
            <a:r>
              <a:rPr lang="en-US" sz="1650" dirty="0">
                <a:solidFill>
                  <a:sysClr val="windowText" lastClr="000000"/>
                </a:solidFill>
              </a:rPr>
              <a:t>TEXT LEVEL</a:t>
            </a:r>
          </a:p>
        </p:txBody>
      </p:sp>
      <p:pic>
        <p:nvPicPr>
          <p:cNvPr id="5" name="Picture 4"/>
          <p:cNvPicPr>
            <a:picLocks noChangeAspect="1"/>
          </p:cNvPicPr>
          <p:nvPr/>
        </p:nvPicPr>
        <p:blipFill>
          <a:blip r:embed="rId2"/>
          <a:stretch>
            <a:fillRect/>
          </a:stretch>
        </p:blipFill>
        <p:spPr>
          <a:xfrm>
            <a:off x="181535" y="1722321"/>
            <a:ext cx="5725628" cy="4006823"/>
          </a:xfrm>
          <a:prstGeom prst="rect">
            <a:avLst/>
          </a:prstGeom>
        </p:spPr>
      </p:pic>
      <p:sp>
        <p:nvSpPr>
          <p:cNvPr id="11" name="مستطيل 34">
            <a:extLst>
              <a:ext uri="{FF2B5EF4-FFF2-40B4-BE49-F238E27FC236}">
                <a16:creationId xmlns:a16="http://schemas.microsoft.com/office/drawing/2014/main" id="{1E2EA547-5A2A-CE4F-9772-CCB6585166A5}"/>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2018 </a:t>
            </a:r>
            <a:endParaRPr lang="ar-SA" sz="1050" dirty="0"/>
          </a:p>
        </p:txBody>
      </p:sp>
      <p:pic>
        <p:nvPicPr>
          <p:cNvPr id="9" name="Picture 8">
            <a:extLst>
              <a:ext uri="{FF2B5EF4-FFF2-40B4-BE49-F238E27FC236}">
                <a16:creationId xmlns:a16="http://schemas.microsoft.com/office/drawing/2014/main" id="{E9DCF730-CD84-F140-99A5-B38198D96D72}"/>
              </a:ext>
            </a:extLst>
          </p:cNvPr>
          <p:cNvPicPr>
            <a:picLocks noChangeAspect="1"/>
          </p:cNvPicPr>
          <p:nvPr/>
        </p:nvPicPr>
        <p:blipFill>
          <a:blip r:embed="rId2"/>
          <a:stretch>
            <a:fillRect/>
          </a:stretch>
        </p:blipFill>
        <p:spPr>
          <a:xfrm>
            <a:off x="0" y="835009"/>
            <a:ext cx="12977408" cy="9081655"/>
          </a:xfrm>
          <a:prstGeom prst="rect">
            <a:avLst/>
          </a:prstGeom>
        </p:spPr>
      </p:pic>
      <p:sp>
        <p:nvSpPr>
          <p:cNvPr id="13" name="Rectangle 12">
            <a:extLst>
              <a:ext uri="{FF2B5EF4-FFF2-40B4-BE49-F238E27FC236}">
                <a16:creationId xmlns:a16="http://schemas.microsoft.com/office/drawing/2014/main" id="{BEF6927F-9038-BB4C-A100-B28178ED8B14}"/>
              </a:ext>
            </a:extLst>
          </p:cNvPr>
          <p:cNvSpPr/>
          <p:nvPr/>
        </p:nvSpPr>
        <p:spPr>
          <a:xfrm>
            <a:off x="6088698" y="1219200"/>
            <a:ext cx="2916757" cy="38931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A67081AC-D392-B642-AE93-84ACA4C8593D}"/>
              </a:ext>
            </a:extLst>
          </p:cNvPr>
          <p:cNvGraphicFramePr>
            <a:graphicFrameLocks noGrp="1"/>
          </p:cNvGraphicFramePr>
          <p:nvPr>
            <p:extLst>
              <p:ext uri="{D42A27DB-BD31-4B8C-83A1-F6EECF244321}">
                <p14:modId xmlns:p14="http://schemas.microsoft.com/office/powerpoint/2010/main" val="955508207"/>
              </p:ext>
            </p:extLst>
          </p:nvPr>
        </p:nvGraphicFramePr>
        <p:xfrm>
          <a:off x="6088698" y="2217180"/>
          <a:ext cx="2686988" cy="2668906"/>
        </p:xfrm>
        <a:graphic>
          <a:graphicData uri="http://schemas.openxmlformats.org/drawingml/2006/table">
            <a:tbl>
              <a:tblPr firstRow="1" firstCol="1" bandRow="1">
                <a:tableStyleId>{5C22544A-7EE6-4342-B048-85BDC9FD1C3A}</a:tableStyleId>
              </a:tblPr>
              <a:tblGrid>
                <a:gridCol w="1126075">
                  <a:extLst>
                    <a:ext uri="{9D8B030D-6E8A-4147-A177-3AD203B41FA5}">
                      <a16:colId xmlns:a16="http://schemas.microsoft.com/office/drawing/2014/main" val="20000"/>
                    </a:ext>
                  </a:extLst>
                </a:gridCol>
                <a:gridCol w="1560913">
                  <a:extLst>
                    <a:ext uri="{9D8B030D-6E8A-4147-A177-3AD203B41FA5}">
                      <a16:colId xmlns:a16="http://schemas.microsoft.com/office/drawing/2014/main" val="20001"/>
                    </a:ext>
                  </a:extLst>
                </a:gridCol>
              </a:tblGrid>
              <a:tr h="967550">
                <a:tc>
                  <a:txBody>
                    <a:bodyPr/>
                    <a:lstStyle/>
                    <a:p>
                      <a:pPr marL="0" marR="0" algn="l" rtl="0">
                        <a:lnSpc>
                          <a:spcPct val="107000"/>
                        </a:lnSpc>
                        <a:spcBef>
                          <a:spcPts val="0"/>
                        </a:spcBef>
                        <a:spcAft>
                          <a:spcPts val="0"/>
                        </a:spcAft>
                      </a:pPr>
                      <a:r>
                        <a:rPr lang="en-US" sz="1500" dirty="0">
                          <a:solidFill>
                            <a:sysClr val="windowText" lastClr="000000"/>
                          </a:solidFill>
                          <a:effectLst/>
                        </a:rPr>
                        <a:t>Characters</a:t>
                      </a:r>
                    </a:p>
                    <a:p>
                      <a:pPr marL="0" marR="0" algn="l" rtl="0">
                        <a:lnSpc>
                          <a:spcPct val="107000"/>
                        </a:lnSpc>
                        <a:spcBef>
                          <a:spcPts val="0"/>
                        </a:spcBef>
                        <a:spcAft>
                          <a:spcPts val="0"/>
                        </a:spcAft>
                      </a:pPr>
                      <a:r>
                        <a:rPr lang="en-US" sz="1500" dirty="0">
                          <a:solidFill>
                            <a:sysClr val="windowText" lastClr="000000"/>
                          </a:solidFill>
                          <a:effectLst/>
                        </a:rPr>
                        <a:t> </a:t>
                      </a:r>
                    </a:p>
                    <a:p>
                      <a:pPr marL="0" marR="0" algn="l" rtl="0">
                        <a:lnSpc>
                          <a:spcPct val="107000"/>
                        </a:lnSpc>
                        <a:spcBef>
                          <a:spcPts val="0"/>
                        </a:spcBef>
                        <a:spcAft>
                          <a:spcPts val="0"/>
                        </a:spcAft>
                      </a:pPr>
                      <a:endParaRPr lang="en-US" sz="1500" dirty="0">
                        <a:solidFill>
                          <a:sysClr val="windowText" lastClr="000000"/>
                        </a:solidFill>
                        <a:effectLst/>
                        <a:latin typeface="Calibri" charset="0"/>
                        <a:ea typeface="Calibri" charset="0"/>
                        <a:cs typeface="Arial" charset="0"/>
                      </a:endParaRPr>
                    </a:p>
                    <a:p>
                      <a:pPr marL="0" marR="0" algn="l" rtl="0">
                        <a:lnSpc>
                          <a:spcPct val="107000"/>
                        </a:lnSpc>
                        <a:spcBef>
                          <a:spcPts val="0"/>
                        </a:spcBef>
                        <a:spcAft>
                          <a:spcPts val="0"/>
                        </a:spcAft>
                      </a:pPr>
                      <a:endParaRPr lang="en-US" sz="1500" dirty="0">
                        <a:solidFill>
                          <a:sysClr val="windowText" lastClr="000000"/>
                        </a:solidFill>
                        <a:effectLst/>
                        <a:latin typeface="Calibri" charset="0"/>
                        <a:ea typeface="Calibri" charset="0"/>
                        <a:cs typeface="Arial"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n-US" sz="1500">
                          <a:solidFill>
                            <a:sysClr val="windowText" lastClr="000000"/>
                          </a:solidFill>
                          <a:effectLst/>
                        </a:rPr>
                        <a:t>Setting</a:t>
                      </a:r>
                      <a:endParaRPr lang="en-US" sz="1500">
                        <a:solidFill>
                          <a:sysClr val="windowText" lastClr="000000"/>
                        </a:solidFill>
                        <a:effectLst/>
                        <a:latin typeface="Calibri" charset="0"/>
                        <a:ea typeface="Calibri" charset="0"/>
                        <a:cs typeface="Arial"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701356">
                <a:tc gridSpan="2">
                  <a:txBody>
                    <a:bodyPr/>
                    <a:lstStyle/>
                    <a:p>
                      <a:pPr marL="0" marR="0" algn="l" rtl="0">
                        <a:lnSpc>
                          <a:spcPct val="107000"/>
                        </a:lnSpc>
                        <a:spcBef>
                          <a:spcPts val="0"/>
                        </a:spcBef>
                        <a:spcAft>
                          <a:spcPts val="0"/>
                        </a:spcAft>
                      </a:pPr>
                      <a:r>
                        <a:rPr lang="en-US" sz="1500" dirty="0">
                          <a:solidFill>
                            <a:sysClr val="windowText" lastClr="000000"/>
                          </a:solidFill>
                          <a:effectLst/>
                        </a:rPr>
                        <a:t>Main event(s)</a:t>
                      </a:r>
                    </a:p>
                    <a:p>
                      <a:pPr marL="0" marR="0" algn="l" rtl="0">
                        <a:lnSpc>
                          <a:spcPct val="107000"/>
                        </a:lnSpc>
                        <a:spcBef>
                          <a:spcPts val="0"/>
                        </a:spcBef>
                        <a:spcAft>
                          <a:spcPts val="0"/>
                        </a:spcAft>
                      </a:pPr>
                      <a:r>
                        <a:rPr lang="en-US" sz="1500" dirty="0">
                          <a:solidFill>
                            <a:sysClr val="windowText" lastClr="000000"/>
                          </a:solidFill>
                          <a:effectLst/>
                        </a:rPr>
                        <a:t> </a:t>
                      </a:r>
                    </a:p>
                    <a:p>
                      <a:pPr marL="0" marR="0" algn="l" rtl="0">
                        <a:lnSpc>
                          <a:spcPct val="107000"/>
                        </a:lnSpc>
                        <a:spcBef>
                          <a:spcPts val="0"/>
                        </a:spcBef>
                        <a:spcAft>
                          <a:spcPts val="0"/>
                        </a:spcAft>
                      </a:pPr>
                      <a:r>
                        <a:rPr lang="en-US" sz="1500" dirty="0">
                          <a:solidFill>
                            <a:sysClr val="windowText" lastClr="000000"/>
                          </a:solidFill>
                          <a:effectLst/>
                        </a:rPr>
                        <a:t> </a:t>
                      </a:r>
                    </a:p>
                    <a:p>
                      <a:pPr marL="0" marR="0" algn="l" rtl="0">
                        <a:lnSpc>
                          <a:spcPct val="107000"/>
                        </a:lnSpc>
                        <a:spcBef>
                          <a:spcPts val="0"/>
                        </a:spcBef>
                        <a:spcAft>
                          <a:spcPts val="0"/>
                        </a:spcAft>
                      </a:pPr>
                      <a:endParaRPr lang="en-US" sz="1500" dirty="0">
                        <a:solidFill>
                          <a:sysClr val="windowText" lastClr="000000"/>
                        </a:solidFill>
                        <a:effectLst/>
                        <a:latin typeface="Calibri" charset="0"/>
                        <a:ea typeface="Calibri" charset="0"/>
                        <a:cs typeface="Arial" charset="0"/>
                      </a:endParaRPr>
                    </a:p>
                    <a:p>
                      <a:pPr marL="0" marR="0" algn="l" rtl="0">
                        <a:lnSpc>
                          <a:spcPct val="107000"/>
                        </a:lnSpc>
                        <a:spcBef>
                          <a:spcPts val="0"/>
                        </a:spcBef>
                        <a:spcAft>
                          <a:spcPts val="0"/>
                        </a:spcAft>
                      </a:pPr>
                      <a:endParaRPr lang="en-US" sz="1500" dirty="0">
                        <a:solidFill>
                          <a:sysClr val="windowText" lastClr="000000"/>
                        </a:solidFill>
                        <a:effectLst/>
                        <a:latin typeface="Calibri" charset="0"/>
                        <a:ea typeface="Calibri" charset="0"/>
                        <a:cs typeface="Arial" charset="0"/>
                      </a:endParaRPr>
                    </a:p>
                    <a:p>
                      <a:pPr marL="0" marR="0" algn="l" rtl="0">
                        <a:lnSpc>
                          <a:spcPct val="107000"/>
                        </a:lnSpc>
                        <a:spcBef>
                          <a:spcPts val="0"/>
                        </a:spcBef>
                        <a:spcAft>
                          <a:spcPts val="0"/>
                        </a:spcAft>
                      </a:pPr>
                      <a:endParaRPr lang="en-US" sz="1500" dirty="0">
                        <a:solidFill>
                          <a:sysClr val="windowText" lastClr="000000"/>
                        </a:solidFill>
                        <a:effectLst/>
                        <a:latin typeface="Calibri" charset="0"/>
                        <a:ea typeface="Calibri" charset="0"/>
                        <a:cs typeface="Arial" charset="0"/>
                      </a:endParaRPr>
                    </a:p>
                    <a:p>
                      <a:pPr marL="0" marR="0" algn="l" rtl="0">
                        <a:lnSpc>
                          <a:spcPct val="107000"/>
                        </a:lnSpc>
                        <a:spcBef>
                          <a:spcPts val="0"/>
                        </a:spcBef>
                        <a:spcAft>
                          <a:spcPts val="0"/>
                        </a:spcAft>
                      </a:pPr>
                      <a:endParaRPr lang="en-US" sz="1500" dirty="0">
                        <a:solidFill>
                          <a:sysClr val="windowText" lastClr="000000"/>
                        </a:solidFill>
                        <a:effectLst/>
                        <a:latin typeface="Calibri" charset="0"/>
                        <a:ea typeface="Calibri" charset="0"/>
                        <a:cs typeface="Arial"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16" name="TextBox 15">
            <a:extLst>
              <a:ext uri="{FF2B5EF4-FFF2-40B4-BE49-F238E27FC236}">
                <a16:creationId xmlns:a16="http://schemas.microsoft.com/office/drawing/2014/main" id="{47B30807-29B5-C94D-BD89-6E824F721F15}"/>
              </a:ext>
            </a:extLst>
          </p:cNvPr>
          <p:cNvSpPr txBox="1"/>
          <p:nvPr/>
        </p:nvSpPr>
        <p:spPr>
          <a:xfrm>
            <a:off x="6088698" y="1188360"/>
            <a:ext cx="2720715" cy="923330"/>
          </a:xfrm>
          <a:prstGeom prst="rect">
            <a:avLst/>
          </a:prstGeom>
          <a:solidFill>
            <a:schemeClr val="bg1"/>
          </a:solidFill>
          <a:ln>
            <a:solidFill>
              <a:schemeClr val="tx1"/>
            </a:solidFill>
          </a:ln>
        </p:spPr>
        <p:txBody>
          <a:bodyPr wrap="square" rtlCol="0">
            <a:spAutoFit/>
          </a:bodyPr>
          <a:lstStyle/>
          <a:p>
            <a:r>
              <a:rPr lang="en-US" sz="1350" dirty="0"/>
              <a:t>Instructions:</a:t>
            </a:r>
          </a:p>
          <a:p>
            <a:r>
              <a:rPr lang="en-US" sz="1350" b="1" dirty="0"/>
              <a:t>Make a story organizer then copy the correct details from the story in it.</a:t>
            </a:r>
            <a:endParaRPr lang="en-US" sz="1350" dirty="0"/>
          </a:p>
        </p:txBody>
      </p:sp>
    </p:spTree>
    <p:extLst>
      <p:ext uri="{BB962C8B-B14F-4D97-AF65-F5344CB8AC3E}">
        <p14:creationId xmlns:p14="http://schemas.microsoft.com/office/powerpoint/2010/main" val="302254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058292" y="2499641"/>
            <a:ext cx="4748525" cy="3793544"/>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678428089"/>
              </p:ext>
            </p:extLst>
          </p:nvPr>
        </p:nvGraphicFramePr>
        <p:xfrm>
          <a:off x="321902" y="2535522"/>
          <a:ext cx="3533817" cy="3757663"/>
        </p:xfrm>
        <a:graphic>
          <a:graphicData uri="http://schemas.openxmlformats.org/drawingml/2006/table">
            <a:tbl>
              <a:tblPr firstRow="1" firstCol="1" bandRow="1">
                <a:tableStyleId>{5C22544A-7EE6-4342-B048-85BDC9FD1C3A}</a:tableStyleId>
              </a:tblPr>
              <a:tblGrid>
                <a:gridCol w="1558830">
                  <a:extLst>
                    <a:ext uri="{9D8B030D-6E8A-4147-A177-3AD203B41FA5}">
                      <a16:colId xmlns:a16="http://schemas.microsoft.com/office/drawing/2014/main" val="20000"/>
                    </a:ext>
                  </a:extLst>
                </a:gridCol>
                <a:gridCol w="1974987">
                  <a:extLst>
                    <a:ext uri="{9D8B030D-6E8A-4147-A177-3AD203B41FA5}">
                      <a16:colId xmlns:a16="http://schemas.microsoft.com/office/drawing/2014/main" val="20001"/>
                    </a:ext>
                  </a:extLst>
                </a:gridCol>
              </a:tblGrid>
              <a:tr h="1053637">
                <a:tc>
                  <a:txBody>
                    <a:bodyPr/>
                    <a:lstStyle/>
                    <a:p>
                      <a:pPr marL="0" marR="0" algn="l" rtl="0">
                        <a:lnSpc>
                          <a:spcPct val="107000"/>
                        </a:lnSpc>
                        <a:spcBef>
                          <a:spcPts val="0"/>
                        </a:spcBef>
                        <a:spcAft>
                          <a:spcPts val="0"/>
                        </a:spcAft>
                      </a:pPr>
                      <a:r>
                        <a:rPr lang="en-US" sz="1500" dirty="0">
                          <a:solidFill>
                            <a:sysClr val="windowText" lastClr="000000"/>
                          </a:solidFill>
                          <a:effectLst/>
                        </a:rPr>
                        <a:t>Characters</a:t>
                      </a:r>
                    </a:p>
                    <a:p>
                      <a:pPr marL="0" marR="0" algn="l" rtl="0">
                        <a:lnSpc>
                          <a:spcPct val="107000"/>
                        </a:lnSpc>
                        <a:spcBef>
                          <a:spcPts val="0"/>
                        </a:spcBef>
                        <a:spcAft>
                          <a:spcPts val="0"/>
                        </a:spcAft>
                      </a:pPr>
                      <a:r>
                        <a:rPr lang="en-US" sz="1500" dirty="0">
                          <a:solidFill>
                            <a:sysClr val="windowText" lastClr="000000"/>
                          </a:solidFill>
                          <a:effectLst/>
                        </a:rPr>
                        <a:t> </a:t>
                      </a:r>
                    </a:p>
                    <a:p>
                      <a:pPr marL="0" marR="0" algn="l" rtl="0">
                        <a:lnSpc>
                          <a:spcPct val="107000"/>
                        </a:lnSpc>
                        <a:spcBef>
                          <a:spcPts val="0"/>
                        </a:spcBef>
                        <a:spcAft>
                          <a:spcPts val="0"/>
                        </a:spcAft>
                      </a:pPr>
                      <a:endParaRPr lang="en-US" sz="1500" dirty="0">
                        <a:solidFill>
                          <a:sysClr val="windowText" lastClr="000000"/>
                        </a:solidFill>
                        <a:effectLst/>
                        <a:latin typeface="Calibri" charset="0"/>
                        <a:ea typeface="Calibri" charset="0"/>
                        <a:cs typeface="Arial" charset="0"/>
                      </a:endParaRPr>
                    </a:p>
                    <a:p>
                      <a:pPr marL="0" marR="0" algn="l" rtl="0">
                        <a:lnSpc>
                          <a:spcPct val="107000"/>
                        </a:lnSpc>
                        <a:spcBef>
                          <a:spcPts val="0"/>
                        </a:spcBef>
                        <a:spcAft>
                          <a:spcPts val="0"/>
                        </a:spcAft>
                      </a:pPr>
                      <a:endParaRPr lang="en-US" sz="1500" dirty="0">
                        <a:solidFill>
                          <a:sysClr val="windowText" lastClr="000000"/>
                        </a:solidFill>
                        <a:effectLst/>
                        <a:latin typeface="Calibri" charset="0"/>
                        <a:ea typeface="Calibri" charset="0"/>
                        <a:cs typeface="Arial"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rtl="0">
                        <a:lnSpc>
                          <a:spcPct val="107000"/>
                        </a:lnSpc>
                        <a:spcBef>
                          <a:spcPts val="0"/>
                        </a:spcBef>
                        <a:spcAft>
                          <a:spcPts val="0"/>
                        </a:spcAft>
                      </a:pPr>
                      <a:r>
                        <a:rPr lang="en-US" sz="1500">
                          <a:solidFill>
                            <a:sysClr val="windowText" lastClr="000000"/>
                          </a:solidFill>
                          <a:effectLst/>
                        </a:rPr>
                        <a:t>Setting</a:t>
                      </a:r>
                      <a:endParaRPr lang="en-US" sz="1500">
                        <a:solidFill>
                          <a:sysClr val="windowText" lastClr="000000"/>
                        </a:solidFill>
                        <a:effectLst/>
                        <a:latin typeface="Calibri" charset="0"/>
                        <a:ea typeface="Calibri" charset="0"/>
                        <a:cs typeface="Arial"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786227">
                <a:tc gridSpan="2">
                  <a:txBody>
                    <a:bodyPr/>
                    <a:lstStyle/>
                    <a:p>
                      <a:pPr marL="0" marR="0" algn="l" rtl="0">
                        <a:lnSpc>
                          <a:spcPct val="107000"/>
                        </a:lnSpc>
                        <a:spcBef>
                          <a:spcPts val="0"/>
                        </a:spcBef>
                        <a:spcAft>
                          <a:spcPts val="0"/>
                        </a:spcAft>
                      </a:pPr>
                      <a:r>
                        <a:rPr lang="en-US" sz="1500" dirty="0">
                          <a:solidFill>
                            <a:sysClr val="windowText" lastClr="000000"/>
                          </a:solidFill>
                          <a:effectLst/>
                        </a:rPr>
                        <a:t>Main event(s)</a:t>
                      </a:r>
                    </a:p>
                    <a:p>
                      <a:pPr marL="0" marR="0" algn="l" rtl="0">
                        <a:lnSpc>
                          <a:spcPct val="107000"/>
                        </a:lnSpc>
                        <a:spcBef>
                          <a:spcPts val="0"/>
                        </a:spcBef>
                        <a:spcAft>
                          <a:spcPts val="0"/>
                        </a:spcAft>
                      </a:pPr>
                      <a:r>
                        <a:rPr lang="en-US" sz="1500" dirty="0">
                          <a:solidFill>
                            <a:sysClr val="windowText" lastClr="000000"/>
                          </a:solidFill>
                          <a:effectLst/>
                        </a:rPr>
                        <a:t> </a:t>
                      </a:r>
                    </a:p>
                    <a:p>
                      <a:pPr marL="0" marR="0" algn="l" rtl="0">
                        <a:lnSpc>
                          <a:spcPct val="107000"/>
                        </a:lnSpc>
                        <a:spcBef>
                          <a:spcPts val="0"/>
                        </a:spcBef>
                        <a:spcAft>
                          <a:spcPts val="0"/>
                        </a:spcAft>
                      </a:pPr>
                      <a:r>
                        <a:rPr lang="en-US" sz="1500" dirty="0">
                          <a:solidFill>
                            <a:sysClr val="windowText" lastClr="000000"/>
                          </a:solidFill>
                          <a:effectLst/>
                        </a:rPr>
                        <a:t> </a:t>
                      </a:r>
                    </a:p>
                    <a:p>
                      <a:pPr marL="0" marR="0" algn="l" rtl="0">
                        <a:lnSpc>
                          <a:spcPct val="107000"/>
                        </a:lnSpc>
                        <a:spcBef>
                          <a:spcPts val="0"/>
                        </a:spcBef>
                        <a:spcAft>
                          <a:spcPts val="0"/>
                        </a:spcAft>
                      </a:pPr>
                      <a:endParaRPr lang="en-US" sz="1500" dirty="0">
                        <a:solidFill>
                          <a:sysClr val="windowText" lastClr="000000"/>
                        </a:solidFill>
                        <a:effectLst/>
                        <a:latin typeface="Calibri" charset="0"/>
                        <a:ea typeface="Calibri" charset="0"/>
                        <a:cs typeface="Arial" charset="0"/>
                      </a:endParaRPr>
                    </a:p>
                    <a:p>
                      <a:pPr marL="0" marR="0" algn="l" rtl="0">
                        <a:lnSpc>
                          <a:spcPct val="107000"/>
                        </a:lnSpc>
                        <a:spcBef>
                          <a:spcPts val="0"/>
                        </a:spcBef>
                        <a:spcAft>
                          <a:spcPts val="0"/>
                        </a:spcAft>
                      </a:pPr>
                      <a:endParaRPr lang="en-US" sz="1500" dirty="0">
                        <a:solidFill>
                          <a:sysClr val="windowText" lastClr="000000"/>
                        </a:solidFill>
                        <a:effectLst/>
                        <a:latin typeface="Calibri" charset="0"/>
                        <a:ea typeface="Calibri" charset="0"/>
                        <a:cs typeface="Arial" charset="0"/>
                      </a:endParaRPr>
                    </a:p>
                    <a:p>
                      <a:pPr marL="0" marR="0" algn="l" rtl="0">
                        <a:lnSpc>
                          <a:spcPct val="107000"/>
                        </a:lnSpc>
                        <a:spcBef>
                          <a:spcPts val="0"/>
                        </a:spcBef>
                        <a:spcAft>
                          <a:spcPts val="0"/>
                        </a:spcAft>
                      </a:pPr>
                      <a:endParaRPr lang="en-US" sz="1500" dirty="0">
                        <a:solidFill>
                          <a:sysClr val="windowText" lastClr="000000"/>
                        </a:solidFill>
                        <a:effectLst/>
                        <a:latin typeface="Calibri" charset="0"/>
                        <a:ea typeface="Calibri" charset="0"/>
                        <a:cs typeface="Arial" charset="0"/>
                      </a:endParaRPr>
                    </a:p>
                    <a:p>
                      <a:pPr marL="0" marR="0" algn="l" rtl="0">
                        <a:lnSpc>
                          <a:spcPct val="107000"/>
                        </a:lnSpc>
                        <a:spcBef>
                          <a:spcPts val="0"/>
                        </a:spcBef>
                        <a:spcAft>
                          <a:spcPts val="0"/>
                        </a:spcAft>
                      </a:pPr>
                      <a:endParaRPr lang="en-US" sz="1500" dirty="0">
                        <a:solidFill>
                          <a:sysClr val="windowText" lastClr="000000"/>
                        </a:solidFill>
                        <a:effectLst/>
                        <a:latin typeface="Calibri" charset="0"/>
                        <a:ea typeface="Calibri" charset="0"/>
                        <a:cs typeface="Arial"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1"/>
                  </a:ext>
                </a:extLst>
              </a:tr>
              <a:tr h="917799">
                <a:tc gridSpan="2">
                  <a:txBody>
                    <a:bodyPr/>
                    <a:lstStyle/>
                    <a:p>
                      <a:pPr marL="0" marR="0" algn="l" rtl="0">
                        <a:lnSpc>
                          <a:spcPct val="107000"/>
                        </a:lnSpc>
                        <a:spcBef>
                          <a:spcPts val="0"/>
                        </a:spcBef>
                        <a:spcAft>
                          <a:spcPts val="0"/>
                        </a:spcAft>
                      </a:pPr>
                      <a:r>
                        <a:rPr lang="en-US" sz="1500" dirty="0">
                          <a:solidFill>
                            <a:sysClr val="windowText" lastClr="000000"/>
                          </a:solidFill>
                          <a:effectLst/>
                          <a:latin typeface="Calibri" charset="0"/>
                          <a:ea typeface="Calibri" charset="0"/>
                          <a:cs typeface="Arial" charset="0"/>
                        </a:rPr>
                        <a:t>Ending</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11" name="مستطيل 34">
            <a:extLst>
              <a:ext uri="{FF2B5EF4-FFF2-40B4-BE49-F238E27FC236}">
                <a16:creationId xmlns:a16="http://schemas.microsoft.com/office/drawing/2014/main" id="{79EC8F1C-EEEE-DA40-987B-A799EE366AD6}"/>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cxnSp>
        <p:nvCxnSpPr>
          <p:cNvPr id="12" name="رابط مستقيم 36">
            <a:extLst>
              <a:ext uri="{FF2B5EF4-FFF2-40B4-BE49-F238E27FC236}">
                <a16:creationId xmlns:a16="http://schemas.microsoft.com/office/drawing/2014/main" id="{E8B5BD60-0BFD-2244-9B8C-764C9C02CE2B}"/>
              </a:ext>
            </a:extLst>
          </p:cNvPr>
          <p:cNvCxnSpPr/>
          <p:nvPr/>
        </p:nvCxnSpPr>
        <p:spPr>
          <a:xfrm flipH="1">
            <a:off x="-20089" y="1408610"/>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C9E67C0-5F6D-0642-9B5D-9423DB877B27}"/>
              </a:ext>
            </a:extLst>
          </p:cNvPr>
          <p:cNvSpPr txBox="1"/>
          <p:nvPr/>
        </p:nvSpPr>
        <p:spPr>
          <a:xfrm>
            <a:off x="297005" y="1612622"/>
            <a:ext cx="8509812" cy="718889"/>
          </a:xfrm>
          <a:prstGeom prst="rect">
            <a:avLst/>
          </a:prstGeom>
          <a:ln>
            <a:solidFill>
              <a:srgbClr val="4F81BD"/>
            </a:solidFill>
          </a:ln>
        </p:spPr>
        <p:txBody>
          <a:bodyPr vert="horz" wrap="square" lIns="0" tIns="0" rIns="0" bIns="0" rtlCol="0">
            <a:noAutofit/>
          </a:bodyPr>
          <a:lstStyle/>
          <a:p>
            <a:pPr>
              <a:lnSpc>
                <a:spcPct val="120000"/>
              </a:lnSpc>
            </a:pPr>
            <a:r>
              <a:rPr lang="en-US" sz="2100" b="1" dirty="0"/>
              <a:t>Take a minute to look at the picture and write details in the organizer. Then use it to tell a story that is at least 6 to 8 sentences long. </a:t>
            </a:r>
          </a:p>
        </p:txBody>
      </p:sp>
    </p:spTree>
    <p:extLst>
      <p:ext uri="{BB962C8B-B14F-4D97-AF65-F5344CB8AC3E}">
        <p14:creationId xmlns:p14="http://schemas.microsoft.com/office/powerpoint/2010/main" val="2914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8D4A-DDCD-D942-8A4A-BDD7EED68126}"/>
              </a:ext>
            </a:extLst>
          </p:cNvPr>
          <p:cNvSpPr txBox="1">
            <a:spLocks/>
          </p:cNvSpPr>
          <p:nvPr/>
        </p:nvSpPr>
        <p:spPr>
          <a:xfrm>
            <a:off x="0" y="182763"/>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Language and Literacy</a:t>
            </a:r>
          </a:p>
        </p:txBody>
      </p:sp>
      <p:sp>
        <p:nvSpPr>
          <p:cNvPr id="4" name="Title 1">
            <a:extLst>
              <a:ext uri="{FF2B5EF4-FFF2-40B4-BE49-F238E27FC236}">
                <a16:creationId xmlns:a16="http://schemas.microsoft.com/office/drawing/2014/main" id="{9E576675-3988-2444-93FE-D9CA1C5D415D}"/>
              </a:ext>
            </a:extLst>
          </p:cNvPr>
          <p:cNvSpPr txBox="1">
            <a:spLocks/>
          </p:cNvSpPr>
          <p:nvPr/>
        </p:nvSpPr>
        <p:spPr>
          <a:xfrm>
            <a:off x="771238" y="1548480"/>
            <a:ext cx="7971602" cy="73909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b="1" i="1" dirty="0">
                <a:latin typeface="Arial" panose="020B0604020202020204" pitchFamily="34" charset="0"/>
                <a:cs typeface="Arial" panose="020B0604020202020204" pitchFamily="34" charset="0"/>
              </a:rPr>
              <a:t>Language communicates meaning.</a:t>
            </a:r>
          </a:p>
        </p:txBody>
      </p:sp>
      <p:cxnSp>
        <p:nvCxnSpPr>
          <p:cNvPr id="45" name="رابط مستقيم 36">
            <a:extLst>
              <a:ext uri="{FF2B5EF4-FFF2-40B4-BE49-F238E27FC236}">
                <a16:creationId xmlns:a16="http://schemas.microsoft.com/office/drawing/2014/main" id="{16D24DAB-5A85-AE4C-9CAB-BF60C14BB27D}"/>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مستطيل 34">
            <a:extLst>
              <a:ext uri="{FF2B5EF4-FFF2-40B4-BE49-F238E27FC236}">
                <a16:creationId xmlns:a16="http://schemas.microsoft.com/office/drawing/2014/main" id="{F9E57C50-9603-4C40-92E3-DB838EAB74AB}"/>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cxnSp>
        <p:nvCxnSpPr>
          <p:cNvPr id="5" name="Straight Connector 4">
            <a:extLst>
              <a:ext uri="{FF2B5EF4-FFF2-40B4-BE49-F238E27FC236}">
                <a16:creationId xmlns:a16="http://schemas.microsoft.com/office/drawing/2014/main" id="{E9CC4D41-E47F-5948-8314-A321E6DCF793}"/>
              </a:ext>
            </a:extLst>
          </p:cNvPr>
          <p:cNvCxnSpPr/>
          <p:nvPr/>
        </p:nvCxnSpPr>
        <p:spPr>
          <a:xfrm flipH="1">
            <a:off x="2805830" y="2242159"/>
            <a:ext cx="989556" cy="676405"/>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1D189D0-1EC1-9B4E-B73F-AA5B2DEF156D}"/>
              </a:ext>
            </a:extLst>
          </p:cNvPr>
          <p:cNvSpPr txBox="1">
            <a:spLocks/>
          </p:cNvSpPr>
          <p:nvPr/>
        </p:nvSpPr>
        <p:spPr>
          <a:xfrm>
            <a:off x="809142" y="2918564"/>
            <a:ext cx="3587494" cy="73909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b="1" i="1" dirty="0">
                <a:latin typeface="Arial" panose="020B0604020202020204" pitchFamily="34" charset="0"/>
                <a:cs typeface="Arial" panose="020B0604020202020204" pitchFamily="34" charset="0"/>
              </a:rPr>
              <a:t>It can be heard.</a:t>
            </a:r>
          </a:p>
        </p:txBody>
      </p:sp>
      <p:sp>
        <p:nvSpPr>
          <p:cNvPr id="9" name="Title 1">
            <a:extLst>
              <a:ext uri="{FF2B5EF4-FFF2-40B4-BE49-F238E27FC236}">
                <a16:creationId xmlns:a16="http://schemas.microsoft.com/office/drawing/2014/main" id="{F4F40718-8C8D-E241-9CD1-4C098BF93122}"/>
              </a:ext>
            </a:extLst>
          </p:cNvPr>
          <p:cNvSpPr txBox="1">
            <a:spLocks/>
          </p:cNvSpPr>
          <p:nvPr/>
        </p:nvSpPr>
        <p:spPr>
          <a:xfrm>
            <a:off x="5002946" y="2877724"/>
            <a:ext cx="3978215" cy="73909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b="1" i="1" dirty="0">
                <a:latin typeface="Arial" panose="020B0604020202020204" pitchFamily="34" charset="0"/>
                <a:cs typeface="Arial" panose="020B0604020202020204" pitchFamily="34" charset="0"/>
              </a:rPr>
              <a:t>It can be spoken.</a:t>
            </a:r>
          </a:p>
        </p:txBody>
      </p:sp>
      <p:cxnSp>
        <p:nvCxnSpPr>
          <p:cNvPr id="10" name="Straight Connector 9">
            <a:extLst>
              <a:ext uri="{FF2B5EF4-FFF2-40B4-BE49-F238E27FC236}">
                <a16:creationId xmlns:a16="http://schemas.microsoft.com/office/drawing/2014/main" id="{D7A25E20-7F0A-8948-8D71-B28AF59595F3}"/>
              </a:ext>
            </a:extLst>
          </p:cNvPr>
          <p:cNvCxnSpPr>
            <a:cxnSpLocks/>
          </p:cNvCxnSpPr>
          <p:nvPr/>
        </p:nvCxnSpPr>
        <p:spPr>
          <a:xfrm>
            <a:off x="4904258" y="2242159"/>
            <a:ext cx="1083183" cy="666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B09773-7F1E-3A44-BC2F-078891820D27}"/>
              </a:ext>
            </a:extLst>
          </p:cNvPr>
          <p:cNvCxnSpPr>
            <a:cxnSpLocks/>
          </p:cNvCxnSpPr>
          <p:nvPr/>
        </p:nvCxnSpPr>
        <p:spPr>
          <a:xfrm>
            <a:off x="4349822" y="2287570"/>
            <a:ext cx="0" cy="180844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E472B414-1472-1D4C-AADA-968B585854A1}"/>
              </a:ext>
            </a:extLst>
          </p:cNvPr>
          <p:cNvSpPr txBox="1">
            <a:spLocks/>
          </p:cNvSpPr>
          <p:nvPr/>
        </p:nvSpPr>
        <p:spPr>
          <a:xfrm>
            <a:off x="2963291" y="3964514"/>
            <a:ext cx="4063809" cy="73909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b="1" i="1" dirty="0">
                <a:latin typeface="Arial" panose="020B0604020202020204" pitchFamily="34" charset="0"/>
                <a:cs typeface="Arial" panose="020B0604020202020204" pitchFamily="34" charset="0"/>
              </a:rPr>
              <a:t>It can be signed.</a:t>
            </a:r>
          </a:p>
        </p:txBody>
      </p:sp>
      <p:pic>
        <p:nvPicPr>
          <p:cNvPr id="13" name="Picture 12">
            <a:extLst>
              <a:ext uri="{FF2B5EF4-FFF2-40B4-BE49-F238E27FC236}">
                <a16:creationId xmlns:a16="http://schemas.microsoft.com/office/drawing/2014/main" id="{5457213A-CC23-2B46-8E32-D94897AA2DB8}"/>
              </a:ext>
            </a:extLst>
          </p:cNvPr>
          <p:cNvPicPr>
            <a:picLocks noChangeAspect="1"/>
          </p:cNvPicPr>
          <p:nvPr/>
        </p:nvPicPr>
        <p:blipFill>
          <a:blip r:embed="rId2"/>
          <a:stretch>
            <a:fillRect/>
          </a:stretch>
        </p:blipFill>
        <p:spPr>
          <a:xfrm>
            <a:off x="7581536" y="3437004"/>
            <a:ext cx="958921" cy="897055"/>
          </a:xfrm>
          <a:prstGeom prst="rect">
            <a:avLst/>
          </a:prstGeom>
        </p:spPr>
      </p:pic>
      <p:pic>
        <p:nvPicPr>
          <p:cNvPr id="15" name="Picture 14">
            <a:extLst>
              <a:ext uri="{FF2B5EF4-FFF2-40B4-BE49-F238E27FC236}">
                <a16:creationId xmlns:a16="http://schemas.microsoft.com/office/drawing/2014/main" id="{E6693637-B31F-8147-8189-92875ED79391}"/>
              </a:ext>
            </a:extLst>
          </p:cNvPr>
          <p:cNvPicPr>
            <a:picLocks noChangeAspect="1"/>
          </p:cNvPicPr>
          <p:nvPr/>
        </p:nvPicPr>
        <p:blipFill>
          <a:blip r:embed="rId3"/>
          <a:stretch>
            <a:fillRect/>
          </a:stretch>
        </p:blipFill>
        <p:spPr>
          <a:xfrm>
            <a:off x="832504" y="3506366"/>
            <a:ext cx="664836" cy="650192"/>
          </a:xfrm>
          <a:prstGeom prst="rect">
            <a:avLst/>
          </a:prstGeom>
        </p:spPr>
      </p:pic>
      <p:pic>
        <p:nvPicPr>
          <p:cNvPr id="16" name="Picture 15">
            <a:extLst>
              <a:ext uri="{FF2B5EF4-FFF2-40B4-BE49-F238E27FC236}">
                <a16:creationId xmlns:a16="http://schemas.microsoft.com/office/drawing/2014/main" id="{1ADF0E0A-CA2B-5540-8699-9DB30F98ECDB}"/>
              </a:ext>
            </a:extLst>
          </p:cNvPr>
          <p:cNvPicPr>
            <a:picLocks noChangeAspect="1"/>
          </p:cNvPicPr>
          <p:nvPr/>
        </p:nvPicPr>
        <p:blipFill>
          <a:blip r:embed="rId4"/>
          <a:stretch>
            <a:fillRect/>
          </a:stretch>
        </p:blipFill>
        <p:spPr>
          <a:xfrm>
            <a:off x="3654133" y="4504119"/>
            <a:ext cx="1827983" cy="742618"/>
          </a:xfrm>
          <a:prstGeom prst="rect">
            <a:avLst/>
          </a:prstGeom>
        </p:spPr>
      </p:pic>
      <p:sp>
        <p:nvSpPr>
          <p:cNvPr id="17" name="TextBox 16">
            <a:extLst>
              <a:ext uri="{FF2B5EF4-FFF2-40B4-BE49-F238E27FC236}">
                <a16:creationId xmlns:a16="http://schemas.microsoft.com/office/drawing/2014/main" id="{BDE7CC68-AA93-D241-A141-D9F557B815DF}"/>
              </a:ext>
            </a:extLst>
          </p:cNvPr>
          <p:cNvSpPr txBox="1"/>
          <p:nvPr/>
        </p:nvSpPr>
        <p:spPr>
          <a:xfrm>
            <a:off x="296299" y="5546601"/>
            <a:ext cx="8543650" cy="861774"/>
          </a:xfrm>
          <a:prstGeom prst="rect">
            <a:avLst/>
          </a:prstGeom>
          <a:solidFill>
            <a:schemeClr val="tx1"/>
          </a:solidFill>
        </p:spPr>
        <p:txBody>
          <a:bodyPr wrap="square" rtlCol="0">
            <a:spAutoFit/>
          </a:bodyPr>
          <a:lstStyle/>
          <a:p>
            <a:pPr lvl="0"/>
            <a:r>
              <a:rPr lang="en-US" sz="3200" b="1" i="1" dirty="0">
                <a:solidFill>
                  <a:schemeClr val="bg1"/>
                </a:solidFill>
                <a:latin typeface="Arial" panose="020B0604020202020204" pitchFamily="34" charset="0"/>
                <a:cs typeface="Arial" panose="020B0604020202020204" pitchFamily="34" charset="0"/>
              </a:rPr>
              <a:t> If you are a human, you have a language!</a:t>
            </a:r>
          </a:p>
          <a:p>
            <a:endParaRPr lang="en-US" dirty="0">
              <a:solidFill>
                <a:schemeClr val="bg1"/>
              </a:solidFill>
            </a:endParaRPr>
          </a:p>
        </p:txBody>
      </p:sp>
    </p:spTree>
    <p:extLst>
      <p:ext uri="{BB962C8B-B14F-4D97-AF65-F5344CB8AC3E}">
        <p14:creationId xmlns:p14="http://schemas.microsoft.com/office/powerpoint/2010/main" val="213694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4" grpId="0"/>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7A100F-57F4-1A4A-A97D-2F48DD5D8353}"/>
              </a:ext>
            </a:extLst>
          </p:cNvPr>
          <p:cNvSpPr/>
          <p:nvPr/>
        </p:nvSpPr>
        <p:spPr>
          <a:xfrm>
            <a:off x="4525661" y="1674218"/>
            <a:ext cx="3360532" cy="3901068"/>
          </a:xfrm>
          <a:prstGeom prst="rect">
            <a:avLst/>
          </a:prstGeom>
          <a:ln>
            <a:solidFill>
              <a:schemeClr val="tx1"/>
            </a:solidFill>
          </a:ln>
        </p:spPr>
        <p:txBody>
          <a:bodyPr wrap="square">
            <a:spAutoFit/>
          </a:bodyPr>
          <a:lstStyle/>
          <a:p>
            <a:r>
              <a:rPr lang="en-US" sz="1650" dirty="0"/>
              <a:t>TEXT</a:t>
            </a:r>
          </a:p>
          <a:p>
            <a:endParaRPr lang="en-US" sz="1650" dirty="0"/>
          </a:p>
          <a:p>
            <a:endParaRPr lang="en-US" sz="1650" dirty="0"/>
          </a:p>
          <a:p>
            <a:endParaRPr lang="en-US" sz="1650" dirty="0"/>
          </a:p>
          <a:p>
            <a:endParaRPr lang="en-US" sz="1650" dirty="0"/>
          </a:p>
          <a:p>
            <a:endParaRPr lang="en-US" sz="1650" dirty="0"/>
          </a:p>
          <a:p>
            <a:endParaRPr lang="en-US" sz="1650" dirty="0"/>
          </a:p>
          <a:p>
            <a:endParaRPr lang="en-US" sz="1650" dirty="0"/>
          </a:p>
          <a:p>
            <a:endParaRPr lang="en-US" sz="1650" dirty="0"/>
          </a:p>
          <a:p>
            <a:endParaRPr lang="en-US" sz="1650" dirty="0"/>
          </a:p>
          <a:p>
            <a:endParaRPr lang="en-US" sz="1650" dirty="0"/>
          </a:p>
          <a:p>
            <a:endParaRPr lang="en-US" sz="1650" dirty="0"/>
          </a:p>
          <a:p>
            <a:endParaRPr lang="en-US" sz="1650" dirty="0"/>
          </a:p>
          <a:p>
            <a:endParaRPr lang="en-US" sz="1650" dirty="0"/>
          </a:p>
          <a:p>
            <a:endParaRPr lang="en-US" sz="1650" dirty="0"/>
          </a:p>
        </p:txBody>
      </p:sp>
      <p:sp>
        <p:nvSpPr>
          <p:cNvPr id="26" name="Rectangle 25">
            <a:extLst>
              <a:ext uri="{FF2B5EF4-FFF2-40B4-BE49-F238E27FC236}">
                <a16:creationId xmlns:a16="http://schemas.microsoft.com/office/drawing/2014/main" id="{E76F72EC-5F16-FF40-8FB4-5B16F67FBE13}"/>
              </a:ext>
            </a:extLst>
          </p:cNvPr>
          <p:cNvSpPr/>
          <p:nvPr/>
        </p:nvSpPr>
        <p:spPr>
          <a:xfrm>
            <a:off x="1332986" y="2133098"/>
            <a:ext cx="3360532" cy="346249"/>
          </a:xfrm>
          <a:prstGeom prst="rect">
            <a:avLst/>
          </a:prstGeom>
        </p:spPr>
        <p:txBody>
          <a:bodyPr wrap="square">
            <a:spAutoFit/>
          </a:bodyPr>
          <a:lstStyle/>
          <a:p>
            <a:r>
              <a:rPr lang="en-US" sz="1650" b="1" dirty="0">
                <a:solidFill>
                  <a:srgbClr val="002060"/>
                </a:solidFill>
              </a:rPr>
              <a:t>TWO detail questions for (WHAT)</a:t>
            </a:r>
          </a:p>
        </p:txBody>
      </p:sp>
      <p:sp>
        <p:nvSpPr>
          <p:cNvPr id="27" name="Rectangle 26">
            <a:extLst>
              <a:ext uri="{FF2B5EF4-FFF2-40B4-BE49-F238E27FC236}">
                <a16:creationId xmlns:a16="http://schemas.microsoft.com/office/drawing/2014/main" id="{2C51C0E5-1881-CA4B-9209-5F4853B0726E}"/>
              </a:ext>
            </a:extLst>
          </p:cNvPr>
          <p:cNvSpPr/>
          <p:nvPr/>
        </p:nvSpPr>
        <p:spPr>
          <a:xfrm>
            <a:off x="1332986" y="2743098"/>
            <a:ext cx="3360532" cy="346249"/>
          </a:xfrm>
          <a:prstGeom prst="rect">
            <a:avLst/>
          </a:prstGeom>
        </p:spPr>
        <p:txBody>
          <a:bodyPr wrap="square">
            <a:spAutoFit/>
          </a:bodyPr>
          <a:lstStyle/>
          <a:p>
            <a:r>
              <a:rPr lang="en-US" sz="1650" b="1" dirty="0">
                <a:solidFill>
                  <a:srgbClr val="002060"/>
                </a:solidFill>
              </a:rPr>
              <a:t>TWO detail questions for (WHEN)</a:t>
            </a:r>
          </a:p>
        </p:txBody>
      </p:sp>
      <p:sp>
        <p:nvSpPr>
          <p:cNvPr id="28" name="Rectangle 27">
            <a:extLst>
              <a:ext uri="{FF2B5EF4-FFF2-40B4-BE49-F238E27FC236}">
                <a16:creationId xmlns:a16="http://schemas.microsoft.com/office/drawing/2014/main" id="{5FCD6B9D-FFAF-8142-9CDE-B171715EF14D}"/>
              </a:ext>
            </a:extLst>
          </p:cNvPr>
          <p:cNvSpPr/>
          <p:nvPr/>
        </p:nvSpPr>
        <p:spPr>
          <a:xfrm>
            <a:off x="1332984" y="3514206"/>
            <a:ext cx="3360532" cy="346249"/>
          </a:xfrm>
          <a:prstGeom prst="rect">
            <a:avLst/>
          </a:prstGeom>
        </p:spPr>
        <p:txBody>
          <a:bodyPr wrap="square">
            <a:spAutoFit/>
          </a:bodyPr>
          <a:lstStyle/>
          <a:p>
            <a:r>
              <a:rPr lang="en-US" sz="1650" b="1" dirty="0">
                <a:solidFill>
                  <a:srgbClr val="002060"/>
                </a:solidFill>
              </a:rPr>
              <a:t>TWO detail questions for (HOW)</a:t>
            </a:r>
          </a:p>
        </p:txBody>
      </p:sp>
      <p:sp>
        <p:nvSpPr>
          <p:cNvPr id="29" name="Rectangle 28">
            <a:extLst>
              <a:ext uri="{FF2B5EF4-FFF2-40B4-BE49-F238E27FC236}">
                <a16:creationId xmlns:a16="http://schemas.microsoft.com/office/drawing/2014/main" id="{2DD54843-802D-DD41-9C2C-C92A5B9EFB98}"/>
              </a:ext>
            </a:extLst>
          </p:cNvPr>
          <p:cNvSpPr/>
          <p:nvPr/>
        </p:nvSpPr>
        <p:spPr>
          <a:xfrm>
            <a:off x="1332984" y="4137083"/>
            <a:ext cx="3360532" cy="346249"/>
          </a:xfrm>
          <a:prstGeom prst="rect">
            <a:avLst/>
          </a:prstGeom>
        </p:spPr>
        <p:txBody>
          <a:bodyPr wrap="square">
            <a:spAutoFit/>
          </a:bodyPr>
          <a:lstStyle/>
          <a:p>
            <a:r>
              <a:rPr lang="en-US" sz="1650" b="1" dirty="0">
                <a:solidFill>
                  <a:srgbClr val="002060"/>
                </a:solidFill>
              </a:rPr>
              <a:t>TWO detail questions for (WHO)</a:t>
            </a:r>
          </a:p>
        </p:txBody>
      </p:sp>
      <p:sp>
        <p:nvSpPr>
          <p:cNvPr id="30" name="Rectangle 29">
            <a:extLst>
              <a:ext uri="{FF2B5EF4-FFF2-40B4-BE49-F238E27FC236}">
                <a16:creationId xmlns:a16="http://schemas.microsoft.com/office/drawing/2014/main" id="{A3A35D56-F2B9-614C-84C1-936D004AE9D2}"/>
              </a:ext>
            </a:extLst>
          </p:cNvPr>
          <p:cNvSpPr/>
          <p:nvPr/>
        </p:nvSpPr>
        <p:spPr>
          <a:xfrm>
            <a:off x="4525662" y="2029000"/>
            <a:ext cx="3360532" cy="3647152"/>
          </a:xfrm>
          <a:prstGeom prst="rect">
            <a:avLst/>
          </a:prstGeom>
        </p:spPr>
        <p:txBody>
          <a:bodyPr wrap="square">
            <a:spAutoFit/>
          </a:bodyPr>
          <a:lstStyle/>
          <a:p>
            <a:r>
              <a:rPr lang="en-US" sz="1650" dirty="0"/>
              <a:t>On Sunday, Tom gets up at 10 o'clock. Then he reads his newspaper in the kitchen. He has breakfast at 11.30 and then he telephones his mother in Scotland. In the afternoon, at 1.00, Tom plays tennis with his sister and after that, they eat dinner in a restaurant. At 6.00, Tom swims for one hour and then he goes by bike to his brother´s house. They talk and listen to music. Tom watches television in the evening and drinks a glass of mint tea. He goes to bed at 11.30.</a:t>
            </a:r>
          </a:p>
        </p:txBody>
      </p:sp>
      <p:cxnSp>
        <p:nvCxnSpPr>
          <p:cNvPr id="11" name="رابط مستقيم 36">
            <a:extLst>
              <a:ext uri="{FF2B5EF4-FFF2-40B4-BE49-F238E27FC236}">
                <a16:creationId xmlns:a16="http://schemas.microsoft.com/office/drawing/2014/main" id="{53B6325F-5E7B-2040-9388-C280730701A9}"/>
              </a:ext>
            </a:extLst>
          </p:cNvPr>
          <p:cNvCxnSpPr/>
          <p:nvPr/>
        </p:nvCxnSpPr>
        <p:spPr>
          <a:xfrm flipH="1">
            <a:off x="-20089" y="1408610"/>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140F423-0E3B-7A4A-83B8-E80339A94AB0}"/>
              </a:ext>
            </a:extLst>
          </p:cNvPr>
          <p:cNvSpPr txBox="1"/>
          <p:nvPr/>
        </p:nvSpPr>
        <p:spPr>
          <a:xfrm>
            <a:off x="387702" y="1013584"/>
            <a:ext cx="6953694" cy="369332"/>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a:t>New Comprehension Design</a:t>
            </a:r>
          </a:p>
        </p:txBody>
      </p:sp>
      <p:sp>
        <p:nvSpPr>
          <p:cNvPr id="13" name="مستطيل 34">
            <a:extLst>
              <a:ext uri="{FF2B5EF4-FFF2-40B4-BE49-F238E27FC236}">
                <a16:creationId xmlns:a16="http://schemas.microsoft.com/office/drawing/2014/main" id="{F8B11FCC-B4F9-1D44-9E5F-DDB142E85D4F}"/>
              </a:ext>
            </a:extLst>
          </p:cNvPr>
          <p:cNvSpPr/>
          <p:nvPr/>
        </p:nvSpPr>
        <p:spPr>
          <a:xfrm>
            <a:off x="0" y="581848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Center for English Language – </a:t>
            </a:r>
            <a:r>
              <a:rPr lang="en-US" sz="1050" dirty="0" err="1"/>
              <a:t>MoE</a:t>
            </a:r>
            <a:r>
              <a:rPr lang="en-US" sz="1050" dirty="0"/>
              <a:t>, KSA</a:t>
            </a:r>
            <a:endParaRPr lang="ar-SA" sz="1050" dirty="0"/>
          </a:p>
        </p:txBody>
      </p:sp>
      <p:sp>
        <p:nvSpPr>
          <p:cNvPr id="14" name="Rectangle 13">
            <a:extLst>
              <a:ext uri="{FF2B5EF4-FFF2-40B4-BE49-F238E27FC236}">
                <a16:creationId xmlns:a16="http://schemas.microsoft.com/office/drawing/2014/main" id="{639077C5-7CFF-304F-A955-C5C6D2949052}"/>
              </a:ext>
            </a:extLst>
          </p:cNvPr>
          <p:cNvSpPr/>
          <p:nvPr/>
        </p:nvSpPr>
        <p:spPr>
          <a:xfrm>
            <a:off x="1332984" y="4701131"/>
            <a:ext cx="3360532" cy="346249"/>
          </a:xfrm>
          <a:prstGeom prst="rect">
            <a:avLst/>
          </a:prstGeom>
        </p:spPr>
        <p:txBody>
          <a:bodyPr wrap="square">
            <a:spAutoFit/>
          </a:bodyPr>
          <a:lstStyle/>
          <a:p>
            <a:r>
              <a:rPr lang="en-US" sz="1650" b="1" dirty="0">
                <a:solidFill>
                  <a:srgbClr val="002060"/>
                </a:solidFill>
              </a:rPr>
              <a:t>TWO cause effect  questions (WHY)</a:t>
            </a:r>
          </a:p>
        </p:txBody>
      </p:sp>
    </p:spTree>
    <p:extLst>
      <p:ext uri="{BB962C8B-B14F-4D97-AF65-F5344CB8AC3E}">
        <p14:creationId xmlns:p14="http://schemas.microsoft.com/office/powerpoint/2010/main" val="249434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p:bldP spid="29" grpId="0"/>
      <p:bldP spid="30"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8D4A-DDCD-D942-8A4A-BDD7EED68126}"/>
              </a:ext>
            </a:extLst>
          </p:cNvPr>
          <p:cNvSpPr txBox="1">
            <a:spLocks/>
          </p:cNvSpPr>
          <p:nvPr/>
        </p:nvSpPr>
        <p:spPr>
          <a:xfrm>
            <a:off x="-1" y="193260"/>
            <a:ext cx="9058225"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To summarize</a:t>
            </a:r>
          </a:p>
        </p:txBody>
      </p:sp>
      <p:cxnSp>
        <p:nvCxnSpPr>
          <p:cNvPr id="34" name="Straight Connector 33">
            <a:extLst>
              <a:ext uri="{FF2B5EF4-FFF2-40B4-BE49-F238E27FC236}">
                <a16:creationId xmlns:a16="http://schemas.microsoft.com/office/drawing/2014/main" id="{FCACE5DB-A77F-D34C-90B7-FBE84E68F0BA}"/>
              </a:ext>
            </a:extLst>
          </p:cNvPr>
          <p:cNvCxnSpPr>
            <a:cxnSpLocks/>
          </p:cNvCxnSpPr>
          <p:nvPr/>
        </p:nvCxnSpPr>
        <p:spPr>
          <a:xfrm>
            <a:off x="363887" y="6525375"/>
            <a:ext cx="82174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رابط مستقيم 36">
            <a:extLst>
              <a:ext uri="{FF2B5EF4-FFF2-40B4-BE49-F238E27FC236}">
                <a16:creationId xmlns:a16="http://schemas.microsoft.com/office/drawing/2014/main" id="{879544A0-3DC5-DC40-9F27-75EEF979CE83}"/>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0EEB3F5D-CA37-304D-84AE-9341839D86C8}"/>
              </a:ext>
            </a:extLst>
          </p:cNvPr>
          <p:cNvSpPr txBox="1">
            <a:spLocks/>
          </p:cNvSpPr>
          <p:nvPr/>
        </p:nvSpPr>
        <p:spPr>
          <a:xfrm>
            <a:off x="703537" y="2818175"/>
            <a:ext cx="7729175" cy="114890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latin typeface="Arial" panose="020B0604020202020204" pitchFamily="34" charset="0"/>
                <a:cs typeface="Arial" panose="020B0604020202020204" pitchFamily="34" charset="0"/>
              </a:rPr>
              <a:t>We make sense and meaning of each by processing the information we hear and see, then respond to it.</a:t>
            </a:r>
          </a:p>
        </p:txBody>
      </p:sp>
      <p:sp>
        <p:nvSpPr>
          <p:cNvPr id="13" name="مستطيل 34">
            <a:extLst>
              <a:ext uri="{FF2B5EF4-FFF2-40B4-BE49-F238E27FC236}">
                <a16:creationId xmlns:a16="http://schemas.microsoft.com/office/drawing/2014/main" id="{E404A29A-73EB-CD44-85CB-6F3D183EDC12}"/>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2018 </a:t>
            </a:r>
            <a:endParaRPr lang="ar-SA" sz="1050" dirty="0"/>
          </a:p>
        </p:txBody>
      </p:sp>
    </p:spTree>
    <p:extLst>
      <p:ext uri="{BB962C8B-B14F-4D97-AF65-F5344CB8AC3E}">
        <p14:creationId xmlns:p14="http://schemas.microsoft.com/office/powerpoint/2010/main" val="376119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52</a:t>
            </a:fld>
            <a:endParaRPr lang="en-US"/>
          </a:p>
        </p:txBody>
      </p:sp>
      <p:sp>
        <p:nvSpPr>
          <p:cNvPr id="4" name="TextBox 3">
            <a:extLst>
              <a:ext uri="{FF2B5EF4-FFF2-40B4-BE49-F238E27FC236}">
                <a16:creationId xmlns:a16="http://schemas.microsoft.com/office/drawing/2014/main" id="{0B35A275-36D4-C94B-8C94-53BB358158C1}"/>
              </a:ext>
            </a:extLst>
          </p:cNvPr>
          <p:cNvSpPr txBox="1"/>
          <p:nvPr/>
        </p:nvSpPr>
        <p:spPr>
          <a:xfrm>
            <a:off x="1479176" y="3160059"/>
            <a:ext cx="6602506" cy="1015663"/>
          </a:xfrm>
          <a:prstGeom prst="rect">
            <a:avLst/>
          </a:prstGeom>
          <a:noFill/>
        </p:spPr>
        <p:txBody>
          <a:bodyPr wrap="square" rtlCol="0">
            <a:spAutoFit/>
          </a:bodyPr>
          <a:lstStyle/>
          <a:p>
            <a:r>
              <a:rPr lang="en-US" sz="6000" dirty="0"/>
              <a:t>Learning Vocabulary</a:t>
            </a:r>
          </a:p>
        </p:txBody>
      </p:sp>
    </p:spTree>
    <p:extLst>
      <p:ext uri="{BB962C8B-B14F-4D97-AF65-F5344CB8AC3E}">
        <p14:creationId xmlns:p14="http://schemas.microsoft.com/office/powerpoint/2010/main" val="34425773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34975"/>
            <a:ext cx="4114800" cy="108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a:t>Eli Ghazel  June  2016</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53</a:t>
            </a:fld>
            <a:endParaRPr lang="en-US"/>
          </a:p>
        </p:txBody>
      </p:sp>
      <p:sp>
        <p:nvSpPr>
          <p:cNvPr id="5" name="TextBox 4"/>
          <p:cNvSpPr txBox="1"/>
          <p:nvPr/>
        </p:nvSpPr>
        <p:spPr>
          <a:xfrm>
            <a:off x="3634886" y="5433059"/>
            <a:ext cx="1985079" cy="461665"/>
          </a:xfrm>
          <a:prstGeom prst="rect">
            <a:avLst/>
          </a:prstGeom>
          <a:solidFill>
            <a:srgbClr val="96C8FF"/>
          </a:solidFill>
          <a:ln>
            <a:solidFill>
              <a:srgbClr val="4F81BD"/>
            </a:solidFill>
          </a:ln>
        </p:spPr>
        <p:txBody>
          <a:bodyPr wrap="square" rtlCol="0">
            <a:spAutoFit/>
          </a:bodyPr>
          <a:lstStyle/>
          <a:p>
            <a:r>
              <a:rPr lang="en-US" sz="2400" b="1" dirty="0">
                <a:solidFill>
                  <a:schemeClr val="bg1"/>
                </a:solidFill>
              </a:rPr>
              <a:t>   </a:t>
            </a:r>
            <a:r>
              <a:rPr lang="en-US" sz="2400" b="1" dirty="0"/>
              <a:t>Eli Ghazel</a:t>
            </a:r>
          </a:p>
        </p:txBody>
      </p:sp>
      <p:pic>
        <p:nvPicPr>
          <p:cNvPr id="9" name="Picture 8" descr="Screen Shot 2016-07-27 at 6.42.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0438"/>
            <a:ext cx="5156200" cy="2692400"/>
          </a:xfrm>
          <a:prstGeom prst="rect">
            <a:avLst/>
          </a:prstGeom>
        </p:spPr>
      </p:pic>
      <p:pic>
        <p:nvPicPr>
          <p:cNvPr id="10" name="Picture 9" descr="Screen Shot 2016-07-27 at 6.40.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7243" y="3117648"/>
            <a:ext cx="5051914" cy="2490380"/>
          </a:xfrm>
          <a:prstGeom prst="rect">
            <a:avLst/>
          </a:prstGeom>
        </p:spPr>
      </p:pic>
      <p:sp>
        <p:nvSpPr>
          <p:cNvPr id="11" name="TextBox 10"/>
          <p:cNvSpPr txBox="1"/>
          <p:nvPr/>
        </p:nvSpPr>
        <p:spPr>
          <a:xfrm>
            <a:off x="304800" y="1708559"/>
            <a:ext cx="9144000" cy="3139321"/>
          </a:xfrm>
          <a:prstGeom prst="rect">
            <a:avLst/>
          </a:prstGeom>
          <a:solidFill>
            <a:schemeClr val="bg1">
              <a:alpha val="50000"/>
            </a:schemeClr>
          </a:solidFill>
        </p:spPr>
        <p:txBody>
          <a:bodyPr wrap="square" rtlCol="0">
            <a:spAutoFit/>
          </a:bodyPr>
          <a:lstStyle/>
          <a:p>
            <a:r>
              <a:rPr lang="en-US" sz="6600" dirty="0"/>
              <a:t>Grade 3 </a:t>
            </a:r>
          </a:p>
          <a:p>
            <a:r>
              <a:rPr lang="en-US" sz="6600" dirty="0"/>
              <a:t>Vocabulary</a:t>
            </a:r>
          </a:p>
          <a:p>
            <a:r>
              <a:rPr lang="en-US" sz="6600" dirty="0"/>
              <a:t>Lesson plan </a:t>
            </a:r>
          </a:p>
        </p:txBody>
      </p:sp>
    </p:spTree>
    <p:extLst>
      <p:ext uri="{BB962C8B-B14F-4D97-AF65-F5344CB8AC3E}">
        <p14:creationId xmlns:p14="http://schemas.microsoft.com/office/powerpoint/2010/main" val="385298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54</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3416320"/>
          </a:xfrm>
          <a:prstGeom prst="rect">
            <a:avLst/>
          </a:prstGeom>
          <a:noFill/>
          <a:ln>
            <a:solidFill>
              <a:schemeClr val="tx1"/>
            </a:solidFill>
          </a:ln>
        </p:spPr>
        <p:txBody>
          <a:bodyPr wrap="square" rtlCol="0">
            <a:spAutoFit/>
          </a:bodyPr>
          <a:lstStyle/>
          <a:p>
            <a:endParaRPr lang="en-US" b="1" dirty="0"/>
          </a:p>
          <a:p>
            <a:r>
              <a:rPr lang="en-US" b="1" dirty="0">
                <a:solidFill>
                  <a:srgbClr val="FF0000"/>
                </a:solidFill>
              </a:rPr>
              <a:t>NOTE to the teacher</a:t>
            </a:r>
          </a:p>
          <a:p>
            <a:endParaRPr lang="en-US" b="1" dirty="0"/>
          </a:p>
          <a:p>
            <a:endParaRPr lang="en-US" b="1" dirty="0"/>
          </a:p>
          <a:p>
            <a:endParaRPr lang="en-US" b="1" dirty="0"/>
          </a:p>
          <a:p>
            <a:r>
              <a:rPr lang="en-US" b="1" dirty="0"/>
              <a:t>This is a sample generic lesson plan. Obviously each grade will have some differences.</a:t>
            </a:r>
          </a:p>
          <a:p>
            <a:endParaRPr lang="en-US" b="1" dirty="0"/>
          </a:p>
          <a:p>
            <a:r>
              <a:rPr lang="en-US" b="1" dirty="0"/>
              <a:t>You can do all the eight words in the same way if time allows.</a:t>
            </a:r>
          </a:p>
          <a:p>
            <a:endParaRPr lang="en-US" b="1" dirty="0"/>
          </a:p>
          <a:p>
            <a:endParaRPr lang="en-US" b="1" dirty="0"/>
          </a:p>
          <a:p>
            <a:endParaRPr lang="en-US" dirty="0"/>
          </a:p>
          <a:p>
            <a:endParaRPr lang="en-US" dirty="0"/>
          </a:p>
        </p:txBody>
      </p:sp>
    </p:spTree>
    <p:extLst>
      <p:ext uri="{BB962C8B-B14F-4D97-AF65-F5344CB8AC3E}">
        <p14:creationId xmlns:p14="http://schemas.microsoft.com/office/powerpoint/2010/main" val="3601543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55</a:t>
            </a:fld>
            <a:endParaRPr lang="en-US"/>
          </a:p>
        </p:txBody>
      </p:sp>
      <p:sp>
        <p:nvSpPr>
          <p:cNvPr id="9" name="TextBox 8"/>
          <p:cNvSpPr txBox="1"/>
          <p:nvPr/>
        </p:nvSpPr>
        <p:spPr>
          <a:xfrm>
            <a:off x="502208" y="1091714"/>
            <a:ext cx="8529395" cy="5355313"/>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1. Number your paper from 1 to 5. Listen to the sentences I am going to read you. Each time you hear one of words on the board, write the letter that comes before each in the order you hear them. The words are below. </a:t>
            </a:r>
          </a:p>
          <a:p>
            <a:endParaRPr lang="en-US" dirty="0"/>
          </a:p>
          <a:p>
            <a:endParaRPr lang="en-US" dirty="0"/>
          </a:p>
          <a:p>
            <a:r>
              <a:rPr lang="en-US" dirty="0"/>
              <a:t>			</a:t>
            </a:r>
            <a:r>
              <a:rPr lang="en-US" b="1" dirty="0"/>
              <a:t>a. educated	e. satisfied</a:t>
            </a:r>
          </a:p>
          <a:p>
            <a:endParaRPr lang="en-US" b="1" dirty="0"/>
          </a:p>
          <a:p>
            <a:r>
              <a:rPr lang="en-US" b="1" dirty="0"/>
              <a:t>			b. inspired	f. concentrate</a:t>
            </a:r>
          </a:p>
          <a:p>
            <a:endParaRPr lang="en-US" b="1" dirty="0"/>
          </a:p>
          <a:p>
            <a:r>
              <a:rPr lang="en-US" b="1" dirty="0"/>
              <a:t>			c. ached		g. improved</a:t>
            </a:r>
          </a:p>
          <a:p>
            <a:endParaRPr lang="en-US" b="1" dirty="0"/>
          </a:p>
          <a:p>
            <a:r>
              <a:rPr lang="en-US" b="1" dirty="0"/>
              <a:t>			d. discovery	h. effort</a:t>
            </a:r>
            <a:endParaRPr lang="en-US" dirty="0"/>
          </a:p>
          <a:p>
            <a:endParaRPr lang="en-US" dirty="0"/>
          </a:p>
          <a:p>
            <a:endParaRPr lang="en-US" dirty="0"/>
          </a:p>
          <a:p>
            <a:endParaRPr lang="en-US" dirty="0"/>
          </a:p>
          <a:p>
            <a:endParaRPr lang="en-US" dirty="0"/>
          </a:p>
        </p:txBody>
      </p:sp>
      <p:sp>
        <p:nvSpPr>
          <p:cNvPr id="7" name="TextBox 6"/>
          <p:cNvSpPr txBox="1"/>
          <p:nvPr/>
        </p:nvSpPr>
        <p:spPr>
          <a:xfrm>
            <a:off x="5384768" y="2787303"/>
            <a:ext cx="3302032" cy="3139321"/>
          </a:xfrm>
          <a:prstGeom prst="rect">
            <a:avLst/>
          </a:prstGeom>
          <a:noFill/>
          <a:ln>
            <a:solidFill>
              <a:srgbClr val="FF0000"/>
            </a:solidFill>
          </a:ln>
        </p:spPr>
        <p:txBody>
          <a:bodyPr wrap="square" rtlCol="0">
            <a:spAutoFit/>
          </a:bodyPr>
          <a:lstStyle/>
          <a:p>
            <a:r>
              <a:rPr lang="en-US" dirty="0"/>
              <a:t>Teacher’s list of sentences (unseen to the class)</a:t>
            </a:r>
          </a:p>
          <a:p>
            <a:endParaRPr lang="en-US" dirty="0"/>
          </a:p>
          <a:p>
            <a:pPr marL="342900" indent="-342900">
              <a:buAutoNum type="arabicPeriod"/>
            </a:pPr>
            <a:r>
              <a:rPr lang="en-US" dirty="0"/>
              <a:t>I can’t concentrate in this noise.</a:t>
            </a:r>
          </a:p>
          <a:p>
            <a:pPr marL="342900" indent="-342900">
              <a:buAutoNum type="arabicPeriod"/>
            </a:pPr>
            <a:r>
              <a:rPr lang="en-US" dirty="0"/>
              <a:t>My arm ached after basketball practice.</a:t>
            </a:r>
          </a:p>
          <a:p>
            <a:pPr marL="342900" indent="-342900">
              <a:buAutoNum type="arabicPeriod"/>
            </a:pPr>
            <a:r>
              <a:rPr lang="en-US" dirty="0"/>
              <a:t>My teacher inspired me to do better.</a:t>
            </a:r>
          </a:p>
          <a:p>
            <a:pPr marL="342900" indent="-342900">
              <a:buAutoNum type="arabicPeriod"/>
            </a:pPr>
            <a:r>
              <a:rPr lang="en-US" dirty="0"/>
              <a:t>…</a:t>
            </a:r>
          </a:p>
          <a:p>
            <a:pPr marL="342900" indent="-342900">
              <a:buAutoNum type="arabicPeriod"/>
            </a:pPr>
            <a:r>
              <a:rPr lang="en-US" dirty="0"/>
              <a:t> …</a:t>
            </a:r>
          </a:p>
        </p:txBody>
      </p:sp>
      <p:sp>
        <p:nvSpPr>
          <p:cNvPr id="11" name="TextBox 10"/>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Tree>
    <p:extLst>
      <p:ext uri="{BB962C8B-B14F-4D97-AF65-F5344CB8AC3E}">
        <p14:creationId xmlns:p14="http://schemas.microsoft.com/office/powerpoint/2010/main" val="585150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56</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355313"/>
          </a:xfrm>
          <a:prstGeom prst="rect">
            <a:avLst/>
          </a:prstGeom>
          <a:noFill/>
          <a:ln>
            <a:solidFill>
              <a:schemeClr val="tx1"/>
            </a:solidFill>
          </a:ln>
        </p:spPr>
        <p:txBody>
          <a:bodyPr wrap="square" rtlCol="0">
            <a:spAutoFit/>
          </a:bodyPr>
          <a:lstStyle/>
          <a:p>
            <a:r>
              <a:rPr lang="en-US" dirty="0"/>
              <a:t>1/125</a:t>
            </a:r>
          </a:p>
          <a:p>
            <a:endParaRPr lang="en-US" dirty="0"/>
          </a:p>
          <a:p>
            <a:r>
              <a:rPr lang="en-US" dirty="0"/>
              <a:t>Instructions: </a:t>
            </a:r>
          </a:p>
          <a:p>
            <a:r>
              <a:rPr lang="en-US" dirty="0"/>
              <a:t>1. Number your paper from 1 to 5. Listen to the words I am going to read you. Each time you hear a set of words, write the letter that comes before each in the order you hear them. The words are below.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TextBox 6"/>
          <p:cNvSpPr txBox="1"/>
          <p:nvPr/>
        </p:nvSpPr>
        <p:spPr>
          <a:xfrm>
            <a:off x="2797184" y="3110468"/>
            <a:ext cx="3302032" cy="646331"/>
          </a:xfrm>
          <a:prstGeom prst="rect">
            <a:avLst/>
          </a:prstGeom>
          <a:noFill/>
          <a:ln>
            <a:solidFill>
              <a:srgbClr val="FF0000"/>
            </a:solidFill>
          </a:ln>
        </p:spPr>
        <p:txBody>
          <a:bodyPr wrap="square" rtlCol="0">
            <a:spAutoFit/>
          </a:bodyPr>
          <a:lstStyle/>
          <a:p>
            <a:r>
              <a:rPr lang="en-US" dirty="0"/>
              <a:t>Each child’s paper would look like this.</a:t>
            </a:r>
          </a:p>
        </p:txBody>
      </p:sp>
      <p:sp>
        <p:nvSpPr>
          <p:cNvPr id="2" name="TextBox 1"/>
          <p:cNvSpPr txBox="1"/>
          <p:nvPr/>
        </p:nvSpPr>
        <p:spPr>
          <a:xfrm>
            <a:off x="3291742" y="3925267"/>
            <a:ext cx="2063849" cy="1754327"/>
          </a:xfrm>
          <a:prstGeom prst="rect">
            <a:avLst/>
          </a:prstGeom>
          <a:noFill/>
          <a:ln>
            <a:solidFill>
              <a:schemeClr val="tx1"/>
            </a:solidFill>
          </a:ln>
        </p:spPr>
        <p:txBody>
          <a:bodyPr wrap="square" rtlCol="0">
            <a:spAutoFit/>
          </a:bodyPr>
          <a:lstStyle/>
          <a:p>
            <a:pPr marL="342900" indent="-342900">
              <a:buAutoNum type="arabicPeriod"/>
            </a:pPr>
            <a:r>
              <a:rPr lang="en-US" dirty="0"/>
              <a:t>f   </a:t>
            </a:r>
          </a:p>
          <a:p>
            <a:pPr marL="342900" indent="-342900">
              <a:buAutoNum type="arabicPeriod"/>
            </a:pPr>
            <a:r>
              <a:rPr lang="en-US" dirty="0"/>
              <a:t>C</a:t>
            </a:r>
          </a:p>
          <a:p>
            <a:pPr marL="342900" indent="-342900">
              <a:buAutoNum type="arabicPeriod"/>
            </a:pPr>
            <a:r>
              <a:rPr lang="en-US" dirty="0"/>
              <a:t>b </a:t>
            </a:r>
          </a:p>
          <a:p>
            <a:r>
              <a:rPr lang="en-US" dirty="0"/>
              <a:t>4.   …</a:t>
            </a:r>
          </a:p>
          <a:p>
            <a:r>
              <a:rPr lang="en-US" dirty="0"/>
              <a:t>5.  …</a:t>
            </a:r>
          </a:p>
          <a:p>
            <a:endParaRPr lang="en-US" dirty="0"/>
          </a:p>
        </p:txBody>
      </p:sp>
    </p:spTree>
    <p:extLst>
      <p:ext uri="{BB962C8B-B14F-4D97-AF65-F5344CB8AC3E}">
        <p14:creationId xmlns:p14="http://schemas.microsoft.com/office/powerpoint/2010/main" val="35948369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57</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632312"/>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1. In pairs, read the words to each other in the order you heard them in the sentences. Remember to use only your pair voice.</a:t>
            </a:r>
          </a:p>
          <a:p>
            <a:r>
              <a:rPr lang="en-US" dirty="0"/>
              <a:t> </a:t>
            </a:r>
          </a:p>
          <a:p>
            <a:endParaRPr lang="en-US" dirty="0"/>
          </a:p>
          <a:p>
            <a:endParaRPr lang="en-US" dirty="0"/>
          </a:p>
          <a:p>
            <a:r>
              <a:rPr lang="en-US" dirty="0"/>
              <a:t>			</a:t>
            </a:r>
            <a:r>
              <a:rPr lang="en-US" b="1" dirty="0"/>
              <a:t>a. educated	e. satisfied</a:t>
            </a:r>
          </a:p>
          <a:p>
            <a:endParaRPr lang="en-US" b="1" dirty="0"/>
          </a:p>
          <a:p>
            <a:r>
              <a:rPr lang="en-US" b="1" dirty="0"/>
              <a:t>			b. inspired	f. concentrate</a:t>
            </a:r>
          </a:p>
          <a:p>
            <a:endParaRPr lang="en-US" b="1" dirty="0"/>
          </a:p>
          <a:p>
            <a:r>
              <a:rPr lang="en-US" b="1" dirty="0"/>
              <a:t>			c. ached		g. improved</a:t>
            </a:r>
          </a:p>
          <a:p>
            <a:endParaRPr lang="en-US" b="1" dirty="0"/>
          </a:p>
          <a:p>
            <a:r>
              <a:rPr lang="en-US" b="1" dirty="0"/>
              <a:t>			d. discovery	h. effort</a:t>
            </a:r>
            <a:endParaRPr lang="en-US" dirty="0"/>
          </a:p>
          <a:p>
            <a:endParaRPr lang="en-US" dirty="0"/>
          </a:p>
          <a:p>
            <a:endParaRPr lang="en-US" dirty="0"/>
          </a:p>
          <a:p>
            <a:endParaRPr lang="en-US" dirty="0"/>
          </a:p>
          <a:p>
            <a:endParaRPr lang="en-US" dirty="0"/>
          </a:p>
          <a:p>
            <a:endParaRPr lang="en-US" dirty="0"/>
          </a:p>
        </p:txBody>
      </p:sp>
      <p:sp>
        <p:nvSpPr>
          <p:cNvPr id="2" name="TextBox 1"/>
          <p:cNvSpPr txBox="1"/>
          <p:nvPr/>
        </p:nvSpPr>
        <p:spPr>
          <a:xfrm>
            <a:off x="3124200" y="1276380"/>
            <a:ext cx="1973685" cy="461665"/>
          </a:xfrm>
          <a:prstGeom prst="rect">
            <a:avLst/>
          </a:prstGeom>
          <a:solidFill>
            <a:srgbClr val="FF0000"/>
          </a:solidFill>
        </p:spPr>
        <p:txBody>
          <a:bodyPr wrap="square" rtlCol="0">
            <a:spAutoFit/>
          </a:bodyPr>
          <a:lstStyle/>
          <a:p>
            <a:r>
              <a:rPr lang="en-US" dirty="0"/>
              <a:t>      </a:t>
            </a:r>
            <a:r>
              <a:rPr lang="en-US" sz="2400" b="1" dirty="0">
                <a:solidFill>
                  <a:schemeClr val="bg1"/>
                </a:solidFill>
              </a:rPr>
              <a:t>FEEDBACK</a:t>
            </a:r>
          </a:p>
        </p:txBody>
      </p:sp>
      <p:pic>
        <p:nvPicPr>
          <p:cNvPr id="3" name="Picture 2"/>
          <p:cNvPicPr>
            <a:picLocks noChangeAspect="1"/>
          </p:cNvPicPr>
          <p:nvPr/>
        </p:nvPicPr>
        <p:blipFill>
          <a:blip r:embed="rId3"/>
          <a:stretch>
            <a:fillRect/>
          </a:stretch>
        </p:blipFill>
        <p:spPr>
          <a:xfrm>
            <a:off x="5397500" y="2755315"/>
            <a:ext cx="3289300" cy="2463800"/>
          </a:xfrm>
          <a:prstGeom prst="rect">
            <a:avLst/>
          </a:prstGeom>
        </p:spPr>
      </p:pic>
      <p:sp>
        <p:nvSpPr>
          <p:cNvPr id="4" name="Oval Callout 3"/>
          <p:cNvSpPr/>
          <p:nvPr/>
        </p:nvSpPr>
        <p:spPr>
          <a:xfrm>
            <a:off x="4963265" y="1702764"/>
            <a:ext cx="4557943" cy="1111393"/>
          </a:xfrm>
          <a:prstGeom prst="wedgeEllipseCallout">
            <a:avLst>
              <a:gd name="adj1" fmla="val 4323"/>
              <a:gd name="adj2" fmla="val 6569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r>
              <a:rPr lang="en-US" b="1" dirty="0"/>
              <a:t>1. Concentrate           2.  ached  3. inspired</a:t>
            </a:r>
          </a:p>
        </p:txBody>
      </p:sp>
    </p:spTree>
    <p:extLst>
      <p:ext uri="{BB962C8B-B14F-4D97-AF65-F5344CB8AC3E}">
        <p14:creationId xmlns:p14="http://schemas.microsoft.com/office/powerpoint/2010/main" val="211850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58</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078314"/>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2. Look at the picture. Tell each other in pairs words for the things you see in the picture. Remember to use only your pair voice.</a:t>
            </a:r>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 name="Picture 2" descr="Screen Shot 2016-07-26 at 9.48.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399" y="2871342"/>
            <a:ext cx="5010253" cy="2843657"/>
          </a:xfrm>
          <a:prstGeom prst="rect">
            <a:avLst/>
          </a:prstGeom>
        </p:spPr>
      </p:pic>
    </p:spTree>
    <p:extLst>
      <p:ext uri="{BB962C8B-B14F-4D97-AF65-F5344CB8AC3E}">
        <p14:creationId xmlns:p14="http://schemas.microsoft.com/office/powerpoint/2010/main" val="2117864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59</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355313"/>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3. Let’s hear some of the words that you told each other about the picture. Raise your hands and I will call on you to tell the class. I will also write some of the words here next to the picture.</a:t>
            </a:r>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p:cNvSpPr txBox="1"/>
          <p:nvPr/>
        </p:nvSpPr>
        <p:spPr>
          <a:xfrm>
            <a:off x="782857" y="4638083"/>
            <a:ext cx="1669067" cy="1723549"/>
          </a:xfrm>
          <a:prstGeom prst="rect">
            <a:avLst/>
          </a:prstGeom>
          <a:noFill/>
          <a:ln>
            <a:noFill/>
          </a:ln>
        </p:spPr>
        <p:txBody>
          <a:bodyPr wrap="square" rtlCol="0">
            <a:spAutoFit/>
          </a:bodyPr>
          <a:lstStyle/>
          <a:p>
            <a:r>
              <a:rPr lang="en-US" sz="4400" dirty="0"/>
              <a:t>sad</a:t>
            </a:r>
          </a:p>
          <a:p>
            <a:r>
              <a:rPr lang="en-US" sz="4400" dirty="0"/>
              <a:t>hold</a:t>
            </a:r>
          </a:p>
          <a:p>
            <a:endParaRPr lang="en-US" dirty="0"/>
          </a:p>
        </p:txBody>
      </p:sp>
      <p:sp>
        <p:nvSpPr>
          <p:cNvPr id="11" name="TextBox 10"/>
          <p:cNvSpPr txBox="1"/>
          <p:nvPr/>
        </p:nvSpPr>
        <p:spPr>
          <a:xfrm>
            <a:off x="782857" y="3041671"/>
            <a:ext cx="1544002" cy="1477328"/>
          </a:xfrm>
          <a:prstGeom prst="rect">
            <a:avLst/>
          </a:prstGeom>
          <a:noFill/>
          <a:ln>
            <a:solidFill>
              <a:srgbClr val="FF0000"/>
            </a:solidFill>
          </a:ln>
        </p:spPr>
        <p:txBody>
          <a:bodyPr wrap="square" rtlCol="0">
            <a:spAutoFit/>
          </a:bodyPr>
          <a:lstStyle/>
          <a:p>
            <a:r>
              <a:rPr lang="en-US" dirty="0"/>
              <a:t>Teacher writes these</a:t>
            </a:r>
          </a:p>
          <a:p>
            <a:r>
              <a:rPr lang="en-US" dirty="0"/>
              <a:t>words as the children say them</a:t>
            </a:r>
          </a:p>
        </p:txBody>
      </p:sp>
      <p:sp>
        <p:nvSpPr>
          <p:cNvPr id="12" name="TextBox 11"/>
          <p:cNvSpPr txBox="1"/>
          <p:nvPr/>
        </p:nvSpPr>
        <p:spPr>
          <a:xfrm>
            <a:off x="3124200" y="1276380"/>
            <a:ext cx="1973685" cy="461665"/>
          </a:xfrm>
          <a:prstGeom prst="rect">
            <a:avLst/>
          </a:prstGeom>
          <a:solidFill>
            <a:srgbClr val="FF0000"/>
          </a:solidFill>
        </p:spPr>
        <p:txBody>
          <a:bodyPr wrap="square" rtlCol="0">
            <a:spAutoFit/>
          </a:bodyPr>
          <a:lstStyle/>
          <a:p>
            <a:r>
              <a:rPr lang="en-US" dirty="0"/>
              <a:t>      </a:t>
            </a:r>
            <a:r>
              <a:rPr lang="en-US" sz="2400" b="1" dirty="0">
                <a:solidFill>
                  <a:schemeClr val="bg1"/>
                </a:solidFill>
              </a:rPr>
              <a:t>FEEDBACK</a:t>
            </a:r>
          </a:p>
        </p:txBody>
      </p:sp>
      <p:pic>
        <p:nvPicPr>
          <p:cNvPr id="14" name="Picture 13" descr="Screen Shot 2016-07-26 at 9.48.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549" y="2757584"/>
            <a:ext cx="5010253" cy="2843657"/>
          </a:xfrm>
          <a:prstGeom prst="rect">
            <a:avLst/>
          </a:prstGeom>
        </p:spPr>
      </p:pic>
    </p:spTree>
    <p:extLst>
      <p:ext uri="{BB962C8B-B14F-4D97-AF65-F5344CB8AC3E}">
        <p14:creationId xmlns:p14="http://schemas.microsoft.com/office/powerpoint/2010/main" val="3273596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8D4A-DDCD-D942-8A4A-BDD7EED68126}"/>
              </a:ext>
            </a:extLst>
          </p:cNvPr>
          <p:cNvSpPr txBox="1">
            <a:spLocks/>
          </p:cNvSpPr>
          <p:nvPr/>
        </p:nvSpPr>
        <p:spPr>
          <a:xfrm>
            <a:off x="0" y="182763"/>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Language and Literacy</a:t>
            </a:r>
          </a:p>
        </p:txBody>
      </p:sp>
      <p:sp>
        <p:nvSpPr>
          <p:cNvPr id="4" name="Title 1">
            <a:extLst>
              <a:ext uri="{FF2B5EF4-FFF2-40B4-BE49-F238E27FC236}">
                <a16:creationId xmlns:a16="http://schemas.microsoft.com/office/drawing/2014/main" id="{9E576675-3988-2444-93FE-D9CA1C5D415D}"/>
              </a:ext>
            </a:extLst>
          </p:cNvPr>
          <p:cNvSpPr txBox="1">
            <a:spLocks/>
          </p:cNvSpPr>
          <p:nvPr/>
        </p:nvSpPr>
        <p:spPr>
          <a:xfrm>
            <a:off x="645977" y="872076"/>
            <a:ext cx="8209923" cy="73909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b="1" i="1" dirty="0">
                <a:latin typeface="Arial" panose="020B0604020202020204" pitchFamily="34" charset="0"/>
                <a:cs typeface="Arial" panose="020B0604020202020204" pitchFamily="34" charset="0"/>
              </a:rPr>
              <a:t>Literacy communicates meaning, too.</a:t>
            </a:r>
          </a:p>
        </p:txBody>
      </p:sp>
      <p:cxnSp>
        <p:nvCxnSpPr>
          <p:cNvPr id="45" name="رابط مستقيم 36">
            <a:extLst>
              <a:ext uri="{FF2B5EF4-FFF2-40B4-BE49-F238E27FC236}">
                <a16:creationId xmlns:a16="http://schemas.microsoft.com/office/drawing/2014/main" id="{16D24DAB-5A85-AE4C-9CAB-BF60C14BB27D}"/>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مستطيل 34">
            <a:extLst>
              <a:ext uri="{FF2B5EF4-FFF2-40B4-BE49-F238E27FC236}">
                <a16:creationId xmlns:a16="http://schemas.microsoft.com/office/drawing/2014/main" id="{F9E57C50-9603-4C40-92E3-DB838EAB74AB}"/>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cxnSp>
        <p:nvCxnSpPr>
          <p:cNvPr id="5" name="Straight Connector 4">
            <a:extLst>
              <a:ext uri="{FF2B5EF4-FFF2-40B4-BE49-F238E27FC236}">
                <a16:creationId xmlns:a16="http://schemas.microsoft.com/office/drawing/2014/main" id="{E9CC4D41-E47F-5948-8314-A321E6DCF793}"/>
              </a:ext>
            </a:extLst>
          </p:cNvPr>
          <p:cNvCxnSpPr/>
          <p:nvPr/>
        </p:nvCxnSpPr>
        <p:spPr>
          <a:xfrm flipH="1">
            <a:off x="2680570" y="1565755"/>
            <a:ext cx="989556" cy="676405"/>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1D189D0-1EC1-9B4E-B73F-AA5B2DEF156D}"/>
              </a:ext>
            </a:extLst>
          </p:cNvPr>
          <p:cNvSpPr txBox="1">
            <a:spLocks/>
          </p:cNvSpPr>
          <p:nvPr/>
        </p:nvSpPr>
        <p:spPr>
          <a:xfrm>
            <a:off x="683882" y="2242160"/>
            <a:ext cx="3587494" cy="73909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b="1" i="1" dirty="0">
                <a:latin typeface="Arial" panose="020B0604020202020204" pitchFamily="34" charset="0"/>
                <a:cs typeface="Arial" panose="020B0604020202020204" pitchFamily="34" charset="0"/>
              </a:rPr>
              <a:t>It can be read.</a:t>
            </a:r>
          </a:p>
        </p:txBody>
      </p:sp>
      <p:sp>
        <p:nvSpPr>
          <p:cNvPr id="9" name="Title 1">
            <a:extLst>
              <a:ext uri="{FF2B5EF4-FFF2-40B4-BE49-F238E27FC236}">
                <a16:creationId xmlns:a16="http://schemas.microsoft.com/office/drawing/2014/main" id="{F4F40718-8C8D-E241-9CD1-4C098BF93122}"/>
              </a:ext>
            </a:extLst>
          </p:cNvPr>
          <p:cNvSpPr txBox="1">
            <a:spLocks/>
          </p:cNvSpPr>
          <p:nvPr/>
        </p:nvSpPr>
        <p:spPr>
          <a:xfrm>
            <a:off x="4877686" y="2201320"/>
            <a:ext cx="3978215" cy="73909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b="1" i="1" dirty="0">
                <a:latin typeface="Arial" panose="020B0604020202020204" pitchFamily="34" charset="0"/>
                <a:cs typeface="Arial" panose="020B0604020202020204" pitchFamily="34" charset="0"/>
              </a:rPr>
              <a:t>It can be written.</a:t>
            </a:r>
          </a:p>
        </p:txBody>
      </p:sp>
      <p:cxnSp>
        <p:nvCxnSpPr>
          <p:cNvPr id="10" name="Straight Connector 9">
            <a:extLst>
              <a:ext uri="{FF2B5EF4-FFF2-40B4-BE49-F238E27FC236}">
                <a16:creationId xmlns:a16="http://schemas.microsoft.com/office/drawing/2014/main" id="{D7A25E20-7F0A-8948-8D71-B28AF59595F3}"/>
              </a:ext>
            </a:extLst>
          </p:cNvPr>
          <p:cNvCxnSpPr>
            <a:cxnSpLocks/>
          </p:cNvCxnSpPr>
          <p:nvPr/>
        </p:nvCxnSpPr>
        <p:spPr>
          <a:xfrm>
            <a:off x="4778998" y="1565755"/>
            <a:ext cx="1083183" cy="666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B09773-7F1E-3A44-BC2F-078891820D27}"/>
              </a:ext>
            </a:extLst>
          </p:cNvPr>
          <p:cNvCxnSpPr>
            <a:cxnSpLocks/>
          </p:cNvCxnSpPr>
          <p:nvPr/>
        </p:nvCxnSpPr>
        <p:spPr>
          <a:xfrm>
            <a:off x="4224562" y="1611166"/>
            <a:ext cx="0" cy="180844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E472B414-1472-1D4C-AADA-968B585854A1}"/>
              </a:ext>
            </a:extLst>
          </p:cNvPr>
          <p:cNvSpPr txBox="1">
            <a:spLocks/>
          </p:cNvSpPr>
          <p:nvPr/>
        </p:nvSpPr>
        <p:spPr>
          <a:xfrm>
            <a:off x="2838031" y="3288110"/>
            <a:ext cx="4063809" cy="73909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b="1" i="1" dirty="0">
                <a:latin typeface="Arial" panose="020B0604020202020204" pitchFamily="34" charset="0"/>
                <a:cs typeface="Arial" panose="020B0604020202020204" pitchFamily="34" charset="0"/>
              </a:rPr>
              <a:t>It can be coded.</a:t>
            </a:r>
          </a:p>
        </p:txBody>
      </p:sp>
      <p:pic>
        <p:nvPicPr>
          <p:cNvPr id="3" name="Picture 2">
            <a:extLst>
              <a:ext uri="{FF2B5EF4-FFF2-40B4-BE49-F238E27FC236}">
                <a16:creationId xmlns:a16="http://schemas.microsoft.com/office/drawing/2014/main" id="{A150EE8B-A0AE-604A-AD3A-C247E3B5BA9A}"/>
              </a:ext>
            </a:extLst>
          </p:cNvPr>
          <p:cNvPicPr>
            <a:picLocks noChangeAspect="1"/>
          </p:cNvPicPr>
          <p:nvPr/>
        </p:nvPicPr>
        <p:blipFill>
          <a:blip r:embed="rId2"/>
          <a:stretch>
            <a:fillRect/>
          </a:stretch>
        </p:blipFill>
        <p:spPr>
          <a:xfrm>
            <a:off x="683882" y="2993792"/>
            <a:ext cx="1038559" cy="1560676"/>
          </a:xfrm>
          <a:prstGeom prst="rect">
            <a:avLst/>
          </a:prstGeom>
        </p:spPr>
      </p:pic>
      <p:pic>
        <p:nvPicPr>
          <p:cNvPr id="6" name="Picture 5">
            <a:extLst>
              <a:ext uri="{FF2B5EF4-FFF2-40B4-BE49-F238E27FC236}">
                <a16:creationId xmlns:a16="http://schemas.microsoft.com/office/drawing/2014/main" id="{E08CB029-6555-844D-9161-73DF0368817D}"/>
              </a:ext>
            </a:extLst>
          </p:cNvPr>
          <p:cNvPicPr>
            <a:picLocks noChangeAspect="1"/>
          </p:cNvPicPr>
          <p:nvPr/>
        </p:nvPicPr>
        <p:blipFill>
          <a:blip r:embed="rId3"/>
          <a:stretch>
            <a:fillRect/>
          </a:stretch>
        </p:blipFill>
        <p:spPr>
          <a:xfrm>
            <a:off x="7166674" y="2833438"/>
            <a:ext cx="1290764" cy="971811"/>
          </a:xfrm>
          <a:prstGeom prst="rect">
            <a:avLst/>
          </a:prstGeom>
        </p:spPr>
      </p:pic>
      <p:pic>
        <p:nvPicPr>
          <p:cNvPr id="7" name="Picture 6">
            <a:extLst>
              <a:ext uri="{FF2B5EF4-FFF2-40B4-BE49-F238E27FC236}">
                <a16:creationId xmlns:a16="http://schemas.microsoft.com/office/drawing/2014/main" id="{F5BAFE88-D757-6D4D-A41A-6483E27C8194}"/>
              </a:ext>
            </a:extLst>
          </p:cNvPr>
          <p:cNvPicPr>
            <a:picLocks noChangeAspect="1"/>
          </p:cNvPicPr>
          <p:nvPr/>
        </p:nvPicPr>
        <p:blipFill>
          <a:blip r:embed="rId4"/>
          <a:stretch>
            <a:fillRect/>
          </a:stretch>
        </p:blipFill>
        <p:spPr>
          <a:xfrm>
            <a:off x="4168877" y="4573148"/>
            <a:ext cx="804974" cy="582386"/>
          </a:xfrm>
          <a:prstGeom prst="rect">
            <a:avLst/>
          </a:prstGeom>
        </p:spPr>
      </p:pic>
      <p:pic>
        <p:nvPicPr>
          <p:cNvPr id="11" name="Picture 10">
            <a:extLst>
              <a:ext uri="{FF2B5EF4-FFF2-40B4-BE49-F238E27FC236}">
                <a16:creationId xmlns:a16="http://schemas.microsoft.com/office/drawing/2014/main" id="{27E6DD7E-D04C-0547-B687-52D8FA3980D7}"/>
              </a:ext>
            </a:extLst>
          </p:cNvPr>
          <p:cNvPicPr>
            <a:picLocks noChangeAspect="1"/>
          </p:cNvPicPr>
          <p:nvPr/>
        </p:nvPicPr>
        <p:blipFill>
          <a:blip r:embed="rId5"/>
          <a:stretch>
            <a:fillRect/>
          </a:stretch>
        </p:blipFill>
        <p:spPr>
          <a:xfrm>
            <a:off x="2878054" y="3916551"/>
            <a:ext cx="966724" cy="724110"/>
          </a:xfrm>
          <a:prstGeom prst="rect">
            <a:avLst/>
          </a:prstGeom>
        </p:spPr>
      </p:pic>
      <p:pic>
        <p:nvPicPr>
          <p:cNvPr id="17" name="Picture 16">
            <a:extLst>
              <a:ext uri="{FF2B5EF4-FFF2-40B4-BE49-F238E27FC236}">
                <a16:creationId xmlns:a16="http://schemas.microsoft.com/office/drawing/2014/main" id="{E55F711F-5A56-E242-9CCF-94DE2E002EB9}"/>
              </a:ext>
            </a:extLst>
          </p:cNvPr>
          <p:cNvPicPr>
            <a:picLocks noChangeAspect="1"/>
          </p:cNvPicPr>
          <p:nvPr/>
        </p:nvPicPr>
        <p:blipFill>
          <a:blip r:embed="rId6"/>
          <a:stretch>
            <a:fillRect/>
          </a:stretch>
        </p:blipFill>
        <p:spPr>
          <a:xfrm>
            <a:off x="5297950" y="3970473"/>
            <a:ext cx="1428733" cy="1884141"/>
          </a:xfrm>
          <a:prstGeom prst="rect">
            <a:avLst/>
          </a:prstGeom>
        </p:spPr>
      </p:pic>
      <p:pic>
        <p:nvPicPr>
          <p:cNvPr id="18" name="Picture 17">
            <a:extLst>
              <a:ext uri="{FF2B5EF4-FFF2-40B4-BE49-F238E27FC236}">
                <a16:creationId xmlns:a16="http://schemas.microsoft.com/office/drawing/2014/main" id="{E39F437C-B4DF-9340-8C69-6F0F1880A760}"/>
              </a:ext>
            </a:extLst>
          </p:cNvPr>
          <p:cNvPicPr>
            <a:picLocks noChangeAspect="1"/>
          </p:cNvPicPr>
          <p:nvPr/>
        </p:nvPicPr>
        <p:blipFill>
          <a:blip r:embed="rId7"/>
          <a:stretch>
            <a:fillRect/>
          </a:stretch>
        </p:blipFill>
        <p:spPr>
          <a:xfrm>
            <a:off x="2898629" y="4865417"/>
            <a:ext cx="946150" cy="946150"/>
          </a:xfrm>
          <a:prstGeom prst="rect">
            <a:avLst/>
          </a:prstGeom>
        </p:spPr>
      </p:pic>
      <p:sp>
        <p:nvSpPr>
          <p:cNvPr id="21" name="TextBox 20">
            <a:extLst>
              <a:ext uri="{FF2B5EF4-FFF2-40B4-BE49-F238E27FC236}">
                <a16:creationId xmlns:a16="http://schemas.microsoft.com/office/drawing/2014/main" id="{8135C1D7-2984-2E40-A3EE-C886F93BA98D}"/>
              </a:ext>
            </a:extLst>
          </p:cNvPr>
          <p:cNvSpPr txBox="1"/>
          <p:nvPr/>
        </p:nvSpPr>
        <p:spPr>
          <a:xfrm>
            <a:off x="296300" y="5850640"/>
            <a:ext cx="8543650" cy="815608"/>
          </a:xfrm>
          <a:prstGeom prst="rect">
            <a:avLst/>
          </a:prstGeom>
          <a:solidFill>
            <a:schemeClr val="tx1"/>
          </a:solidFill>
        </p:spPr>
        <p:txBody>
          <a:bodyPr wrap="square" rtlCol="0">
            <a:spAutoFit/>
          </a:bodyPr>
          <a:lstStyle/>
          <a:p>
            <a:pPr lvl="0"/>
            <a:r>
              <a:rPr lang="en-US" sz="2900" b="1" i="1" dirty="0">
                <a:solidFill>
                  <a:schemeClr val="bg1"/>
                </a:solidFill>
                <a:latin typeface="Arial" panose="020B0604020202020204" pitchFamily="34" charset="0"/>
                <a:cs typeface="Arial" panose="020B0604020202020204" pitchFamily="34" charset="0"/>
              </a:rPr>
              <a:t>  Not all languages have a code form (written).</a:t>
            </a:r>
          </a:p>
          <a:p>
            <a:endParaRPr lang="en-US" dirty="0">
              <a:solidFill>
                <a:schemeClr val="bg1"/>
              </a:solidFill>
            </a:endParaRPr>
          </a:p>
        </p:txBody>
      </p:sp>
    </p:spTree>
    <p:extLst>
      <p:ext uri="{BB962C8B-B14F-4D97-AF65-F5344CB8AC3E}">
        <p14:creationId xmlns:p14="http://schemas.microsoft.com/office/powerpoint/2010/main" val="232626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4" grpId="0"/>
      <p:bldP spid="2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60</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355313"/>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4. Now do the same thing for the next three pictures. Remember. Look at the picture. Tell each other in pairs words for the things you see in the picture. Remember to use only your pair voice.</a:t>
            </a:r>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p:cNvSpPr txBox="1"/>
          <p:nvPr/>
        </p:nvSpPr>
        <p:spPr>
          <a:xfrm>
            <a:off x="782857" y="3041671"/>
            <a:ext cx="1544002" cy="2031325"/>
          </a:xfrm>
          <a:prstGeom prst="rect">
            <a:avLst/>
          </a:prstGeom>
          <a:noFill/>
          <a:ln>
            <a:solidFill>
              <a:srgbClr val="FF0000"/>
            </a:solidFill>
          </a:ln>
        </p:spPr>
        <p:txBody>
          <a:bodyPr wrap="square" rtlCol="0">
            <a:spAutoFit/>
          </a:bodyPr>
          <a:lstStyle/>
          <a:p>
            <a:r>
              <a:rPr lang="en-US" dirty="0"/>
              <a:t>Teacher can show each picture separately in order to control time and feedback</a:t>
            </a:r>
          </a:p>
        </p:txBody>
      </p:sp>
      <p:pic>
        <p:nvPicPr>
          <p:cNvPr id="2" name="Picture 1" descr="Screen Shot 2016-07-26 at 9.49.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785" y="2582877"/>
            <a:ext cx="2270975" cy="3859173"/>
          </a:xfrm>
          <a:prstGeom prst="rect">
            <a:avLst/>
          </a:prstGeom>
        </p:spPr>
      </p:pic>
    </p:spTree>
    <p:extLst>
      <p:ext uri="{BB962C8B-B14F-4D97-AF65-F5344CB8AC3E}">
        <p14:creationId xmlns:p14="http://schemas.microsoft.com/office/powerpoint/2010/main" val="38607075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26 at 9.50.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631" y="2934924"/>
            <a:ext cx="4697368" cy="2780075"/>
          </a:xfrm>
          <a:prstGeom prst="rect">
            <a:avLst/>
          </a:prstGeom>
        </p:spPr>
      </p:pic>
      <p:pic>
        <p:nvPicPr>
          <p:cNvPr id="15" name="Picture 14"/>
          <p:cNvPicPr>
            <a:picLocks noChangeAspect="1"/>
          </p:cNvPicPr>
          <p:nvPr/>
        </p:nvPicPr>
        <p:blipFill>
          <a:blip r:embed="rId3"/>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61</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355313"/>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5. Let’s hear some of the words that you told each other about the picture. Raise your hands and I will call on you to tell the class. I will also write some of the words here next to the picture.</a:t>
            </a:r>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p:cNvSpPr txBox="1"/>
          <p:nvPr/>
        </p:nvSpPr>
        <p:spPr>
          <a:xfrm>
            <a:off x="782857" y="4372200"/>
            <a:ext cx="2180619" cy="2400657"/>
          </a:xfrm>
          <a:prstGeom prst="rect">
            <a:avLst/>
          </a:prstGeom>
          <a:noFill/>
          <a:ln>
            <a:noFill/>
          </a:ln>
        </p:spPr>
        <p:txBody>
          <a:bodyPr wrap="square" rtlCol="0">
            <a:spAutoFit/>
          </a:bodyPr>
          <a:lstStyle/>
          <a:p>
            <a:r>
              <a:rPr lang="en-US" sz="4400" dirty="0"/>
              <a:t>write</a:t>
            </a:r>
          </a:p>
          <a:p>
            <a:r>
              <a:rPr lang="en-US" sz="4400" dirty="0"/>
              <a:t>Read</a:t>
            </a:r>
          </a:p>
          <a:p>
            <a:r>
              <a:rPr lang="en-US" sz="4400" dirty="0"/>
              <a:t>Library </a:t>
            </a:r>
          </a:p>
          <a:p>
            <a:endParaRPr lang="en-US" dirty="0"/>
          </a:p>
        </p:txBody>
      </p:sp>
      <p:sp>
        <p:nvSpPr>
          <p:cNvPr id="11" name="TextBox 10"/>
          <p:cNvSpPr txBox="1"/>
          <p:nvPr/>
        </p:nvSpPr>
        <p:spPr>
          <a:xfrm>
            <a:off x="782857" y="3041671"/>
            <a:ext cx="1544002" cy="1477328"/>
          </a:xfrm>
          <a:prstGeom prst="rect">
            <a:avLst/>
          </a:prstGeom>
          <a:noFill/>
          <a:ln>
            <a:solidFill>
              <a:srgbClr val="FF0000"/>
            </a:solidFill>
          </a:ln>
        </p:spPr>
        <p:txBody>
          <a:bodyPr wrap="square" rtlCol="0">
            <a:spAutoFit/>
          </a:bodyPr>
          <a:lstStyle/>
          <a:p>
            <a:r>
              <a:rPr lang="en-US" dirty="0"/>
              <a:t>Teacher writes these</a:t>
            </a:r>
          </a:p>
          <a:p>
            <a:r>
              <a:rPr lang="en-US" dirty="0"/>
              <a:t>words as the children say them</a:t>
            </a:r>
          </a:p>
        </p:txBody>
      </p:sp>
      <p:sp>
        <p:nvSpPr>
          <p:cNvPr id="12" name="TextBox 11"/>
          <p:cNvSpPr txBox="1"/>
          <p:nvPr/>
        </p:nvSpPr>
        <p:spPr>
          <a:xfrm>
            <a:off x="3124200" y="1294021"/>
            <a:ext cx="1973685" cy="461665"/>
          </a:xfrm>
          <a:prstGeom prst="rect">
            <a:avLst/>
          </a:prstGeom>
          <a:solidFill>
            <a:srgbClr val="FF0000"/>
          </a:solidFill>
        </p:spPr>
        <p:txBody>
          <a:bodyPr wrap="square" rtlCol="0">
            <a:spAutoFit/>
          </a:bodyPr>
          <a:lstStyle/>
          <a:p>
            <a:r>
              <a:rPr lang="en-US" dirty="0"/>
              <a:t>      </a:t>
            </a:r>
            <a:r>
              <a:rPr lang="en-US" sz="2400" b="1" dirty="0">
                <a:solidFill>
                  <a:schemeClr val="bg1"/>
                </a:solidFill>
              </a:rPr>
              <a:t>FEEDBACK</a:t>
            </a:r>
          </a:p>
        </p:txBody>
      </p:sp>
      <p:pic>
        <p:nvPicPr>
          <p:cNvPr id="4" name="Picture 3"/>
          <p:cNvPicPr>
            <a:picLocks noChangeAspect="1"/>
          </p:cNvPicPr>
          <p:nvPr/>
        </p:nvPicPr>
        <p:blipFill>
          <a:blip r:embed="rId4"/>
          <a:stretch>
            <a:fillRect/>
          </a:stretch>
        </p:blipFill>
        <p:spPr>
          <a:xfrm>
            <a:off x="6697276" y="4518999"/>
            <a:ext cx="1676400" cy="14224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626716" y="4268751"/>
            <a:ext cx="1775696" cy="369332"/>
          </a:xfrm>
          <a:prstGeom prst="rect">
            <a:avLst/>
          </a:prstGeom>
          <a:solidFill>
            <a:srgbClr val="FF0000"/>
          </a:solidFill>
        </p:spPr>
        <p:txBody>
          <a:bodyPr wrap="none">
            <a:spAutoFit/>
          </a:bodyPr>
          <a:lstStyle/>
          <a:p>
            <a:r>
              <a:rPr lang="en-US" dirty="0">
                <a:solidFill>
                  <a:srgbClr val="FFFFFF"/>
                </a:solidFill>
              </a:rPr>
              <a:t>Raise your hands </a:t>
            </a:r>
          </a:p>
        </p:txBody>
      </p:sp>
    </p:spTree>
    <p:extLst>
      <p:ext uri="{BB962C8B-B14F-4D97-AF65-F5344CB8AC3E}">
        <p14:creationId xmlns:p14="http://schemas.microsoft.com/office/powerpoint/2010/main" val="210596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7-26 at 9.52.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0" y="2810660"/>
            <a:ext cx="3859334" cy="2294739"/>
          </a:xfrm>
          <a:prstGeom prst="rect">
            <a:avLst/>
          </a:prstGeom>
        </p:spPr>
      </p:pic>
      <p:pic>
        <p:nvPicPr>
          <p:cNvPr id="15" name="Picture 14"/>
          <p:cNvPicPr>
            <a:picLocks noChangeAspect="1"/>
          </p:cNvPicPr>
          <p:nvPr/>
        </p:nvPicPr>
        <p:blipFill>
          <a:blip r:embed="rId3"/>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62</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355313"/>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5. Let’s hear some of the words that you told each other about the picture. Raise your hands and I will call on you to tell the class. I will also write some of the words here next to the picture.</a:t>
            </a:r>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p:cNvSpPr txBox="1"/>
          <p:nvPr/>
        </p:nvSpPr>
        <p:spPr>
          <a:xfrm>
            <a:off x="782857" y="4638083"/>
            <a:ext cx="3203724" cy="2400657"/>
          </a:xfrm>
          <a:prstGeom prst="rect">
            <a:avLst/>
          </a:prstGeom>
          <a:noFill/>
          <a:ln>
            <a:noFill/>
          </a:ln>
        </p:spPr>
        <p:txBody>
          <a:bodyPr wrap="square" rtlCol="0">
            <a:spAutoFit/>
          </a:bodyPr>
          <a:lstStyle/>
          <a:p>
            <a:r>
              <a:rPr lang="en-US" sz="4400" dirty="0"/>
              <a:t>dig</a:t>
            </a:r>
          </a:p>
          <a:p>
            <a:r>
              <a:rPr lang="en-US" sz="4400" dirty="0"/>
              <a:t>boys</a:t>
            </a:r>
          </a:p>
          <a:p>
            <a:r>
              <a:rPr lang="en-US" sz="4400" dirty="0"/>
              <a:t>Look for</a:t>
            </a:r>
          </a:p>
          <a:p>
            <a:endParaRPr lang="en-US" dirty="0"/>
          </a:p>
        </p:txBody>
      </p:sp>
      <p:sp>
        <p:nvSpPr>
          <p:cNvPr id="11" name="TextBox 10"/>
          <p:cNvSpPr txBox="1"/>
          <p:nvPr/>
        </p:nvSpPr>
        <p:spPr>
          <a:xfrm>
            <a:off x="782857" y="3041671"/>
            <a:ext cx="1544002" cy="1477328"/>
          </a:xfrm>
          <a:prstGeom prst="rect">
            <a:avLst/>
          </a:prstGeom>
          <a:noFill/>
          <a:ln>
            <a:solidFill>
              <a:srgbClr val="FF0000"/>
            </a:solidFill>
          </a:ln>
        </p:spPr>
        <p:txBody>
          <a:bodyPr wrap="square" rtlCol="0">
            <a:spAutoFit/>
          </a:bodyPr>
          <a:lstStyle/>
          <a:p>
            <a:r>
              <a:rPr lang="en-US" dirty="0"/>
              <a:t>Teacher writes these</a:t>
            </a:r>
          </a:p>
          <a:p>
            <a:r>
              <a:rPr lang="en-US" dirty="0"/>
              <a:t>words as the children say them</a:t>
            </a:r>
          </a:p>
        </p:txBody>
      </p:sp>
      <p:sp>
        <p:nvSpPr>
          <p:cNvPr id="12" name="TextBox 11"/>
          <p:cNvSpPr txBox="1"/>
          <p:nvPr/>
        </p:nvSpPr>
        <p:spPr>
          <a:xfrm>
            <a:off x="3124200" y="1276380"/>
            <a:ext cx="1973685" cy="461665"/>
          </a:xfrm>
          <a:prstGeom prst="rect">
            <a:avLst/>
          </a:prstGeom>
          <a:solidFill>
            <a:srgbClr val="FF0000"/>
          </a:solidFill>
        </p:spPr>
        <p:txBody>
          <a:bodyPr wrap="square" rtlCol="0">
            <a:spAutoFit/>
          </a:bodyPr>
          <a:lstStyle/>
          <a:p>
            <a:r>
              <a:rPr lang="en-US" dirty="0"/>
              <a:t>      </a:t>
            </a:r>
            <a:r>
              <a:rPr lang="en-US" sz="2400" b="1" dirty="0">
                <a:solidFill>
                  <a:schemeClr val="bg1"/>
                </a:solidFill>
              </a:rPr>
              <a:t>FEEDBACK</a:t>
            </a:r>
          </a:p>
        </p:txBody>
      </p:sp>
      <p:pic>
        <p:nvPicPr>
          <p:cNvPr id="13" name="Picture 12"/>
          <p:cNvPicPr>
            <a:picLocks noChangeAspect="1"/>
          </p:cNvPicPr>
          <p:nvPr/>
        </p:nvPicPr>
        <p:blipFill>
          <a:blip r:embed="rId4"/>
          <a:stretch>
            <a:fillRect/>
          </a:stretch>
        </p:blipFill>
        <p:spPr>
          <a:xfrm>
            <a:off x="6697276" y="4518999"/>
            <a:ext cx="1676400" cy="1422400"/>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6626716" y="4268751"/>
            <a:ext cx="1775696" cy="369332"/>
          </a:xfrm>
          <a:prstGeom prst="rect">
            <a:avLst/>
          </a:prstGeom>
          <a:solidFill>
            <a:srgbClr val="FF0000"/>
          </a:solidFill>
        </p:spPr>
        <p:txBody>
          <a:bodyPr wrap="none">
            <a:spAutoFit/>
          </a:bodyPr>
          <a:lstStyle/>
          <a:p>
            <a:r>
              <a:rPr lang="en-US" dirty="0">
                <a:solidFill>
                  <a:srgbClr val="FFFFFF"/>
                </a:solidFill>
              </a:rPr>
              <a:t>Raise your hands </a:t>
            </a:r>
          </a:p>
        </p:txBody>
      </p:sp>
    </p:spTree>
    <p:extLst>
      <p:ext uri="{BB962C8B-B14F-4D97-AF65-F5344CB8AC3E}">
        <p14:creationId xmlns:p14="http://schemas.microsoft.com/office/powerpoint/2010/main" val="22954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7-26 at 9.53.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2722823"/>
            <a:ext cx="4451163" cy="2616562"/>
          </a:xfrm>
          <a:prstGeom prst="rect">
            <a:avLst/>
          </a:prstGeom>
        </p:spPr>
      </p:pic>
      <p:pic>
        <p:nvPicPr>
          <p:cNvPr id="15" name="Picture 14"/>
          <p:cNvPicPr>
            <a:picLocks noChangeAspect="1"/>
          </p:cNvPicPr>
          <p:nvPr/>
        </p:nvPicPr>
        <p:blipFill>
          <a:blip r:embed="rId3"/>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63</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355313"/>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5. Let’s hear some of the words that you told each other about the picture. Raise your hands and I will call on you to tell the class. I will also write some of the words here next to the picture.</a:t>
            </a:r>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p:cNvSpPr txBox="1"/>
          <p:nvPr/>
        </p:nvSpPr>
        <p:spPr>
          <a:xfrm>
            <a:off x="782857" y="4638083"/>
            <a:ext cx="2921488" cy="1723549"/>
          </a:xfrm>
          <a:prstGeom prst="rect">
            <a:avLst/>
          </a:prstGeom>
          <a:noFill/>
          <a:ln>
            <a:noFill/>
          </a:ln>
        </p:spPr>
        <p:txBody>
          <a:bodyPr wrap="square" rtlCol="0">
            <a:spAutoFit/>
          </a:bodyPr>
          <a:lstStyle/>
          <a:p>
            <a:r>
              <a:rPr lang="en-US" sz="4400" dirty="0"/>
              <a:t>classroom</a:t>
            </a:r>
          </a:p>
          <a:p>
            <a:r>
              <a:rPr lang="en-US" sz="4400" dirty="0"/>
              <a:t>teacher</a:t>
            </a:r>
          </a:p>
          <a:p>
            <a:endParaRPr lang="en-US" dirty="0"/>
          </a:p>
        </p:txBody>
      </p:sp>
      <p:sp>
        <p:nvSpPr>
          <p:cNvPr id="11" name="TextBox 10"/>
          <p:cNvSpPr txBox="1"/>
          <p:nvPr/>
        </p:nvSpPr>
        <p:spPr>
          <a:xfrm>
            <a:off x="782857" y="3041671"/>
            <a:ext cx="1544002" cy="1477328"/>
          </a:xfrm>
          <a:prstGeom prst="rect">
            <a:avLst/>
          </a:prstGeom>
          <a:noFill/>
          <a:ln>
            <a:solidFill>
              <a:srgbClr val="FF0000"/>
            </a:solidFill>
          </a:ln>
        </p:spPr>
        <p:txBody>
          <a:bodyPr wrap="square" rtlCol="0">
            <a:spAutoFit/>
          </a:bodyPr>
          <a:lstStyle/>
          <a:p>
            <a:r>
              <a:rPr lang="en-US" dirty="0"/>
              <a:t>Teacher writes these</a:t>
            </a:r>
          </a:p>
          <a:p>
            <a:r>
              <a:rPr lang="en-US" dirty="0"/>
              <a:t>words as the children say them</a:t>
            </a:r>
          </a:p>
        </p:txBody>
      </p:sp>
      <p:sp>
        <p:nvSpPr>
          <p:cNvPr id="12" name="TextBox 11"/>
          <p:cNvSpPr txBox="1"/>
          <p:nvPr/>
        </p:nvSpPr>
        <p:spPr>
          <a:xfrm>
            <a:off x="3124200" y="1276380"/>
            <a:ext cx="1973685" cy="461665"/>
          </a:xfrm>
          <a:prstGeom prst="rect">
            <a:avLst/>
          </a:prstGeom>
          <a:solidFill>
            <a:srgbClr val="FF0000"/>
          </a:solidFill>
        </p:spPr>
        <p:txBody>
          <a:bodyPr wrap="square" rtlCol="0">
            <a:spAutoFit/>
          </a:bodyPr>
          <a:lstStyle/>
          <a:p>
            <a:r>
              <a:rPr lang="en-US" dirty="0"/>
              <a:t>      </a:t>
            </a:r>
            <a:r>
              <a:rPr lang="en-US" sz="2400" b="1" dirty="0">
                <a:solidFill>
                  <a:schemeClr val="bg1"/>
                </a:solidFill>
              </a:rPr>
              <a:t>FEEDBACK</a:t>
            </a:r>
          </a:p>
        </p:txBody>
      </p:sp>
      <p:pic>
        <p:nvPicPr>
          <p:cNvPr id="13" name="Picture 12"/>
          <p:cNvPicPr>
            <a:picLocks noChangeAspect="1"/>
          </p:cNvPicPr>
          <p:nvPr/>
        </p:nvPicPr>
        <p:blipFill>
          <a:blip r:embed="rId4"/>
          <a:stretch>
            <a:fillRect/>
          </a:stretch>
        </p:blipFill>
        <p:spPr>
          <a:xfrm>
            <a:off x="6697276" y="4518999"/>
            <a:ext cx="1676400" cy="1422400"/>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6626716" y="4268751"/>
            <a:ext cx="1775696" cy="369332"/>
          </a:xfrm>
          <a:prstGeom prst="rect">
            <a:avLst/>
          </a:prstGeom>
          <a:solidFill>
            <a:srgbClr val="FF0000"/>
          </a:solidFill>
        </p:spPr>
        <p:txBody>
          <a:bodyPr wrap="none">
            <a:spAutoFit/>
          </a:bodyPr>
          <a:lstStyle/>
          <a:p>
            <a:r>
              <a:rPr lang="en-US" dirty="0">
                <a:solidFill>
                  <a:srgbClr val="FFFFFF"/>
                </a:solidFill>
              </a:rPr>
              <a:t>Raise your hands </a:t>
            </a:r>
          </a:p>
        </p:txBody>
      </p:sp>
    </p:spTree>
    <p:extLst>
      <p:ext uri="{BB962C8B-B14F-4D97-AF65-F5344CB8AC3E}">
        <p14:creationId xmlns:p14="http://schemas.microsoft.com/office/powerpoint/2010/main" val="63391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64</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355313"/>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6. Look at each picture I show you. Tell each other in pairs the answer to the questions you see. Remember to use only your pair voice.</a:t>
            </a:r>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7" name="TextBox 16"/>
          <p:cNvSpPr txBox="1"/>
          <p:nvPr/>
        </p:nvSpPr>
        <p:spPr>
          <a:xfrm>
            <a:off x="716340" y="3174089"/>
            <a:ext cx="3032443" cy="646331"/>
          </a:xfrm>
          <a:prstGeom prst="rect">
            <a:avLst/>
          </a:prstGeom>
          <a:noFill/>
          <a:ln>
            <a:solidFill>
              <a:schemeClr val="tx1"/>
            </a:solidFill>
          </a:ln>
        </p:spPr>
        <p:txBody>
          <a:bodyPr wrap="square" rtlCol="0">
            <a:spAutoFit/>
          </a:bodyPr>
          <a:lstStyle/>
          <a:p>
            <a:r>
              <a:rPr lang="en-US" dirty="0"/>
              <a:t>1. What is the boy doing?</a:t>
            </a:r>
          </a:p>
          <a:p>
            <a:endParaRPr lang="en-US" dirty="0"/>
          </a:p>
        </p:txBody>
      </p:sp>
      <p:sp>
        <p:nvSpPr>
          <p:cNvPr id="18" name="TextBox 17"/>
          <p:cNvSpPr txBox="1"/>
          <p:nvPr/>
        </p:nvSpPr>
        <p:spPr>
          <a:xfrm>
            <a:off x="716340" y="3976380"/>
            <a:ext cx="3032443" cy="923330"/>
          </a:xfrm>
          <a:prstGeom prst="rect">
            <a:avLst/>
          </a:prstGeom>
          <a:noFill/>
          <a:ln>
            <a:solidFill>
              <a:schemeClr val="tx1"/>
            </a:solidFill>
          </a:ln>
        </p:spPr>
        <p:txBody>
          <a:bodyPr wrap="square" rtlCol="0">
            <a:spAutoFit/>
          </a:bodyPr>
          <a:lstStyle/>
          <a:p>
            <a:r>
              <a:rPr lang="en-US" dirty="0"/>
              <a:t>2. What do you think is in the bag?</a:t>
            </a:r>
          </a:p>
          <a:p>
            <a:endParaRPr lang="en-US" dirty="0"/>
          </a:p>
        </p:txBody>
      </p:sp>
      <p:pic>
        <p:nvPicPr>
          <p:cNvPr id="11" name="Picture 10" descr="Screen Shot 2016-07-26 at 9.48.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073" y="2757584"/>
            <a:ext cx="5010253" cy="2843657"/>
          </a:xfrm>
          <a:prstGeom prst="rect">
            <a:avLst/>
          </a:prstGeom>
        </p:spPr>
      </p:pic>
      <p:sp>
        <p:nvSpPr>
          <p:cNvPr id="12" name="TextBox 11"/>
          <p:cNvSpPr txBox="1"/>
          <p:nvPr/>
        </p:nvSpPr>
        <p:spPr>
          <a:xfrm>
            <a:off x="716340" y="5052110"/>
            <a:ext cx="3032443" cy="923330"/>
          </a:xfrm>
          <a:prstGeom prst="rect">
            <a:avLst/>
          </a:prstGeom>
          <a:noFill/>
          <a:ln>
            <a:solidFill>
              <a:schemeClr val="tx1"/>
            </a:solidFill>
          </a:ln>
        </p:spPr>
        <p:txBody>
          <a:bodyPr wrap="square" rtlCol="0">
            <a:spAutoFit/>
          </a:bodyPr>
          <a:lstStyle/>
          <a:p>
            <a:r>
              <a:rPr lang="en-US" dirty="0"/>
              <a:t>3. Why do you think he is holding it to </a:t>
            </a:r>
            <a:r>
              <a:rPr lang="en-US"/>
              <a:t>his head?</a:t>
            </a:r>
            <a:endParaRPr lang="en-US" dirty="0"/>
          </a:p>
          <a:p>
            <a:endParaRPr lang="en-US" dirty="0"/>
          </a:p>
        </p:txBody>
      </p:sp>
    </p:spTree>
    <p:extLst>
      <p:ext uri="{BB962C8B-B14F-4D97-AF65-F5344CB8AC3E}">
        <p14:creationId xmlns:p14="http://schemas.microsoft.com/office/powerpoint/2010/main" val="721044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65</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355313"/>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6. Look at each picture I show you. Tell each other in pairs the answer to the questions you see. Remember to use only your pair voice.</a:t>
            </a:r>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7" name="TextBox 16"/>
          <p:cNvSpPr txBox="1"/>
          <p:nvPr/>
        </p:nvSpPr>
        <p:spPr>
          <a:xfrm>
            <a:off x="716340" y="3174089"/>
            <a:ext cx="3032443" cy="646331"/>
          </a:xfrm>
          <a:prstGeom prst="rect">
            <a:avLst/>
          </a:prstGeom>
          <a:noFill/>
          <a:ln>
            <a:solidFill>
              <a:schemeClr val="tx1"/>
            </a:solidFill>
          </a:ln>
        </p:spPr>
        <p:txBody>
          <a:bodyPr wrap="square" rtlCol="0">
            <a:spAutoFit/>
          </a:bodyPr>
          <a:lstStyle/>
          <a:p>
            <a:r>
              <a:rPr lang="en-US" dirty="0"/>
              <a:t>1. What is the boy doing?</a:t>
            </a:r>
          </a:p>
          <a:p>
            <a:endParaRPr lang="en-US" dirty="0"/>
          </a:p>
        </p:txBody>
      </p:sp>
      <p:sp>
        <p:nvSpPr>
          <p:cNvPr id="18" name="TextBox 17"/>
          <p:cNvSpPr txBox="1"/>
          <p:nvPr/>
        </p:nvSpPr>
        <p:spPr>
          <a:xfrm>
            <a:off x="716340" y="3976380"/>
            <a:ext cx="3032443" cy="646331"/>
          </a:xfrm>
          <a:prstGeom prst="rect">
            <a:avLst/>
          </a:prstGeom>
          <a:noFill/>
          <a:ln>
            <a:solidFill>
              <a:schemeClr val="tx1"/>
            </a:solidFill>
          </a:ln>
        </p:spPr>
        <p:txBody>
          <a:bodyPr wrap="square" rtlCol="0">
            <a:spAutoFit/>
          </a:bodyPr>
          <a:lstStyle/>
          <a:p>
            <a:r>
              <a:rPr lang="en-US" dirty="0"/>
              <a:t>2. Where is the boy?</a:t>
            </a:r>
          </a:p>
          <a:p>
            <a:endParaRPr lang="en-US" dirty="0"/>
          </a:p>
        </p:txBody>
      </p:sp>
      <p:pic>
        <p:nvPicPr>
          <p:cNvPr id="12" name="Picture 11" descr="Screen Shot 2016-07-26 at 9.50.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432" y="2780394"/>
            <a:ext cx="4697368" cy="2780075"/>
          </a:xfrm>
          <a:prstGeom prst="rect">
            <a:avLst/>
          </a:prstGeom>
        </p:spPr>
      </p:pic>
      <p:sp>
        <p:nvSpPr>
          <p:cNvPr id="13" name="TextBox 12"/>
          <p:cNvSpPr txBox="1"/>
          <p:nvPr/>
        </p:nvSpPr>
        <p:spPr>
          <a:xfrm>
            <a:off x="716340" y="4802649"/>
            <a:ext cx="3032443" cy="923330"/>
          </a:xfrm>
          <a:prstGeom prst="rect">
            <a:avLst/>
          </a:prstGeom>
          <a:noFill/>
          <a:ln>
            <a:solidFill>
              <a:schemeClr val="tx1"/>
            </a:solidFill>
          </a:ln>
        </p:spPr>
        <p:txBody>
          <a:bodyPr wrap="square" rtlCol="0">
            <a:spAutoFit/>
          </a:bodyPr>
          <a:lstStyle/>
          <a:p>
            <a:r>
              <a:rPr lang="en-US" dirty="0"/>
              <a:t>3. What must the boy do to finish quickly and make no mistakes? </a:t>
            </a:r>
          </a:p>
        </p:txBody>
      </p:sp>
    </p:spTree>
    <p:extLst>
      <p:ext uri="{BB962C8B-B14F-4D97-AF65-F5344CB8AC3E}">
        <p14:creationId xmlns:p14="http://schemas.microsoft.com/office/powerpoint/2010/main" val="551858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66</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355313"/>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6. Look at each picture I show you. Tell each other in pairs the answer to the questions you see. Remember to use only your pair voice.</a:t>
            </a:r>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7" name="TextBox 16"/>
          <p:cNvSpPr txBox="1"/>
          <p:nvPr/>
        </p:nvSpPr>
        <p:spPr>
          <a:xfrm>
            <a:off x="716340" y="3174089"/>
            <a:ext cx="3032443" cy="646331"/>
          </a:xfrm>
          <a:prstGeom prst="rect">
            <a:avLst/>
          </a:prstGeom>
          <a:noFill/>
          <a:ln>
            <a:solidFill>
              <a:schemeClr val="tx1"/>
            </a:solidFill>
          </a:ln>
        </p:spPr>
        <p:txBody>
          <a:bodyPr wrap="square" rtlCol="0">
            <a:spAutoFit/>
          </a:bodyPr>
          <a:lstStyle/>
          <a:p>
            <a:r>
              <a:rPr lang="en-US" dirty="0"/>
              <a:t>1. What are the boys doing?</a:t>
            </a:r>
          </a:p>
          <a:p>
            <a:endParaRPr lang="en-US" dirty="0"/>
          </a:p>
        </p:txBody>
      </p:sp>
      <p:sp>
        <p:nvSpPr>
          <p:cNvPr id="18" name="TextBox 17"/>
          <p:cNvSpPr txBox="1"/>
          <p:nvPr/>
        </p:nvSpPr>
        <p:spPr>
          <a:xfrm>
            <a:off x="716340" y="3976380"/>
            <a:ext cx="3032443" cy="923330"/>
          </a:xfrm>
          <a:prstGeom prst="rect">
            <a:avLst/>
          </a:prstGeom>
          <a:noFill/>
          <a:ln>
            <a:solidFill>
              <a:schemeClr val="tx1"/>
            </a:solidFill>
          </a:ln>
        </p:spPr>
        <p:txBody>
          <a:bodyPr wrap="square" rtlCol="0">
            <a:spAutoFit/>
          </a:bodyPr>
          <a:lstStyle/>
          <a:p>
            <a:r>
              <a:rPr lang="en-US" dirty="0"/>
              <a:t>2. What do you think they found?</a:t>
            </a:r>
          </a:p>
          <a:p>
            <a:endParaRPr lang="en-US" dirty="0"/>
          </a:p>
        </p:txBody>
      </p:sp>
      <p:pic>
        <p:nvPicPr>
          <p:cNvPr id="12" name="Picture 11" descr="Screen Shot 2016-07-26 at 9.52.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466" y="3022354"/>
            <a:ext cx="3859334" cy="2294739"/>
          </a:xfrm>
          <a:prstGeom prst="rect">
            <a:avLst/>
          </a:prstGeom>
        </p:spPr>
      </p:pic>
    </p:spTree>
    <p:extLst>
      <p:ext uri="{BB962C8B-B14F-4D97-AF65-F5344CB8AC3E}">
        <p14:creationId xmlns:p14="http://schemas.microsoft.com/office/powerpoint/2010/main" val="4503916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6-07-26 at 9.48.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8073" y="2757584"/>
            <a:ext cx="5010253" cy="2843657"/>
          </a:xfrm>
          <a:prstGeom prst="rect">
            <a:avLst/>
          </a:prstGeom>
        </p:spPr>
      </p:pic>
      <p:pic>
        <p:nvPicPr>
          <p:cNvPr id="15" name="Picture 14"/>
          <p:cNvPicPr>
            <a:picLocks noChangeAspect="1"/>
          </p:cNvPicPr>
          <p:nvPr/>
        </p:nvPicPr>
        <p:blipFill>
          <a:blip r:embed="rId3"/>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67</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078314"/>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7. Let’s hear some of the answers that you told each other about for the questions. Raise your hands and I will call on you to tell the class. I will also write some of the words here next to the picture.</a:t>
            </a:r>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p:cNvSpPr txBox="1"/>
          <p:nvPr/>
        </p:nvSpPr>
        <p:spPr>
          <a:xfrm>
            <a:off x="3124200" y="1276380"/>
            <a:ext cx="1973685" cy="461665"/>
          </a:xfrm>
          <a:prstGeom prst="rect">
            <a:avLst/>
          </a:prstGeom>
          <a:solidFill>
            <a:srgbClr val="FF0000"/>
          </a:solidFill>
        </p:spPr>
        <p:txBody>
          <a:bodyPr wrap="square" rtlCol="0">
            <a:spAutoFit/>
          </a:bodyPr>
          <a:lstStyle/>
          <a:p>
            <a:r>
              <a:rPr lang="en-US" dirty="0"/>
              <a:t>      </a:t>
            </a:r>
            <a:r>
              <a:rPr lang="en-US" sz="2400" b="1" dirty="0">
                <a:solidFill>
                  <a:schemeClr val="bg1"/>
                </a:solidFill>
              </a:rPr>
              <a:t>FEEDBACK</a:t>
            </a:r>
          </a:p>
        </p:txBody>
      </p:sp>
      <p:pic>
        <p:nvPicPr>
          <p:cNvPr id="11" name="Picture 10"/>
          <p:cNvPicPr>
            <a:picLocks noChangeAspect="1"/>
          </p:cNvPicPr>
          <p:nvPr/>
        </p:nvPicPr>
        <p:blipFill>
          <a:blip r:embed="rId4"/>
          <a:stretch>
            <a:fillRect/>
          </a:stretch>
        </p:blipFill>
        <p:spPr>
          <a:xfrm>
            <a:off x="6697276" y="4518999"/>
            <a:ext cx="1676400" cy="142240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6626716" y="4268751"/>
            <a:ext cx="1775696" cy="369332"/>
          </a:xfrm>
          <a:prstGeom prst="rect">
            <a:avLst/>
          </a:prstGeom>
          <a:solidFill>
            <a:srgbClr val="FF0000"/>
          </a:solidFill>
        </p:spPr>
        <p:txBody>
          <a:bodyPr wrap="none">
            <a:spAutoFit/>
          </a:bodyPr>
          <a:lstStyle/>
          <a:p>
            <a:r>
              <a:rPr lang="en-US" dirty="0">
                <a:solidFill>
                  <a:srgbClr val="FFFFFF"/>
                </a:solidFill>
              </a:rPr>
              <a:t>Raise your hands </a:t>
            </a:r>
          </a:p>
        </p:txBody>
      </p:sp>
      <p:sp>
        <p:nvSpPr>
          <p:cNvPr id="19" name="TextBox 18"/>
          <p:cNvSpPr txBox="1"/>
          <p:nvPr/>
        </p:nvSpPr>
        <p:spPr>
          <a:xfrm>
            <a:off x="716340" y="3011969"/>
            <a:ext cx="3032443" cy="646331"/>
          </a:xfrm>
          <a:prstGeom prst="rect">
            <a:avLst/>
          </a:prstGeom>
          <a:noFill/>
          <a:ln>
            <a:solidFill>
              <a:schemeClr val="tx1"/>
            </a:solidFill>
          </a:ln>
        </p:spPr>
        <p:txBody>
          <a:bodyPr wrap="square" rtlCol="0">
            <a:spAutoFit/>
          </a:bodyPr>
          <a:lstStyle/>
          <a:p>
            <a:r>
              <a:rPr lang="en-US" dirty="0"/>
              <a:t>1. What is the boy doing?</a:t>
            </a:r>
          </a:p>
          <a:p>
            <a:endParaRPr lang="en-US" dirty="0"/>
          </a:p>
        </p:txBody>
      </p:sp>
      <p:sp>
        <p:nvSpPr>
          <p:cNvPr id="20" name="TextBox 19"/>
          <p:cNvSpPr txBox="1"/>
          <p:nvPr/>
        </p:nvSpPr>
        <p:spPr>
          <a:xfrm>
            <a:off x="716340" y="3814260"/>
            <a:ext cx="3032443" cy="923330"/>
          </a:xfrm>
          <a:prstGeom prst="rect">
            <a:avLst/>
          </a:prstGeom>
          <a:noFill/>
          <a:ln>
            <a:solidFill>
              <a:schemeClr val="tx1"/>
            </a:solidFill>
          </a:ln>
        </p:spPr>
        <p:txBody>
          <a:bodyPr wrap="square" rtlCol="0">
            <a:spAutoFit/>
          </a:bodyPr>
          <a:lstStyle/>
          <a:p>
            <a:r>
              <a:rPr lang="en-US" dirty="0"/>
              <a:t>2. Why do you think is in the bag?</a:t>
            </a:r>
          </a:p>
          <a:p>
            <a:endParaRPr lang="en-US" dirty="0"/>
          </a:p>
        </p:txBody>
      </p:sp>
      <p:sp>
        <p:nvSpPr>
          <p:cNvPr id="21" name="TextBox 20"/>
          <p:cNvSpPr txBox="1"/>
          <p:nvPr/>
        </p:nvSpPr>
        <p:spPr>
          <a:xfrm>
            <a:off x="716340" y="4889990"/>
            <a:ext cx="3032443" cy="923330"/>
          </a:xfrm>
          <a:prstGeom prst="rect">
            <a:avLst/>
          </a:prstGeom>
          <a:noFill/>
          <a:ln>
            <a:solidFill>
              <a:schemeClr val="tx1"/>
            </a:solidFill>
          </a:ln>
        </p:spPr>
        <p:txBody>
          <a:bodyPr wrap="square" rtlCol="0">
            <a:spAutoFit/>
          </a:bodyPr>
          <a:lstStyle/>
          <a:p>
            <a:r>
              <a:rPr lang="en-US" dirty="0"/>
              <a:t>3. Why do you think he is holding it to his?</a:t>
            </a:r>
          </a:p>
          <a:p>
            <a:endParaRPr lang="en-US" dirty="0"/>
          </a:p>
        </p:txBody>
      </p:sp>
    </p:spTree>
    <p:extLst>
      <p:ext uri="{BB962C8B-B14F-4D97-AF65-F5344CB8AC3E}">
        <p14:creationId xmlns:p14="http://schemas.microsoft.com/office/powerpoint/2010/main" val="37701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creen Shot 2016-07-26 at 9.50.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432" y="2780394"/>
            <a:ext cx="4697368" cy="2780075"/>
          </a:xfrm>
          <a:prstGeom prst="rect">
            <a:avLst/>
          </a:prstGeom>
        </p:spPr>
      </p:pic>
      <p:pic>
        <p:nvPicPr>
          <p:cNvPr id="15" name="Picture 14"/>
          <p:cNvPicPr>
            <a:picLocks noChangeAspect="1"/>
          </p:cNvPicPr>
          <p:nvPr/>
        </p:nvPicPr>
        <p:blipFill>
          <a:blip r:embed="rId3"/>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68</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078314"/>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7. Let’s hear some of the answers that you told each other about for the questions. Raise your hands and I will call on you to tell the class. I will also write some of the words here next to the picture.</a:t>
            </a:r>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p:cNvSpPr txBox="1"/>
          <p:nvPr/>
        </p:nvSpPr>
        <p:spPr>
          <a:xfrm>
            <a:off x="3124200" y="1276380"/>
            <a:ext cx="1973685" cy="461665"/>
          </a:xfrm>
          <a:prstGeom prst="rect">
            <a:avLst/>
          </a:prstGeom>
          <a:solidFill>
            <a:srgbClr val="FF0000"/>
          </a:solidFill>
        </p:spPr>
        <p:txBody>
          <a:bodyPr wrap="square" rtlCol="0">
            <a:spAutoFit/>
          </a:bodyPr>
          <a:lstStyle/>
          <a:p>
            <a:r>
              <a:rPr lang="en-US" dirty="0"/>
              <a:t>      </a:t>
            </a:r>
            <a:r>
              <a:rPr lang="en-US" sz="2400" b="1" dirty="0">
                <a:solidFill>
                  <a:schemeClr val="bg1"/>
                </a:solidFill>
              </a:rPr>
              <a:t>FEEDBACK</a:t>
            </a:r>
          </a:p>
        </p:txBody>
      </p:sp>
      <p:pic>
        <p:nvPicPr>
          <p:cNvPr id="12" name="Picture 11"/>
          <p:cNvPicPr>
            <a:picLocks noChangeAspect="1"/>
          </p:cNvPicPr>
          <p:nvPr/>
        </p:nvPicPr>
        <p:blipFill>
          <a:blip r:embed="rId4"/>
          <a:stretch>
            <a:fillRect/>
          </a:stretch>
        </p:blipFill>
        <p:spPr>
          <a:xfrm>
            <a:off x="6697276" y="4518999"/>
            <a:ext cx="1676400" cy="1422400"/>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6626716" y="4268751"/>
            <a:ext cx="1775696" cy="369332"/>
          </a:xfrm>
          <a:prstGeom prst="rect">
            <a:avLst/>
          </a:prstGeom>
          <a:solidFill>
            <a:srgbClr val="FF0000"/>
          </a:solidFill>
        </p:spPr>
        <p:txBody>
          <a:bodyPr wrap="none">
            <a:spAutoFit/>
          </a:bodyPr>
          <a:lstStyle/>
          <a:p>
            <a:r>
              <a:rPr lang="en-US" dirty="0">
                <a:solidFill>
                  <a:srgbClr val="FFFFFF"/>
                </a:solidFill>
              </a:rPr>
              <a:t>Raise your hands </a:t>
            </a:r>
          </a:p>
        </p:txBody>
      </p:sp>
      <p:sp>
        <p:nvSpPr>
          <p:cNvPr id="16" name="TextBox 15"/>
          <p:cNvSpPr txBox="1"/>
          <p:nvPr/>
        </p:nvSpPr>
        <p:spPr>
          <a:xfrm>
            <a:off x="716340" y="3174089"/>
            <a:ext cx="3032443" cy="646331"/>
          </a:xfrm>
          <a:prstGeom prst="rect">
            <a:avLst/>
          </a:prstGeom>
          <a:noFill/>
          <a:ln>
            <a:solidFill>
              <a:schemeClr val="tx1"/>
            </a:solidFill>
          </a:ln>
        </p:spPr>
        <p:txBody>
          <a:bodyPr wrap="square" rtlCol="0">
            <a:spAutoFit/>
          </a:bodyPr>
          <a:lstStyle/>
          <a:p>
            <a:r>
              <a:rPr lang="en-US" dirty="0"/>
              <a:t>1. What is the boy doing?</a:t>
            </a:r>
          </a:p>
          <a:p>
            <a:endParaRPr lang="en-US" dirty="0"/>
          </a:p>
        </p:txBody>
      </p:sp>
      <p:sp>
        <p:nvSpPr>
          <p:cNvPr id="19" name="TextBox 18"/>
          <p:cNvSpPr txBox="1"/>
          <p:nvPr/>
        </p:nvSpPr>
        <p:spPr>
          <a:xfrm>
            <a:off x="716340" y="3976380"/>
            <a:ext cx="3032443" cy="646331"/>
          </a:xfrm>
          <a:prstGeom prst="rect">
            <a:avLst/>
          </a:prstGeom>
          <a:noFill/>
          <a:ln>
            <a:solidFill>
              <a:schemeClr val="tx1"/>
            </a:solidFill>
          </a:ln>
        </p:spPr>
        <p:txBody>
          <a:bodyPr wrap="square" rtlCol="0">
            <a:spAutoFit/>
          </a:bodyPr>
          <a:lstStyle/>
          <a:p>
            <a:r>
              <a:rPr lang="en-US" dirty="0"/>
              <a:t>2. Where is the boy?</a:t>
            </a:r>
          </a:p>
          <a:p>
            <a:endParaRPr lang="en-US" dirty="0"/>
          </a:p>
        </p:txBody>
      </p:sp>
      <p:sp>
        <p:nvSpPr>
          <p:cNvPr id="21" name="TextBox 20"/>
          <p:cNvSpPr txBox="1"/>
          <p:nvPr/>
        </p:nvSpPr>
        <p:spPr>
          <a:xfrm>
            <a:off x="716340" y="4802649"/>
            <a:ext cx="3032443" cy="923330"/>
          </a:xfrm>
          <a:prstGeom prst="rect">
            <a:avLst/>
          </a:prstGeom>
          <a:noFill/>
          <a:ln>
            <a:solidFill>
              <a:schemeClr val="tx1"/>
            </a:solidFill>
          </a:ln>
        </p:spPr>
        <p:txBody>
          <a:bodyPr wrap="square" rtlCol="0">
            <a:spAutoFit/>
          </a:bodyPr>
          <a:lstStyle/>
          <a:p>
            <a:r>
              <a:rPr lang="en-US" dirty="0"/>
              <a:t>3. What must the boy do to finish quickly and make no mistakes? </a:t>
            </a:r>
          </a:p>
        </p:txBody>
      </p:sp>
    </p:spTree>
    <p:extLst>
      <p:ext uri="{BB962C8B-B14F-4D97-AF65-F5344CB8AC3E}">
        <p14:creationId xmlns:p14="http://schemas.microsoft.com/office/powerpoint/2010/main" val="38556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creen Shot 2016-07-26 at 9.52.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7466" y="3022354"/>
            <a:ext cx="3859334" cy="2294739"/>
          </a:xfrm>
          <a:prstGeom prst="rect">
            <a:avLst/>
          </a:prstGeom>
        </p:spPr>
      </p:pic>
      <p:pic>
        <p:nvPicPr>
          <p:cNvPr id="15" name="Picture 14"/>
          <p:cNvPicPr>
            <a:picLocks noChangeAspect="1"/>
          </p:cNvPicPr>
          <p:nvPr/>
        </p:nvPicPr>
        <p:blipFill>
          <a:blip r:embed="rId3"/>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69</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078314"/>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7. Let’s hear some of the answers that you told each other about for the questions. Raise your hands and I will call on you to tell the class. I will also write some of the words here next to the picture.</a:t>
            </a:r>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p:cNvSpPr txBox="1"/>
          <p:nvPr/>
        </p:nvSpPr>
        <p:spPr>
          <a:xfrm>
            <a:off x="3124200" y="1276380"/>
            <a:ext cx="1973685" cy="461665"/>
          </a:xfrm>
          <a:prstGeom prst="rect">
            <a:avLst/>
          </a:prstGeom>
          <a:solidFill>
            <a:srgbClr val="FF0000"/>
          </a:solidFill>
        </p:spPr>
        <p:txBody>
          <a:bodyPr wrap="square" rtlCol="0">
            <a:spAutoFit/>
          </a:bodyPr>
          <a:lstStyle/>
          <a:p>
            <a:r>
              <a:rPr lang="en-US" dirty="0"/>
              <a:t>      </a:t>
            </a:r>
            <a:r>
              <a:rPr lang="en-US" sz="2400" b="1" dirty="0">
                <a:solidFill>
                  <a:schemeClr val="bg1"/>
                </a:solidFill>
              </a:rPr>
              <a:t>FEEDBACK</a:t>
            </a:r>
          </a:p>
        </p:txBody>
      </p:sp>
      <p:pic>
        <p:nvPicPr>
          <p:cNvPr id="12" name="Picture 11"/>
          <p:cNvPicPr>
            <a:picLocks noChangeAspect="1"/>
          </p:cNvPicPr>
          <p:nvPr/>
        </p:nvPicPr>
        <p:blipFill>
          <a:blip r:embed="rId4"/>
          <a:stretch>
            <a:fillRect/>
          </a:stretch>
        </p:blipFill>
        <p:spPr>
          <a:xfrm>
            <a:off x="6697276" y="4518999"/>
            <a:ext cx="1676400" cy="1422400"/>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6626716" y="4268751"/>
            <a:ext cx="1775696" cy="369332"/>
          </a:xfrm>
          <a:prstGeom prst="rect">
            <a:avLst/>
          </a:prstGeom>
          <a:solidFill>
            <a:srgbClr val="FF0000"/>
          </a:solidFill>
        </p:spPr>
        <p:txBody>
          <a:bodyPr wrap="none">
            <a:spAutoFit/>
          </a:bodyPr>
          <a:lstStyle/>
          <a:p>
            <a:r>
              <a:rPr lang="en-US" dirty="0">
                <a:solidFill>
                  <a:srgbClr val="FFFFFF"/>
                </a:solidFill>
              </a:rPr>
              <a:t>Raise your hands </a:t>
            </a:r>
          </a:p>
        </p:txBody>
      </p:sp>
      <p:sp>
        <p:nvSpPr>
          <p:cNvPr id="16" name="TextBox 15"/>
          <p:cNvSpPr txBox="1"/>
          <p:nvPr/>
        </p:nvSpPr>
        <p:spPr>
          <a:xfrm>
            <a:off x="716340" y="3174089"/>
            <a:ext cx="3032443" cy="646331"/>
          </a:xfrm>
          <a:prstGeom prst="rect">
            <a:avLst/>
          </a:prstGeom>
          <a:noFill/>
          <a:ln>
            <a:solidFill>
              <a:schemeClr val="tx1"/>
            </a:solidFill>
          </a:ln>
        </p:spPr>
        <p:txBody>
          <a:bodyPr wrap="square" rtlCol="0">
            <a:spAutoFit/>
          </a:bodyPr>
          <a:lstStyle/>
          <a:p>
            <a:r>
              <a:rPr lang="en-US" dirty="0"/>
              <a:t>1. What are the boys doing?</a:t>
            </a:r>
          </a:p>
          <a:p>
            <a:endParaRPr lang="en-US" dirty="0"/>
          </a:p>
        </p:txBody>
      </p:sp>
      <p:sp>
        <p:nvSpPr>
          <p:cNvPr id="19" name="TextBox 18"/>
          <p:cNvSpPr txBox="1"/>
          <p:nvPr/>
        </p:nvSpPr>
        <p:spPr>
          <a:xfrm>
            <a:off x="716340" y="3976380"/>
            <a:ext cx="3032443" cy="923330"/>
          </a:xfrm>
          <a:prstGeom prst="rect">
            <a:avLst/>
          </a:prstGeom>
          <a:noFill/>
          <a:ln>
            <a:solidFill>
              <a:schemeClr val="tx1"/>
            </a:solidFill>
          </a:ln>
        </p:spPr>
        <p:txBody>
          <a:bodyPr wrap="square" rtlCol="0">
            <a:spAutoFit/>
          </a:bodyPr>
          <a:lstStyle/>
          <a:p>
            <a:r>
              <a:rPr lang="en-US" dirty="0"/>
              <a:t>2. What do you think they found?</a:t>
            </a:r>
          </a:p>
          <a:p>
            <a:endParaRPr lang="en-US" dirty="0"/>
          </a:p>
        </p:txBody>
      </p:sp>
    </p:spTree>
    <p:extLst>
      <p:ext uri="{BB962C8B-B14F-4D97-AF65-F5344CB8AC3E}">
        <p14:creationId xmlns:p14="http://schemas.microsoft.com/office/powerpoint/2010/main" val="207712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8D4A-DDCD-D942-8A4A-BDD7EED68126}"/>
              </a:ext>
            </a:extLst>
          </p:cNvPr>
          <p:cNvSpPr txBox="1">
            <a:spLocks/>
          </p:cNvSpPr>
          <p:nvPr/>
        </p:nvSpPr>
        <p:spPr>
          <a:xfrm>
            <a:off x="0" y="182763"/>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Language and Literacy</a:t>
            </a:r>
          </a:p>
        </p:txBody>
      </p:sp>
      <p:sp>
        <p:nvSpPr>
          <p:cNvPr id="4" name="Title 1">
            <a:extLst>
              <a:ext uri="{FF2B5EF4-FFF2-40B4-BE49-F238E27FC236}">
                <a16:creationId xmlns:a16="http://schemas.microsoft.com/office/drawing/2014/main" id="{9E576675-3988-2444-93FE-D9CA1C5D415D}"/>
              </a:ext>
            </a:extLst>
          </p:cNvPr>
          <p:cNvSpPr txBox="1">
            <a:spLocks/>
          </p:cNvSpPr>
          <p:nvPr/>
        </p:nvSpPr>
        <p:spPr>
          <a:xfrm>
            <a:off x="630027" y="1773949"/>
            <a:ext cx="8209923" cy="2610161"/>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500" b="1" i="1" dirty="0">
                <a:latin typeface="Arial" panose="020B0604020202020204" pitchFamily="34" charset="0"/>
                <a:cs typeface="Arial" panose="020B0604020202020204" pitchFamily="34" charset="0"/>
              </a:rPr>
              <a:t>The problem with current problem with language learning is that we are testing LANGUAGE through LITERACY </a:t>
            </a:r>
          </a:p>
        </p:txBody>
      </p:sp>
      <p:cxnSp>
        <p:nvCxnSpPr>
          <p:cNvPr id="45" name="رابط مستقيم 36">
            <a:extLst>
              <a:ext uri="{FF2B5EF4-FFF2-40B4-BE49-F238E27FC236}">
                <a16:creationId xmlns:a16="http://schemas.microsoft.com/office/drawing/2014/main" id="{16D24DAB-5A85-AE4C-9CAB-BF60C14BB27D}"/>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مستطيل 34">
            <a:extLst>
              <a:ext uri="{FF2B5EF4-FFF2-40B4-BE49-F238E27FC236}">
                <a16:creationId xmlns:a16="http://schemas.microsoft.com/office/drawing/2014/main" id="{F9E57C50-9603-4C40-92E3-DB838EAB74AB}"/>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pic>
        <p:nvPicPr>
          <p:cNvPr id="13" name="Picture 12">
            <a:extLst>
              <a:ext uri="{FF2B5EF4-FFF2-40B4-BE49-F238E27FC236}">
                <a16:creationId xmlns:a16="http://schemas.microsoft.com/office/drawing/2014/main" id="{7BB6D400-B400-2B4F-8D3E-5F6B59470FEA}"/>
              </a:ext>
            </a:extLst>
          </p:cNvPr>
          <p:cNvPicPr>
            <a:picLocks noChangeAspect="1"/>
          </p:cNvPicPr>
          <p:nvPr/>
        </p:nvPicPr>
        <p:blipFill>
          <a:blip r:embed="rId2"/>
          <a:stretch>
            <a:fillRect/>
          </a:stretch>
        </p:blipFill>
        <p:spPr>
          <a:xfrm>
            <a:off x="2956197" y="3591869"/>
            <a:ext cx="3175000" cy="3175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765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70</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355313"/>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8. Make some webs like the ones below on a sheet of paper.  Open your books to page 24. Find the word </a:t>
            </a:r>
            <a:r>
              <a:rPr lang="en-US" b="1" dirty="0"/>
              <a:t>ached. </a:t>
            </a:r>
            <a:r>
              <a:rPr lang="en-US" dirty="0"/>
              <a:t>Read 4 lines before the word </a:t>
            </a:r>
            <a:r>
              <a:rPr lang="en-US" b="1" u="sng" dirty="0"/>
              <a:t>ached </a:t>
            </a:r>
            <a:r>
              <a:rPr lang="en-US" dirty="0"/>
              <a:t>and 4 lines after the word </a:t>
            </a:r>
            <a:r>
              <a:rPr lang="en-US" b="1" u="sng" dirty="0"/>
              <a:t>ached</a:t>
            </a:r>
            <a:r>
              <a:rPr lang="en-US" dirty="0"/>
              <a:t>.</a:t>
            </a:r>
            <a:r>
              <a:rPr lang="en-US" b="1" dirty="0"/>
              <a:t> </a:t>
            </a:r>
            <a:r>
              <a:rPr lang="en-US" dirty="0"/>
              <a:t>Find words that you think are connected to </a:t>
            </a:r>
            <a:r>
              <a:rPr lang="en-US" b="1" u="sng" dirty="0"/>
              <a:t>ached </a:t>
            </a:r>
            <a:r>
              <a:rPr lang="en-US" dirty="0"/>
              <a:t>and write them in the web</a:t>
            </a:r>
            <a:r>
              <a:rPr lang="en-US" b="1" dirty="0"/>
              <a:t>.</a:t>
            </a:r>
          </a:p>
          <a:p>
            <a:endParaRPr lang="en-US" b="1" dirty="0"/>
          </a:p>
          <a:p>
            <a:r>
              <a:rPr lang="en-US" b="1" dirty="0"/>
              <a:t>Work alone!</a:t>
            </a:r>
          </a:p>
          <a:p>
            <a:endParaRPr lang="en-US" b="1"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p:txBody>
      </p:sp>
      <p:pic>
        <p:nvPicPr>
          <p:cNvPr id="2" name="Picture 1"/>
          <p:cNvPicPr>
            <a:picLocks noChangeAspect="1"/>
          </p:cNvPicPr>
          <p:nvPr/>
        </p:nvPicPr>
        <p:blipFill>
          <a:blip r:embed="rId3"/>
          <a:stretch>
            <a:fillRect/>
          </a:stretch>
        </p:blipFill>
        <p:spPr>
          <a:xfrm>
            <a:off x="2572444" y="3213224"/>
            <a:ext cx="1755792" cy="1168400"/>
          </a:xfrm>
          <a:prstGeom prst="rect">
            <a:avLst/>
          </a:prstGeom>
        </p:spPr>
      </p:pic>
      <p:pic>
        <p:nvPicPr>
          <p:cNvPr id="14" name="Picture 13"/>
          <p:cNvPicPr>
            <a:picLocks noChangeAspect="1"/>
          </p:cNvPicPr>
          <p:nvPr/>
        </p:nvPicPr>
        <p:blipFill>
          <a:blip r:embed="rId3"/>
          <a:stretch>
            <a:fillRect/>
          </a:stretch>
        </p:blipFill>
        <p:spPr>
          <a:xfrm>
            <a:off x="4586476" y="3230865"/>
            <a:ext cx="1755792" cy="1168400"/>
          </a:xfrm>
          <a:prstGeom prst="rect">
            <a:avLst/>
          </a:prstGeom>
        </p:spPr>
      </p:pic>
      <p:pic>
        <p:nvPicPr>
          <p:cNvPr id="16" name="Picture 15"/>
          <p:cNvPicPr>
            <a:picLocks noChangeAspect="1"/>
          </p:cNvPicPr>
          <p:nvPr/>
        </p:nvPicPr>
        <p:blipFill>
          <a:blip r:embed="rId3"/>
          <a:stretch>
            <a:fillRect/>
          </a:stretch>
        </p:blipFill>
        <p:spPr>
          <a:xfrm>
            <a:off x="2572444" y="4710434"/>
            <a:ext cx="1755792" cy="1168400"/>
          </a:xfrm>
          <a:prstGeom prst="rect">
            <a:avLst/>
          </a:prstGeom>
        </p:spPr>
      </p:pic>
      <p:pic>
        <p:nvPicPr>
          <p:cNvPr id="19" name="Picture 18"/>
          <p:cNvPicPr>
            <a:picLocks noChangeAspect="1"/>
          </p:cNvPicPr>
          <p:nvPr/>
        </p:nvPicPr>
        <p:blipFill>
          <a:blip r:embed="rId3"/>
          <a:stretch>
            <a:fillRect/>
          </a:stretch>
        </p:blipFill>
        <p:spPr>
          <a:xfrm>
            <a:off x="4586476" y="4728075"/>
            <a:ext cx="1755792" cy="1168400"/>
          </a:xfrm>
          <a:prstGeom prst="rect">
            <a:avLst/>
          </a:prstGeom>
        </p:spPr>
      </p:pic>
      <p:sp>
        <p:nvSpPr>
          <p:cNvPr id="3" name="Rectangle 2"/>
          <p:cNvSpPr/>
          <p:nvPr/>
        </p:nvSpPr>
        <p:spPr>
          <a:xfrm>
            <a:off x="2133600" y="3048000"/>
            <a:ext cx="4675339" cy="298527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000720" y="3613666"/>
            <a:ext cx="814959" cy="369332"/>
          </a:xfrm>
          <a:prstGeom prst="rect">
            <a:avLst/>
          </a:prstGeom>
        </p:spPr>
        <p:txBody>
          <a:bodyPr wrap="none">
            <a:spAutoFit/>
          </a:bodyPr>
          <a:lstStyle/>
          <a:p>
            <a:r>
              <a:rPr lang="en-US" b="1" i="1" dirty="0"/>
              <a:t>ached</a:t>
            </a:r>
            <a:endParaRPr lang="en-US" i="1" dirty="0"/>
          </a:p>
        </p:txBody>
      </p:sp>
    </p:spTree>
    <p:extLst>
      <p:ext uri="{BB962C8B-B14F-4D97-AF65-F5344CB8AC3E}">
        <p14:creationId xmlns:p14="http://schemas.microsoft.com/office/powerpoint/2010/main" val="813869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71</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355313"/>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9. Do the same thing for the other words. Find the words on pages 24, 25, and 26. Read 4 lines before each word and 4 lines after the word.</a:t>
            </a:r>
            <a:r>
              <a:rPr lang="en-US" b="1" dirty="0"/>
              <a:t> </a:t>
            </a:r>
            <a:r>
              <a:rPr lang="en-US" dirty="0"/>
              <a:t>Find words that you think are connected to</a:t>
            </a:r>
            <a:r>
              <a:rPr lang="en-US" b="1" dirty="0"/>
              <a:t> afraid </a:t>
            </a:r>
            <a:r>
              <a:rPr lang="en-US" dirty="0"/>
              <a:t>and</a:t>
            </a:r>
            <a:r>
              <a:rPr lang="en-US" b="1" dirty="0"/>
              <a:t> depends </a:t>
            </a:r>
            <a:r>
              <a:rPr lang="en-US" dirty="0"/>
              <a:t>and write them in the web</a:t>
            </a:r>
            <a:r>
              <a:rPr lang="en-US" b="1" dirty="0"/>
              <a:t>.</a:t>
            </a:r>
          </a:p>
          <a:p>
            <a:endParaRPr lang="en-US" b="1" dirty="0"/>
          </a:p>
          <a:p>
            <a:r>
              <a:rPr lang="en-US" b="1" dirty="0"/>
              <a:t>Work alone!</a:t>
            </a:r>
          </a:p>
          <a:p>
            <a:endParaRPr lang="en-US" b="1"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p:txBody>
      </p:sp>
      <p:pic>
        <p:nvPicPr>
          <p:cNvPr id="2" name="Picture 1"/>
          <p:cNvPicPr>
            <a:picLocks noChangeAspect="1"/>
          </p:cNvPicPr>
          <p:nvPr/>
        </p:nvPicPr>
        <p:blipFill>
          <a:blip r:embed="rId3"/>
          <a:stretch>
            <a:fillRect/>
          </a:stretch>
        </p:blipFill>
        <p:spPr>
          <a:xfrm>
            <a:off x="2572444" y="3213224"/>
            <a:ext cx="1755792" cy="1168400"/>
          </a:xfrm>
          <a:prstGeom prst="rect">
            <a:avLst/>
          </a:prstGeom>
        </p:spPr>
      </p:pic>
      <p:pic>
        <p:nvPicPr>
          <p:cNvPr id="14" name="Picture 13"/>
          <p:cNvPicPr>
            <a:picLocks noChangeAspect="1"/>
          </p:cNvPicPr>
          <p:nvPr/>
        </p:nvPicPr>
        <p:blipFill>
          <a:blip r:embed="rId3"/>
          <a:stretch>
            <a:fillRect/>
          </a:stretch>
        </p:blipFill>
        <p:spPr>
          <a:xfrm>
            <a:off x="4586476" y="3230865"/>
            <a:ext cx="1755792" cy="1168400"/>
          </a:xfrm>
          <a:prstGeom prst="rect">
            <a:avLst/>
          </a:prstGeom>
        </p:spPr>
      </p:pic>
      <p:pic>
        <p:nvPicPr>
          <p:cNvPr id="16" name="Picture 15"/>
          <p:cNvPicPr>
            <a:picLocks noChangeAspect="1"/>
          </p:cNvPicPr>
          <p:nvPr/>
        </p:nvPicPr>
        <p:blipFill>
          <a:blip r:embed="rId3"/>
          <a:stretch>
            <a:fillRect/>
          </a:stretch>
        </p:blipFill>
        <p:spPr>
          <a:xfrm>
            <a:off x="2572444" y="4710434"/>
            <a:ext cx="1755792" cy="1168400"/>
          </a:xfrm>
          <a:prstGeom prst="rect">
            <a:avLst/>
          </a:prstGeom>
        </p:spPr>
      </p:pic>
      <p:pic>
        <p:nvPicPr>
          <p:cNvPr id="19" name="Picture 18"/>
          <p:cNvPicPr>
            <a:picLocks noChangeAspect="1"/>
          </p:cNvPicPr>
          <p:nvPr/>
        </p:nvPicPr>
        <p:blipFill>
          <a:blip r:embed="rId3"/>
          <a:stretch>
            <a:fillRect/>
          </a:stretch>
        </p:blipFill>
        <p:spPr>
          <a:xfrm>
            <a:off x="4586476" y="4728075"/>
            <a:ext cx="1755792" cy="1168400"/>
          </a:xfrm>
          <a:prstGeom prst="rect">
            <a:avLst/>
          </a:prstGeom>
        </p:spPr>
      </p:pic>
      <p:sp>
        <p:nvSpPr>
          <p:cNvPr id="3" name="Rectangle 2"/>
          <p:cNvSpPr/>
          <p:nvPr/>
        </p:nvSpPr>
        <p:spPr>
          <a:xfrm>
            <a:off x="2133600" y="3048000"/>
            <a:ext cx="4675339" cy="298527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000720" y="3613666"/>
            <a:ext cx="814959" cy="369332"/>
          </a:xfrm>
          <a:prstGeom prst="rect">
            <a:avLst/>
          </a:prstGeom>
        </p:spPr>
        <p:txBody>
          <a:bodyPr wrap="none">
            <a:spAutoFit/>
          </a:bodyPr>
          <a:lstStyle/>
          <a:p>
            <a:r>
              <a:rPr lang="en-US" b="1" i="1" dirty="0"/>
              <a:t>ached</a:t>
            </a:r>
            <a:endParaRPr lang="en-US" i="1" dirty="0"/>
          </a:p>
        </p:txBody>
      </p:sp>
      <p:sp>
        <p:nvSpPr>
          <p:cNvPr id="13" name="Rectangle 12"/>
          <p:cNvSpPr/>
          <p:nvPr/>
        </p:nvSpPr>
        <p:spPr>
          <a:xfrm>
            <a:off x="5093494" y="3613666"/>
            <a:ext cx="1386292" cy="369332"/>
          </a:xfrm>
          <a:prstGeom prst="rect">
            <a:avLst/>
          </a:prstGeom>
        </p:spPr>
        <p:txBody>
          <a:bodyPr wrap="none">
            <a:spAutoFit/>
          </a:bodyPr>
          <a:lstStyle/>
          <a:p>
            <a:r>
              <a:rPr lang="en-US" b="1" i="1" dirty="0"/>
              <a:t>concentrate</a:t>
            </a:r>
            <a:endParaRPr lang="en-US" i="1" dirty="0"/>
          </a:p>
        </p:txBody>
      </p:sp>
      <p:sp>
        <p:nvSpPr>
          <p:cNvPr id="17" name="Rectangle 16"/>
          <p:cNvSpPr/>
          <p:nvPr/>
        </p:nvSpPr>
        <p:spPr>
          <a:xfrm>
            <a:off x="3000720" y="5142076"/>
            <a:ext cx="1138891" cy="369332"/>
          </a:xfrm>
          <a:prstGeom prst="rect">
            <a:avLst/>
          </a:prstGeom>
        </p:spPr>
        <p:txBody>
          <a:bodyPr wrap="none">
            <a:spAutoFit/>
          </a:bodyPr>
          <a:lstStyle/>
          <a:p>
            <a:r>
              <a:rPr lang="en-US" b="1" i="1" dirty="0"/>
              <a:t>discovery</a:t>
            </a:r>
            <a:endParaRPr lang="en-US" i="1" dirty="0"/>
          </a:p>
        </p:txBody>
      </p:sp>
    </p:spTree>
    <p:extLst>
      <p:ext uri="{BB962C8B-B14F-4D97-AF65-F5344CB8AC3E}">
        <p14:creationId xmlns:p14="http://schemas.microsoft.com/office/powerpoint/2010/main" val="1033415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72</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5078314"/>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10. In pairs, tell each other which words you wrote in your webs.</a:t>
            </a:r>
            <a:r>
              <a:rPr lang="en-US" b="1" dirty="0"/>
              <a:t> </a:t>
            </a:r>
            <a:r>
              <a:rPr lang="en-US" dirty="0"/>
              <a:t>Add words to your web from the ones your partner wrote.</a:t>
            </a:r>
          </a:p>
          <a:p>
            <a:r>
              <a:rPr lang="en-US" dirty="0"/>
              <a:t>Remember to use only your pair voice.</a:t>
            </a:r>
          </a:p>
          <a:p>
            <a:endParaRPr lang="en-US" b="1" dirty="0"/>
          </a:p>
          <a:p>
            <a:endParaRPr lang="en-US" b="1"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p:txBody>
      </p:sp>
      <p:pic>
        <p:nvPicPr>
          <p:cNvPr id="2" name="Picture 1"/>
          <p:cNvPicPr>
            <a:picLocks noChangeAspect="1"/>
          </p:cNvPicPr>
          <p:nvPr/>
        </p:nvPicPr>
        <p:blipFill>
          <a:blip r:embed="rId3"/>
          <a:stretch>
            <a:fillRect/>
          </a:stretch>
        </p:blipFill>
        <p:spPr>
          <a:xfrm>
            <a:off x="2572444" y="3213224"/>
            <a:ext cx="1755792" cy="1168400"/>
          </a:xfrm>
          <a:prstGeom prst="rect">
            <a:avLst/>
          </a:prstGeom>
        </p:spPr>
      </p:pic>
      <p:pic>
        <p:nvPicPr>
          <p:cNvPr id="14" name="Picture 13"/>
          <p:cNvPicPr>
            <a:picLocks noChangeAspect="1"/>
          </p:cNvPicPr>
          <p:nvPr/>
        </p:nvPicPr>
        <p:blipFill>
          <a:blip r:embed="rId3"/>
          <a:stretch>
            <a:fillRect/>
          </a:stretch>
        </p:blipFill>
        <p:spPr>
          <a:xfrm>
            <a:off x="4586476" y="3230865"/>
            <a:ext cx="1755792" cy="1168400"/>
          </a:xfrm>
          <a:prstGeom prst="rect">
            <a:avLst/>
          </a:prstGeom>
        </p:spPr>
      </p:pic>
      <p:pic>
        <p:nvPicPr>
          <p:cNvPr id="16" name="Picture 15"/>
          <p:cNvPicPr>
            <a:picLocks noChangeAspect="1"/>
          </p:cNvPicPr>
          <p:nvPr/>
        </p:nvPicPr>
        <p:blipFill>
          <a:blip r:embed="rId3"/>
          <a:stretch>
            <a:fillRect/>
          </a:stretch>
        </p:blipFill>
        <p:spPr>
          <a:xfrm>
            <a:off x="2572444" y="4710434"/>
            <a:ext cx="1755792" cy="1168400"/>
          </a:xfrm>
          <a:prstGeom prst="rect">
            <a:avLst/>
          </a:prstGeom>
        </p:spPr>
      </p:pic>
      <p:pic>
        <p:nvPicPr>
          <p:cNvPr id="19" name="Picture 18"/>
          <p:cNvPicPr>
            <a:picLocks noChangeAspect="1"/>
          </p:cNvPicPr>
          <p:nvPr/>
        </p:nvPicPr>
        <p:blipFill>
          <a:blip r:embed="rId3"/>
          <a:stretch>
            <a:fillRect/>
          </a:stretch>
        </p:blipFill>
        <p:spPr>
          <a:xfrm>
            <a:off x="4586476" y="4728075"/>
            <a:ext cx="1755792" cy="1168400"/>
          </a:xfrm>
          <a:prstGeom prst="rect">
            <a:avLst/>
          </a:prstGeom>
        </p:spPr>
      </p:pic>
      <p:sp>
        <p:nvSpPr>
          <p:cNvPr id="3" name="Rectangle 2"/>
          <p:cNvSpPr/>
          <p:nvPr/>
        </p:nvSpPr>
        <p:spPr>
          <a:xfrm>
            <a:off x="2133600" y="3048000"/>
            <a:ext cx="4675339" cy="298527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000720" y="3613666"/>
            <a:ext cx="814959" cy="369332"/>
          </a:xfrm>
          <a:prstGeom prst="rect">
            <a:avLst/>
          </a:prstGeom>
        </p:spPr>
        <p:txBody>
          <a:bodyPr wrap="none">
            <a:spAutoFit/>
          </a:bodyPr>
          <a:lstStyle/>
          <a:p>
            <a:r>
              <a:rPr lang="en-US" b="1" i="1" dirty="0"/>
              <a:t>ached</a:t>
            </a:r>
            <a:endParaRPr lang="en-US" i="1" dirty="0"/>
          </a:p>
        </p:txBody>
      </p:sp>
      <p:sp>
        <p:nvSpPr>
          <p:cNvPr id="13" name="Rectangle 12"/>
          <p:cNvSpPr/>
          <p:nvPr/>
        </p:nvSpPr>
        <p:spPr>
          <a:xfrm>
            <a:off x="5093494" y="3613666"/>
            <a:ext cx="1386292" cy="369332"/>
          </a:xfrm>
          <a:prstGeom prst="rect">
            <a:avLst/>
          </a:prstGeom>
        </p:spPr>
        <p:txBody>
          <a:bodyPr wrap="none">
            <a:spAutoFit/>
          </a:bodyPr>
          <a:lstStyle/>
          <a:p>
            <a:r>
              <a:rPr lang="en-US" b="1" i="1" dirty="0"/>
              <a:t>concentrate</a:t>
            </a:r>
            <a:endParaRPr lang="en-US" i="1" dirty="0"/>
          </a:p>
        </p:txBody>
      </p:sp>
      <p:sp>
        <p:nvSpPr>
          <p:cNvPr id="17" name="Rectangle 16"/>
          <p:cNvSpPr/>
          <p:nvPr/>
        </p:nvSpPr>
        <p:spPr>
          <a:xfrm>
            <a:off x="3000720" y="5142076"/>
            <a:ext cx="1138891" cy="369332"/>
          </a:xfrm>
          <a:prstGeom prst="rect">
            <a:avLst/>
          </a:prstGeom>
        </p:spPr>
        <p:txBody>
          <a:bodyPr wrap="none">
            <a:spAutoFit/>
          </a:bodyPr>
          <a:lstStyle/>
          <a:p>
            <a:r>
              <a:rPr lang="en-US" b="1" i="1" dirty="0"/>
              <a:t>discovery</a:t>
            </a:r>
            <a:endParaRPr lang="en-US" i="1" dirty="0"/>
          </a:p>
        </p:txBody>
      </p:sp>
      <p:sp>
        <p:nvSpPr>
          <p:cNvPr id="18" name="TextBox 17"/>
          <p:cNvSpPr txBox="1"/>
          <p:nvPr/>
        </p:nvSpPr>
        <p:spPr>
          <a:xfrm>
            <a:off x="3124200" y="1276380"/>
            <a:ext cx="1973685" cy="461665"/>
          </a:xfrm>
          <a:prstGeom prst="rect">
            <a:avLst/>
          </a:prstGeom>
          <a:solidFill>
            <a:srgbClr val="FF0000"/>
          </a:solidFill>
        </p:spPr>
        <p:txBody>
          <a:bodyPr wrap="square" rtlCol="0">
            <a:spAutoFit/>
          </a:bodyPr>
          <a:lstStyle/>
          <a:p>
            <a:r>
              <a:rPr lang="en-US" dirty="0"/>
              <a:t>      </a:t>
            </a:r>
            <a:r>
              <a:rPr lang="en-US" sz="2400" b="1" dirty="0">
                <a:solidFill>
                  <a:schemeClr val="bg1"/>
                </a:solidFill>
              </a:rPr>
              <a:t>FEEDBACK</a:t>
            </a:r>
          </a:p>
        </p:txBody>
      </p:sp>
    </p:spTree>
    <p:extLst>
      <p:ext uri="{BB962C8B-B14F-4D97-AF65-F5344CB8AC3E}">
        <p14:creationId xmlns:p14="http://schemas.microsoft.com/office/powerpoint/2010/main" val="21106609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5" name="Footer Placeholder 4"/>
          <p:cNvSpPr>
            <a:spLocks noGrp="1"/>
          </p:cNvSpPr>
          <p:nvPr>
            <p:ph type="ftr" sz="quarter" idx="11"/>
          </p:nvPr>
        </p:nvSpPr>
        <p:spPr/>
        <p:txBody>
          <a:bodyPr/>
          <a:lstStyle/>
          <a:p>
            <a:r>
              <a:rPr lang="en-US"/>
              <a:t>Eli Ghazel  June  2016</a:t>
            </a:r>
          </a:p>
        </p:txBody>
      </p:sp>
      <p:sp>
        <p:nvSpPr>
          <p:cNvPr id="6" name="Slide Number Placeholder 5"/>
          <p:cNvSpPr>
            <a:spLocks noGrp="1"/>
          </p:cNvSpPr>
          <p:nvPr>
            <p:ph type="sldNum" sz="quarter" idx="12"/>
          </p:nvPr>
        </p:nvSpPr>
        <p:spPr/>
        <p:txBody>
          <a:bodyPr/>
          <a:lstStyle/>
          <a:p>
            <a:fld id="{342BCE5E-A048-AD4A-808B-5E161B0E9C18}" type="slidenum">
              <a:rPr lang="en-US" smtClean="0"/>
              <a:t>73</a:t>
            </a:fld>
            <a:endParaRPr lang="en-US"/>
          </a:p>
        </p:txBody>
      </p:sp>
      <p:sp>
        <p:nvSpPr>
          <p:cNvPr id="8" name="TextBox 7"/>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LESSON PLAN</a:t>
            </a:r>
          </a:p>
        </p:txBody>
      </p:sp>
      <p:sp>
        <p:nvSpPr>
          <p:cNvPr id="9" name="TextBox 8"/>
          <p:cNvSpPr txBox="1"/>
          <p:nvPr/>
        </p:nvSpPr>
        <p:spPr>
          <a:xfrm>
            <a:off x="502208" y="1091714"/>
            <a:ext cx="8529395" cy="4524316"/>
          </a:xfrm>
          <a:prstGeom prst="rect">
            <a:avLst/>
          </a:prstGeom>
          <a:noFill/>
          <a:ln>
            <a:solidFill>
              <a:schemeClr val="tx1"/>
            </a:solidFill>
          </a:ln>
        </p:spPr>
        <p:txBody>
          <a:bodyPr wrap="square" rtlCol="0">
            <a:spAutoFit/>
          </a:bodyPr>
          <a:lstStyle/>
          <a:p>
            <a:r>
              <a:rPr lang="en-US" dirty="0"/>
              <a:t>1/125</a:t>
            </a:r>
          </a:p>
          <a:p>
            <a:endParaRPr lang="en-US" dirty="0"/>
          </a:p>
          <a:p>
            <a:r>
              <a:rPr lang="en-US" b="1" dirty="0"/>
              <a:t>Instructions: </a:t>
            </a:r>
          </a:p>
          <a:p>
            <a:r>
              <a:rPr lang="en-US" dirty="0"/>
              <a:t>11. Open your practice books to page 1 and and do the task alone.   </a:t>
            </a:r>
          </a:p>
          <a:p>
            <a:endParaRPr lang="en-US" b="1" dirty="0"/>
          </a:p>
          <a:p>
            <a:endParaRPr lang="en-US" b="1"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133637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4" name="TextBox 3"/>
          <p:cNvSpPr txBox="1"/>
          <p:nvPr/>
        </p:nvSpPr>
        <p:spPr>
          <a:xfrm>
            <a:off x="452092" y="1085224"/>
            <a:ext cx="8529395" cy="5909311"/>
          </a:xfrm>
          <a:prstGeom prst="rect">
            <a:avLst/>
          </a:prstGeom>
          <a:noFill/>
          <a:ln>
            <a:solidFill>
              <a:schemeClr val="tx1"/>
            </a:solidFill>
          </a:ln>
        </p:spPr>
        <p:txBody>
          <a:bodyPr wrap="square" rtlCol="0">
            <a:spAutoFit/>
          </a:bodyPr>
          <a:lstStyle/>
          <a:p>
            <a:r>
              <a:rPr lang="en-US" dirty="0"/>
              <a:t>1/125</a:t>
            </a:r>
          </a:p>
          <a:p>
            <a:r>
              <a:rPr lang="en-US" dirty="0"/>
              <a:t>New Instructions: </a:t>
            </a:r>
          </a:p>
          <a:p>
            <a:r>
              <a:rPr lang="en-US" dirty="0"/>
              <a:t>Think of words and write them around each of the words in </a:t>
            </a:r>
            <a:r>
              <a:rPr lang="en-US"/>
              <a:t>the bank</a:t>
            </a:r>
            <a:r>
              <a:rPr lang="en-US" dirty="0"/>
              <a:t>. Then do the same thing for each of the underlined parts of the questions. Then think of what the missing blank needs and write a word from the box.</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Continued</a:t>
            </a:r>
          </a:p>
          <a:p>
            <a:endParaRPr lang="en-US" dirty="0"/>
          </a:p>
        </p:txBody>
      </p:sp>
      <p:sp>
        <p:nvSpPr>
          <p:cNvPr id="2" name="Footer Placeholder 1"/>
          <p:cNvSpPr>
            <a:spLocks noGrp="1"/>
          </p:cNvSpPr>
          <p:nvPr>
            <p:ph type="ftr" sz="quarter" idx="11"/>
          </p:nvPr>
        </p:nvSpPr>
        <p:spPr/>
        <p:txBody>
          <a:bodyPr/>
          <a:lstStyle/>
          <a:p>
            <a:r>
              <a:rPr lang="en-US"/>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74</a:t>
            </a:fld>
            <a:endParaRPr lang="en-US"/>
          </a:p>
        </p:txBody>
      </p:sp>
      <p:sp>
        <p:nvSpPr>
          <p:cNvPr id="6" name="TextBox 5"/>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END of PERIOD ASSESS</a:t>
            </a:r>
          </a:p>
        </p:txBody>
      </p:sp>
      <p:pic>
        <p:nvPicPr>
          <p:cNvPr id="5" name="Picture 4"/>
          <p:cNvPicPr>
            <a:picLocks noChangeAspect="1"/>
          </p:cNvPicPr>
          <p:nvPr/>
        </p:nvPicPr>
        <p:blipFill>
          <a:blip r:embed="rId3"/>
          <a:stretch>
            <a:fillRect/>
          </a:stretch>
        </p:blipFill>
        <p:spPr>
          <a:xfrm>
            <a:off x="1079514" y="2655075"/>
            <a:ext cx="7475759" cy="3737880"/>
          </a:xfrm>
          <a:prstGeom prst="rect">
            <a:avLst/>
          </a:prstGeom>
        </p:spPr>
      </p:pic>
      <p:sp>
        <p:nvSpPr>
          <p:cNvPr id="8" name="Freeform 7"/>
          <p:cNvSpPr/>
          <p:nvPr/>
        </p:nvSpPr>
        <p:spPr>
          <a:xfrm>
            <a:off x="1622856" y="2699097"/>
            <a:ext cx="1340620" cy="511594"/>
          </a:xfrm>
          <a:custGeom>
            <a:avLst/>
            <a:gdLst>
              <a:gd name="connsiteX0" fmla="*/ 211677 w 1340620"/>
              <a:gd name="connsiteY0" fmla="*/ 52924 h 511594"/>
              <a:gd name="connsiteX1" fmla="*/ 88199 w 1340620"/>
              <a:gd name="connsiteY1" fmla="*/ 70565 h 511594"/>
              <a:gd name="connsiteX2" fmla="*/ 52919 w 1340620"/>
              <a:gd name="connsiteY2" fmla="*/ 105847 h 511594"/>
              <a:gd name="connsiteX3" fmla="*/ 0 w 1340620"/>
              <a:gd name="connsiteY3" fmla="*/ 176412 h 511594"/>
              <a:gd name="connsiteX4" fmla="*/ 35280 w 1340620"/>
              <a:gd name="connsiteY4" fmla="*/ 370464 h 511594"/>
              <a:gd name="connsiteX5" fmla="*/ 70559 w 1340620"/>
              <a:gd name="connsiteY5" fmla="*/ 405747 h 511594"/>
              <a:gd name="connsiteX6" fmla="*/ 105838 w 1340620"/>
              <a:gd name="connsiteY6" fmla="*/ 458670 h 511594"/>
              <a:gd name="connsiteX7" fmla="*/ 194037 w 1340620"/>
              <a:gd name="connsiteY7" fmla="*/ 476311 h 511594"/>
              <a:gd name="connsiteX8" fmla="*/ 440994 w 1340620"/>
              <a:gd name="connsiteY8" fmla="*/ 511594 h 511594"/>
              <a:gd name="connsiteX9" fmla="*/ 1164223 w 1340620"/>
              <a:gd name="connsiteY9" fmla="*/ 493953 h 511594"/>
              <a:gd name="connsiteX10" fmla="*/ 1217142 w 1340620"/>
              <a:gd name="connsiteY10" fmla="*/ 476311 h 511594"/>
              <a:gd name="connsiteX11" fmla="*/ 1252422 w 1340620"/>
              <a:gd name="connsiteY11" fmla="*/ 441029 h 511594"/>
              <a:gd name="connsiteX12" fmla="*/ 1287701 w 1340620"/>
              <a:gd name="connsiteY12" fmla="*/ 370464 h 511594"/>
              <a:gd name="connsiteX13" fmla="*/ 1340620 w 1340620"/>
              <a:gd name="connsiteY13" fmla="*/ 282259 h 511594"/>
              <a:gd name="connsiteX14" fmla="*/ 1322981 w 1340620"/>
              <a:gd name="connsiteY14" fmla="*/ 211694 h 511594"/>
              <a:gd name="connsiteX15" fmla="*/ 1181863 w 1340620"/>
              <a:gd name="connsiteY15" fmla="*/ 105847 h 511594"/>
              <a:gd name="connsiteX16" fmla="*/ 1093664 w 1340620"/>
              <a:gd name="connsiteY16" fmla="*/ 70565 h 511594"/>
              <a:gd name="connsiteX17" fmla="*/ 1005465 w 1340620"/>
              <a:gd name="connsiteY17" fmla="*/ 52924 h 511594"/>
              <a:gd name="connsiteX18" fmla="*/ 811428 w 1340620"/>
              <a:gd name="connsiteY18" fmla="*/ 0 h 511594"/>
              <a:gd name="connsiteX19" fmla="*/ 264596 w 1340620"/>
              <a:gd name="connsiteY19" fmla="*/ 17641 h 511594"/>
              <a:gd name="connsiteX20" fmla="*/ 211677 w 1340620"/>
              <a:gd name="connsiteY20" fmla="*/ 52924 h 51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0620" h="511594">
                <a:moveTo>
                  <a:pt x="211677" y="52924"/>
                </a:moveTo>
                <a:cubicBezTo>
                  <a:pt x="182278" y="61745"/>
                  <a:pt x="127642" y="57416"/>
                  <a:pt x="88199" y="70565"/>
                </a:cubicBezTo>
                <a:cubicBezTo>
                  <a:pt x="72421" y="75825"/>
                  <a:pt x="63566" y="93070"/>
                  <a:pt x="52919" y="105847"/>
                </a:cubicBezTo>
                <a:cubicBezTo>
                  <a:pt x="34098" y="128434"/>
                  <a:pt x="17640" y="152890"/>
                  <a:pt x="0" y="176412"/>
                </a:cubicBezTo>
                <a:cubicBezTo>
                  <a:pt x="2432" y="195872"/>
                  <a:pt x="9518" y="327524"/>
                  <a:pt x="35280" y="370464"/>
                </a:cubicBezTo>
                <a:cubicBezTo>
                  <a:pt x="43836" y="384726"/>
                  <a:pt x="60170" y="392759"/>
                  <a:pt x="70559" y="405747"/>
                </a:cubicBezTo>
                <a:cubicBezTo>
                  <a:pt x="83803" y="422303"/>
                  <a:pt x="87430" y="448151"/>
                  <a:pt x="105838" y="458670"/>
                </a:cubicBezTo>
                <a:cubicBezTo>
                  <a:pt x="131869" y="473546"/>
                  <a:pt x="164539" y="470947"/>
                  <a:pt x="194037" y="476311"/>
                </a:cubicBezTo>
                <a:cubicBezTo>
                  <a:pt x="305958" y="496662"/>
                  <a:pt x="318302" y="496256"/>
                  <a:pt x="440994" y="511594"/>
                </a:cubicBezTo>
                <a:cubicBezTo>
                  <a:pt x="682070" y="505714"/>
                  <a:pt x="923324" y="504904"/>
                  <a:pt x="1164223" y="493953"/>
                </a:cubicBezTo>
                <a:cubicBezTo>
                  <a:pt x="1182798" y="493109"/>
                  <a:pt x="1201198" y="485878"/>
                  <a:pt x="1217142" y="476311"/>
                </a:cubicBezTo>
                <a:cubicBezTo>
                  <a:pt x="1231403" y="467754"/>
                  <a:pt x="1240662" y="452790"/>
                  <a:pt x="1252422" y="441029"/>
                </a:cubicBezTo>
                <a:cubicBezTo>
                  <a:pt x="1264182" y="417507"/>
                  <a:pt x="1273115" y="392345"/>
                  <a:pt x="1287701" y="370464"/>
                </a:cubicBezTo>
                <a:cubicBezTo>
                  <a:pt x="1352272" y="273600"/>
                  <a:pt x="1299674" y="405111"/>
                  <a:pt x="1340620" y="282259"/>
                </a:cubicBezTo>
                <a:cubicBezTo>
                  <a:pt x="1334740" y="258737"/>
                  <a:pt x="1336429" y="231868"/>
                  <a:pt x="1322981" y="211694"/>
                </a:cubicBezTo>
                <a:cubicBezTo>
                  <a:pt x="1259029" y="115757"/>
                  <a:pt x="1257505" y="134215"/>
                  <a:pt x="1181863" y="105847"/>
                </a:cubicBezTo>
                <a:cubicBezTo>
                  <a:pt x="1152215" y="94728"/>
                  <a:pt x="1123993" y="79664"/>
                  <a:pt x="1093664" y="70565"/>
                </a:cubicBezTo>
                <a:cubicBezTo>
                  <a:pt x="1064947" y="61949"/>
                  <a:pt x="1034679" y="59666"/>
                  <a:pt x="1005465" y="52924"/>
                </a:cubicBezTo>
                <a:cubicBezTo>
                  <a:pt x="876156" y="23081"/>
                  <a:pt x="898900" y="29160"/>
                  <a:pt x="811428" y="0"/>
                </a:cubicBezTo>
                <a:cubicBezTo>
                  <a:pt x="629151" y="5880"/>
                  <a:pt x="446671" y="7236"/>
                  <a:pt x="264596" y="17641"/>
                </a:cubicBezTo>
                <a:cubicBezTo>
                  <a:pt x="-69056" y="36708"/>
                  <a:pt x="241076" y="44103"/>
                  <a:pt x="211677" y="52924"/>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4114800" y="4953000"/>
            <a:ext cx="1676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40870" y="2555620"/>
            <a:ext cx="1005465" cy="276999"/>
          </a:xfrm>
          <a:prstGeom prst="rect">
            <a:avLst/>
          </a:prstGeom>
          <a:noFill/>
        </p:spPr>
        <p:txBody>
          <a:bodyPr wrap="square" rtlCol="0">
            <a:spAutoFit/>
          </a:bodyPr>
          <a:lstStyle/>
          <a:p>
            <a:r>
              <a:rPr lang="en-US" sz="1200" dirty="0">
                <a:solidFill>
                  <a:srgbClr val="FF0000"/>
                </a:solidFill>
              </a:rPr>
              <a:t>Go to school</a:t>
            </a:r>
          </a:p>
        </p:txBody>
      </p:sp>
      <p:sp>
        <p:nvSpPr>
          <p:cNvPr id="25" name="TextBox 24"/>
          <p:cNvSpPr txBox="1"/>
          <p:nvPr/>
        </p:nvSpPr>
        <p:spPr>
          <a:xfrm>
            <a:off x="893270" y="2985019"/>
            <a:ext cx="1005465" cy="276999"/>
          </a:xfrm>
          <a:prstGeom prst="rect">
            <a:avLst/>
          </a:prstGeom>
          <a:noFill/>
        </p:spPr>
        <p:txBody>
          <a:bodyPr wrap="square" rtlCol="0">
            <a:spAutoFit/>
          </a:bodyPr>
          <a:lstStyle/>
          <a:p>
            <a:r>
              <a:rPr lang="en-US" sz="1200" dirty="0">
                <a:solidFill>
                  <a:srgbClr val="FF0000"/>
                </a:solidFill>
              </a:rPr>
              <a:t>study</a:t>
            </a:r>
          </a:p>
        </p:txBody>
      </p:sp>
      <p:sp>
        <p:nvSpPr>
          <p:cNvPr id="26" name="TextBox 25"/>
          <p:cNvSpPr txBox="1"/>
          <p:nvPr/>
        </p:nvSpPr>
        <p:spPr>
          <a:xfrm>
            <a:off x="2460743" y="2481293"/>
            <a:ext cx="1005465" cy="276999"/>
          </a:xfrm>
          <a:prstGeom prst="rect">
            <a:avLst/>
          </a:prstGeom>
          <a:noFill/>
        </p:spPr>
        <p:txBody>
          <a:bodyPr wrap="square" rtlCol="0">
            <a:spAutoFit/>
          </a:bodyPr>
          <a:lstStyle/>
          <a:p>
            <a:r>
              <a:rPr lang="en-US" sz="1200" dirty="0">
                <a:solidFill>
                  <a:srgbClr val="FF0000"/>
                </a:solidFill>
              </a:rPr>
              <a:t>read</a:t>
            </a:r>
          </a:p>
        </p:txBody>
      </p:sp>
      <p:sp>
        <p:nvSpPr>
          <p:cNvPr id="27" name="TextBox 26"/>
          <p:cNvSpPr txBox="1"/>
          <p:nvPr/>
        </p:nvSpPr>
        <p:spPr>
          <a:xfrm>
            <a:off x="4114800" y="4331007"/>
            <a:ext cx="1005465" cy="276999"/>
          </a:xfrm>
          <a:prstGeom prst="rect">
            <a:avLst/>
          </a:prstGeom>
          <a:noFill/>
        </p:spPr>
        <p:txBody>
          <a:bodyPr wrap="square" rtlCol="0">
            <a:spAutoFit/>
          </a:bodyPr>
          <a:lstStyle/>
          <a:p>
            <a:r>
              <a:rPr lang="en-US" sz="1200" dirty="0">
                <a:solidFill>
                  <a:srgbClr val="FF0000"/>
                </a:solidFill>
              </a:rPr>
              <a:t>homework</a:t>
            </a:r>
          </a:p>
        </p:txBody>
      </p:sp>
      <p:sp>
        <p:nvSpPr>
          <p:cNvPr id="28" name="TextBox 27"/>
          <p:cNvSpPr txBox="1"/>
          <p:nvPr/>
        </p:nvSpPr>
        <p:spPr>
          <a:xfrm>
            <a:off x="5054263" y="4331007"/>
            <a:ext cx="1005465" cy="276999"/>
          </a:xfrm>
          <a:prstGeom prst="rect">
            <a:avLst/>
          </a:prstGeom>
          <a:noFill/>
        </p:spPr>
        <p:txBody>
          <a:bodyPr wrap="square" rtlCol="0">
            <a:spAutoFit/>
          </a:bodyPr>
          <a:lstStyle/>
          <a:p>
            <a:r>
              <a:rPr lang="en-US" sz="1200" dirty="0">
                <a:solidFill>
                  <a:srgbClr val="FF0000"/>
                </a:solidFill>
              </a:rPr>
              <a:t>school</a:t>
            </a:r>
          </a:p>
        </p:txBody>
      </p:sp>
      <p:sp>
        <p:nvSpPr>
          <p:cNvPr id="29" name="TextBox 28"/>
          <p:cNvSpPr txBox="1"/>
          <p:nvPr/>
        </p:nvSpPr>
        <p:spPr>
          <a:xfrm>
            <a:off x="6220472" y="4469506"/>
            <a:ext cx="2017286" cy="369332"/>
          </a:xfrm>
          <a:prstGeom prst="rect">
            <a:avLst/>
          </a:prstGeom>
          <a:noFill/>
        </p:spPr>
        <p:txBody>
          <a:bodyPr wrap="square" rtlCol="0">
            <a:spAutoFit/>
          </a:bodyPr>
          <a:lstStyle/>
          <a:p>
            <a:r>
              <a:rPr lang="en-US" i="1" dirty="0">
                <a:solidFill>
                  <a:srgbClr val="FF0000"/>
                </a:solidFill>
              </a:rPr>
              <a:t>educated </a:t>
            </a:r>
          </a:p>
        </p:txBody>
      </p:sp>
    </p:spTree>
    <p:extLst>
      <p:ext uri="{BB962C8B-B14F-4D97-AF65-F5344CB8AC3E}">
        <p14:creationId xmlns:p14="http://schemas.microsoft.com/office/powerpoint/2010/main" val="40157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25" grpId="0"/>
      <p:bldP spid="26" grpId="0"/>
      <p:bldP spid="27" grpId="0"/>
      <p:bldP spid="28" grpId="0"/>
      <p:bldP spid="2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75</a:t>
            </a:fld>
            <a:endParaRPr lang="en-US"/>
          </a:p>
        </p:txBody>
      </p:sp>
      <p:sp>
        <p:nvSpPr>
          <p:cNvPr id="6" name="TextBox 5"/>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Vocabulary PB page 1</a:t>
            </a:r>
          </a:p>
          <a:p>
            <a:r>
              <a:rPr lang="en-US" dirty="0"/>
              <a:t>END of PERIOD ASSESS</a:t>
            </a:r>
          </a:p>
        </p:txBody>
      </p:sp>
      <p:pic>
        <p:nvPicPr>
          <p:cNvPr id="4" name="Picture 3"/>
          <p:cNvPicPr>
            <a:picLocks noChangeAspect="1"/>
          </p:cNvPicPr>
          <p:nvPr/>
        </p:nvPicPr>
        <p:blipFill>
          <a:blip r:embed="rId3"/>
          <a:stretch>
            <a:fillRect/>
          </a:stretch>
        </p:blipFill>
        <p:spPr>
          <a:xfrm>
            <a:off x="2235200" y="1228059"/>
            <a:ext cx="4318000" cy="5128291"/>
          </a:xfrm>
          <a:prstGeom prst="rect">
            <a:avLst/>
          </a:prstGeom>
        </p:spPr>
      </p:pic>
    </p:spTree>
    <p:extLst>
      <p:ext uri="{BB962C8B-B14F-4D97-AF65-F5344CB8AC3E}">
        <p14:creationId xmlns:p14="http://schemas.microsoft.com/office/powerpoint/2010/main" val="28509835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76</a:t>
            </a:fld>
            <a:endParaRPr lang="en-US"/>
          </a:p>
        </p:txBody>
      </p:sp>
      <p:sp>
        <p:nvSpPr>
          <p:cNvPr id="5" name="TextBox 4">
            <a:extLst>
              <a:ext uri="{FF2B5EF4-FFF2-40B4-BE49-F238E27FC236}">
                <a16:creationId xmlns:a16="http://schemas.microsoft.com/office/drawing/2014/main" id="{68E0F53B-3976-EC43-A90F-8700F9D6ED2C}"/>
              </a:ext>
            </a:extLst>
          </p:cNvPr>
          <p:cNvSpPr txBox="1"/>
          <p:nvPr/>
        </p:nvSpPr>
        <p:spPr>
          <a:xfrm>
            <a:off x="632011" y="3482788"/>
            <a:ext cx="8807824" cy="1015663"/>
          </a:xfrm>
          <a:prstGeom prst="rect">
            <a:avLst/>
          </a:prstGeom>
          <a:noFill/>
        </p:spPr>
        <p:txBody>
          <a:bodyPr wrap="square" rtlCol="0">
            <a:spAutoFit/>
          </a:bodyPr>
          <a:lstStyle/>
          <a:p>
            <a:r>
              <a:rPr lang="en-US" sz="6000" dirty="0"/>
              <a:t>Learning to Comprehend</a:t>
            </a:r>
          </a:p>
        </p:txBody>
      </p:sp>
    </p:spTree>
    <p:extLst>
      <p:ext uri="{BB962C8B-B14F-4D97-AF65-F5344CB8AC3E}">
        <p14:creationId xmlns:p14="http://schemas.microsoft.com/office/powerpoint/2010/main" val="2544231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34975"/>
            <a:ext cx="4114800" cy="108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a:t>Eli Ghazel  June  2016</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77</a:t>
            </a:fld>
            <a:endParaRPr lang="en-US"/>
          </a:p>
        </p:txBody>
      </p:sp>
      <p:sp>
        <p:nvSpPr>
          <p:cNvPr id="5" name="TextBox 4"/>
          <p:cNvSpPr txBox="1"/>
          <p:nvPr/>
        </p:nvSpPr>
        <p:spPr>
          <a:xfrm>
            <a:off x="3634886" y="5433059"/>
            <a:ext cx="1985079" cy="461665"/>
          </a:xfrm>
          <a:prstGeom prst="rect">
            <a:avLst/>
          </a:prstGeom>
          <a:solidFill>
            <a:srgbClr val="96C8FF"/>
          </a:solidFill>
          <a:ln>
            <a:solidFill>
              <a:srgbClr val="4F81BD"/>
            </a:solidFill>
          </a:ln>
        </p:spPr>
        <p:txBody>
          <a:bodyPr wrap="square" rtlCol="0">
            <a:spAutoFit/>
          </a:bodyPr>
          <a:lstStyle/>
          <a:p>
            <a:r>
              <a:rPr lang="en-US" sz="2400" b="1" dirty="0">
                <a:solidFill>
                  <a:schemeClr val="bg1"/>
                </a:solidFill>
              </a:rPr>
              <a:t>   </a:t>
            </a:r>
            <a:r>
              <a:rPr lang="en-US" sz="2400" b="1" dirty="0"/>
              <a:t>Eli Ghazel</a:t>
            </a:r>
          </a:p>
        </p:txBody>
      </p:sp>
      <p:pic>
        <p:nvPicPr>
          <p:cNvPr id="6" name="Picture 5" descr="Screen Shot 2016-07-27 at 6.42.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0438"/>
            <a:ext cx="5156200" cy="2692400"/>
          </a:xfrm>
          <a:prstGeom prst="rect">
            <a:avLst/>
          </a:prstGeom>
        </p:spPr>
      </p:pic>
      <p:pic>
        <p:nvPicPr>
          <p:cNvPr id="9" name="Picture 8" descr="Screen Shot 2016-07-27 at 6.40.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7243" y="3117648"/>
            <a:ext cx="5051914" cy="2490380"/>
          </a:xfrm>
          <a:prstGeom prst="rect">
            <a:avLst/>
          </a:prstGeom>
        </p:spPr>
      </p:pic>
      <p:sp>
        <p:nvSpPr>
          <p:cNvPr id="10" name="TextBox 9"/>
          <p:cNvSpPr txBox="1"/>
          <p:nvPr/>
        </p:nvSpPr>
        <p:spPr>
          <a:xfrm>
            <a:off x="534116" y="2969668"/>
            <a:ext cx="8382000" cy="2123658"/>
          </a:xfrm>
          <a:prstGeom prst="rect">
            <a:avLst/>
          </a:prstGeom>
          <a:solidFill>
            <a:schemeClr val="bg1">
              <a:alpha val="50000"/>
            </a:schemeClr>
          </a:solidFill>
        </p:spPr>
        <p:txBody>
          <a:bodyPr wrap="square" rtlCol="0">
            <a:spAutoFit/>
          </a:bodyPr>
          <a:lstStyle/>
          <a:p>
            <a:r>
              <a:rPr lang="en-US" sz="6600" dirty="0"/>
              <a:t>Grade 3 Reading Comprehension </a:t>
            </a:r>
          </a:p>
        </p:txBody>
      </p:sp>
    </p:spTree>
    <p:extLst>
      <p:ext uri="{BB962C8B-B14F-4D97-AF65-F5344CB8AC3E}">
        <p14:creationId xmlns:p14="http://schemas.microsoft.com/office/powerpoint/2010/main" val="256961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34975"/>
            <a:ext cx="4114800" cy="108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a:t>Eli Ghazel  June  2016</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78</a:t>
            </a:fld>
            <a:endParaRPr lang="en-US"/>
          </a:p>
        </p:txBody>
      </p:sp>
      <p:sp>
        <p:nvSpPr>
          <p:cNvPr id="6" name="TextBox 5"/>
          <p:cNvSpPr txBox="1"/>
          <p:nvPr/>
        </p:nvSpPr>
        <p:spPr>
          <a:xfrm>
            <a:off x="3021228" y="3034280"/>
            <a:ext cx="2796744" cy="369332"/>
          </a:xfrm>
          <a:prstGeom prst="rect">
            <a:avLst/>
          </a:prstGeom>
          <a:noFill/>
        </p:spPr>
        <p:txBody>
          <a:bodyPr wrap="square" rtlCol="0">
            <a:spAutoFit/>
          </a:bodyPr>
          <a:lstStyle/>
          <a:p>
            <a:r>
              <a:rPr lang="en-US"/>
              <a:t>Grade 3 </a:t>
            </a:r>
            <a:r>
              <a:rPr lang="en-US" dirty="0"/>
              <a:t>Unit 1 Week 1</a:t>
            </a:r>
          </a:p>
        </p:txBody>
      </p:sp>
      <p:sp>
        <p:nvSpPr>
          <p:cNvPr id="5" name="TextBox 4"/>
          <p:cNvSpPr txBox="1"/>
          <p:nvPr/>
        </p:nvSpPr>
        <p:spPr>
          <a:xfrm>
            <a:off x="2666556" y="3704644"/>
            <a:ext cx="3506088" cy="1754327"/>
          </a:xfrm>
          <a:prstGeom prst="rect">
            <a:avLst/>
          </a:prstGeom>
          <a:noFill/>
        </p:spPr>
        <p:txBody>
          <a:bodyPr wrap="none" rtlCol="0">
            <a:spAutoFit/>
          </a:bodyPr>
          <a:lstStyle/>
          <a:p>
            <a:r>
              <a:rPr lang="en-US" dirty="0"/>
              <a:t>Focus: </a:t>
            </a:r>
          </a:p>
          <a:p>
            <a:r>
              <a:rPr lang="en-US" dirty="0"/>
              <a:t>How to find the main character, </a:t>
            </a:r>
          </a:p>
          <a:p>
            <a:pPr marL="342900" indent="-342900">
              <a:buAutoNum type="alphaLcPeriod"/>
            </a:pPr>
            <a:r>
              <a:rPr lang="en-US" dirty="0"/>
              <a:t>his/her want or needs,</a:t>
            </a:r>
          </a:p>
          <a:p>
            <a:pPr marL="342900" indent="-342900">
              <a:buAutoNum type="alphaLcPeriod"/>
            </a:pPr>
            <a:r>
              <a:rPr lang="en-US" dirty="0"/>
              <a:t>his/her feelings, his her actions</a:t>
            </a:r>
          </a:p>
          <a:p>
            <a:pPr marL="342900" indent="-342900">
              <a:buAutoNum type="alphaLcPeriod"/>
            </a:pPr>
            <a:r>
              <a:rPr lang="en-US" dirty="0"/>
              <a:t>his/her traits</a:t>
            </a:r>
          </a:p>
          <a:p>
            <a:r>
              <a:rPr lang="en-US" dirty="0"/>
              <a:t>in a short story.</a:t>
            </a:r>
          </a:p>
        </p:txBody>
      </p:sp>
    </p:spTree>
    <p:extLst>
      <p:ext uri="{BB962C8B-B14F-4D97-AF65-F5344CB8AC3E}">
        <p14:creationId xmlns:p14="http://schemas.microsoft.com/office/powerpoint/2010/main" val="36230104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4" name="TextBox 3"/>
          <p:cNvSpPr txBox="1"/>
          <p:nvPr/>
        </p:nvSpPr>
        <p:spPr>
          <a:xfrm>
            <a:off x="452092" y="1085224"/>
            <a:ext cx="8529395" cy="5539978"/>
          </a:xfrm>
          <a:prstGeom prst="rect">
            <a:avLst/>
          </a:prstGeom>
          <a:noFill/>
          <a:ln>
            <a:solidFill>
              <a:schemeClr val="tx1"/>
            </a:solidFill>
          </a:ln>
        </p:spPr>
        <p:txBody>
          <a:bodyPr wrap="square" rtlCol="0">
            <a:spAutoFit/>
          </a:bodyPr>
          <a:lstStyle/>
          <a:p>
            <a:r>
              <a:rPr lang="en-US" sz="2400" dirty="0"/>
              <a:t>Read the story on pages 3 and 4 in your practice book, and </a:t>
            </a:r>
          </a:p>
          <a:p>
            <a:pPr marL="342900" indent="-342900">
              <a:buAutoNum type="arabicPeriod"/>
            </a:pPr>
            <a:r>
              <a:rPr lang="en-US" sz="2400" dirty="0"/>
              <a:t>Underline all the parts that answer WHO. Find the WHO that is the focus of the story and write his/her name in the CHARACTER box in the organizer.</a:t>
            </a:r>
          </a:p>
          <a:p>
            <a:pPr marL="342900" indent="-342900">
              <a:buAutoNum type="arabicPeriod"/>
            </a:pPr>
            <a:r>
              <a:rPr lang="en-US" sz="2400" dirty="0"/>
              <a:t>Circle all the actions that the character likes to do </a:t>
            </a:r>
            <a:r>
              <a:rPr lang="en-US" sz="2400" u="sng" dirty="0"/>
              <a:t>all the time</a:t>
            </a:r>
            <a:r>
              <a:rPr lang="en-US" sz="2400" dirty="0"/>
              <a:t>. That will show you his/her needs. Write the character’s </a:t>
            </a:r>
            <a:r>
              <a:rPr lang="en-US" sz="2400" b="1" dirty="0"/>
              <a:t>needs/wants </a:t>
            </a:r>
            <a:r>
              <a:rPr lang="en-US" sz="2400" dirty="0"/>
              <a:t>in the box.</a:t>
            </a:r>
          </a:p>
          <a:p>
            <a:pPr marL="342900" indent="-342900">
              <a:buAutoNum type="arabicPeriod"/>
            </a:pPr>
            <a:r>
              <a:rPr lang="en-US" sz="2400" dirty="0"/>
              <a:t>Make a box around all the words tell about the character’s </a:t>
            </a:r>
            <a:r>
              <a:rPr lang="en-US" sz="2400" b="1" dirty="0"/>
              <a:t>feelings. </a:t>
            </a:r>
            <a:r>
              <a:rPr lang="en-US" sz="2400" dirty="0"/>
              <a:t>Write the feelings in the box.</a:t>
            </a:r>
          </a:p>
          <a:p>
            <a:pPr marL="342900" indent="-342900">
              <a:buAutoNum type="arabicPeriod"/>
            </a:pPr>
            <a:r>
              <a:rPr lang="en-US" sz="2400" dirty="0"/>
              <a:t>Find the most important actions the character took. Copy the actions in the box.</a:t>
            </a:r>
          </a:p>
          <a:p>
            <a:pPr marL="342900" indent="-342900">
              <a:buAutoNum type="arabicPeriod"/>
            </a:pPr>
            <a:r>
              <a:rPr lang="en-US" sz="2400" dirty="0"/>
              <a:t>Find which words which describe </a:t>
            </a:r>
            <a:r>
              <a:rPr lang="en-US" sz="2400" u="sng" dirty="0"/>
              <a:t>what kind of a person </a:t>
            </a:r>
            <a:r>
              <a:rPr lang="en-US" sz="2400" dirty="0"/>
              <a:t>the character is. That will show you his/her traits. Write the character’s </a:t>
            </a:r>
            <a:r>
              <a:rPr lang="en-US" sz="2400" b="1" dirty="0"/>
              <a:t>traits </a:t>
            </a:r>
            <a:r>
              <a:rPr lang="en-US" sz="2400" dirty="0"/>
              <a:t>in the box.</a:t>
            </a:r>
            <a:endParaRPr lang="en-US" dirty="0"/>
          </a:p>
          <a:p>
            <a:endParaRPr lang="en-US" dirty="0"/>
          </a:p>
        </p:txBody>
      </p:sp>
      <p:sp>
        <p:nvSpPr>
          <p:cNvPr id="2" name="Footer Placeholder 1"/>
          <p:cNvSpPr>
            <a:spLocks noGrp="1"/>
          </p:cNvSpPr>
          <p:nvPr>
            <p:ph type="ftr" sz="quarter" idx="11"/>
          </p:nvPr>
        </p:nvSpPr>
        <p:spPr/>
        <p:txBody>
          <a:bodyPr/>
          <a:lstStyle/>
          <a:p>
            <a:r>
              <a:rPr lang="en-US" dirty="0"/>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79</a:t>
            </a:fld>
            <a:endParaRPr lang="en-US"/>
          </a:p>
        </p:txBody>
      </p:sp>
      <p:sp>
        <p:nvSpPr>
          <p:cNvPr id="6" name="TextBox 5"/>
          <p:cNvSpPr txBox="1"/>
          <p:nvPr/>
        </p:nvSpPr>
        <p:spPr>
          <a:xfrm>
            <a:off x="3124200" y="104414"/>
            <a:ext cx="2390148" cy="923330"/>
          </a:xfrm>
          <a:prstGeom prst="rect">
            <a:avLst/>
          </a:prstGeom>
          <a:noFill/>
        </p:spPr>
        <p:txBody>
          <a:bodyPr wrap="square" rtlCol="0">
            <a:spAutoFit/>
          </a:bodyPr>
          <a:lstStyle/>
          <a:p>
            <a:r>
              <a:rPr lang="en-US" dirty="0"/>
              <a:t>Grade 3 Unit 1 Week 1</a:t>
            </a:r>
          </a:p>
          <a:p>
            <a:r>
              <a:rPr lang="en-US" dirty="0"/>
              <a:t>Comprehension PB page 2, 3, 4</a:t>
            </a:r>
          </a:p>
        </p:txBody>
      </p:sp>
    </p:spTree>
    <p:extLst>
      <p:ext uri="{BB962C8B-B14F-4D97-AF65-F5344CB8AC3E}">
        <p14:creationId xmlns:p14="http://schemas.microsoft.com/office/powerpoint/2010/main" val="1631137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8D4A-DDCD-D942-8A4A-BDD7EED68126}"/>
              </a:ext>
            </a:extLst>
          </p:cNvPr>
          <p:cNvSpPr txBox="1">
            <a:spLocks/>
          </p:cNvSpPr>
          <p:nvPr/>
        </p:nvSpPr>
        <p:spPr>
          <a:xfrm>
            <a:off x="0" y="182763"/>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What is language made up of?</a:t>
            </a:r>
          </a:p>
        </p:txBody>
      </p:sp>
      <p:sp>
        <p:nvSpPr>
          <p:cNvPr id="3" name="Title 1">
            <a:extLst>
              <a:ext uri="{FF2B5EF4-FFF2-40B4-BE49-F238E27FC236}">
                <a16:creationId xmlns:a16="http://schemas.microsoft.com/office/drawing/2014/main" id="{757C5B03-A297-F24E-BC48-AA64EFDB6EDE}"/>
              </a:ext>
            </a:extLst>
          </p:cNvPr>
          <p:cNvSpPr txBox="1">
            <a:spLocks/>
          </p:cNvSpPr>
          <p:nvPr/>
        </p:nvSpPr>
        <p:spPr>
          <a:xfrm>
            <a:off x="323527" y="3149397"/>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words</a:t>
            </a:r>
          </a:p>
        </p:txBody>
      </p:sp>
      <p:sp>
        <p:nvSpPr>
          <p:cNvPr id="4" name="Title 1">
            <a:extLst>
              <a:ext uri="{FF2B5EF4-FFF2-40B4-BE49-F238E27FC236}">
                <a16:creationId xmlns:a16="http://schemas.microsoft.com/office/drawing/2014/main" id="{9E576675-3988-2444-93FE-D9CA1C5D415D}"/>
              </a:ext>
            </a:extLst>
          </p:cNvPr>
          <p:cNvSpPr txBox="1">
            <a:spLocks/>
          </p:cNvSpPr>
          <p:nvPr/>
        </p:nvSpPr>
        <p:spPr>
          <a:xfrm>
            <a:off x="641101" y="1326831"/>
            <a:ext cx="7729175"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latin typeface="Arial" panose="020B0604020202020204" pitchFamily="34" charset="0"/>
                <a:cs typeface="Arial" panose="020B0604020202020204" pitchFamily="34" charset="0"/>
              </a:rPr>
              <a:t>Language is made up of words.  </a:t>
            </a:r>
          </a:p>
        </p:txBody>
      </p:sp>
      <p:sp>
        <p:nvSpPr>
          <p:cNvPr id="5" name="Title 1">
            <a:extLst>
              <a:ext uri="{FF2B5EF4-FFF2-40B4-BE49-F238E27FC236}">
                <a16:creationId xmlns:a16="http://schemas.microsoft.com/office/drawing/2014/main" id="{F98C5B54-BB14-6B4A-9829-5B449BEAB0FD}"/>
              </a:ext>
            </a:extLst>
          </p:cNvPr>
          <p:cNvSpPr txBox="1">
            <a:spLocks/>
          </p:cNvSpPr>
          <p:nvPr/>
        </p:nvSpPr>
        <p:spPr>
          <a:xfrm>
            <a:off x="2261381" y="2600291"/>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hear it</a:t>
            </a:r>
          </a:p>
        </p:txBody>
      </p:sp>
      <p:sp>
        <p:nvSpPr>
          <p:cNvPr id="6" name="Title 1">
            <a:extLst>
              <a:ext uri="{FF2B5EF4-FFF2-40B4-BE49-F238E27FC236}">
                <a16:creationId xmlns:a16="http://schemas.microsoft.com/office/drawing/2014/main" id="{DC6A27AA-DFCA-BC4D-B0FC-9511E634584E}"/>
              </a:ext>
            </a:extLst>
          </p:cNvPr>
          <p:cNvSpPr txBox="1">
            <a:spLocks/>
          </p:cNvSpPr>
          <p:nvPr/>
        </p:nvSpPr>
        <p:spPr>
          <a:xfrm>
            <a:off x="3847782" y="2600291"/>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say it</a:t>
            </a:r>
          </a:p>
        </p:txBody>
      </p:sp>
      <p:sp>
        <p:nvSpPr>
          <p:cNvPr id="7" name="Title 1">
            <a:extLst>
              <a:ext uri="{FF2B5EF4-FFF2-40B4-BE49-F238E27FC236}">
                <a16:creationId xmlns:a16="http://schemas.microsoft.com/office/drawing/2014/main" id="{73ED082A-1B21-1B46-8E0B-808329725BBD}"/>
              </a:ext>
            </a:extLst>
          </p:cNvPr>
          <p:cNvSpPr txBox="1">
            <a:spLocks/>
          </p:cNvSpPr>
          <p:nvPr/>
        </p:nvSpPr>
        <p:spPr>
          <a:xfrm>
            <a:off x="5249694" y="2615988"/>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read it</a:t>
            </a:r>
          </a:p>
        </p:txBody>
      </p:sp>
      <p:sp>
        <p:nvSpPr>
          <p:cNvPr id="8" name="Title 1">
            <a:extLst>
              <a:ext uri="{FF2B5EF4-FFF2-40B4-BE49-F238E27FC236}">
                <a16:creationId xmlns:a16="http://schemas.microsoft.com/office/drawing/2014/main" id="{CDE7FEF2-6F2E-4041-A509-1E725257680E}"/>
              </a:ext>
            </a:extLst>
          </p:cNvPr>
          <p:cNvSpPr txBox="1">
            <a:spLocks/>
          </p:cNvSpPr>
          <p:nvPr/>
        </p:nvSpPr>
        <p:spPr>
          <a:xfrm>
            <a:off x="6868309" y="2600291"/>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write it</a:t>
            </a:r>
          </a:p>
        </p:txBody>
      </p:sp>
      <p:sp>
        <p:nvSpPr>
          <p:cNvPr id="11" name="Title 1">
            <a:extLst>
              <a:ext uri="{FF2B5EF4-FFF2-40B4-BE49-F238E27FC236}">
                <a16:creationId xmlns:a16="http://schemas.microsoft.com/office/drawing/2014/main" id="{49F1D09F-07DA-D34C-AA06-1DA91BCF4CB4}"/>
              </a:ext>
            </a:extLst>
          </p:cNvPr>
          <p:cNvSpPr txBox="1">
            <a:spLocks/>
          </p:cNvSpPr>
          <p:nvPr/>
        </p:nvSpPr>
        <p:spPr>
          <a:xfrm>
            <a:off x="2261381" y="3165094"/>
            <a:ext cx="6038584"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FF0000"/>
                </a:solidFill>
                <a:latin typeface="Arial" panose="020B0604020202020204" pitchFamily="34" charset="0"/>
                <a:cs typeface="Arial" panose="020B0604020202020204" pitchFamily="34" charset="0"/>
              </a:rPr>
              <a:t>pen               pen          pen              pen</a:t>
            </a:r>
          </a:p>
        </p:txBody>
      </p:sp>
      <p:cxnSp>
        <p:nvCxnSpPr>
          <p:cNvPr id="21" name="Straight Connector 20">
            <a:extLst>
              <a:ext uri="{FF2B5EF4-FFF2-40B4-BE49-F238E27FC236}">
                <a16:creationId xmlns:a16="http://schemas.microsoft.com/office/drawing/2014/main" id="{9AD06B85-D730-B742-AF22-9E6CE60A2534}"/>
              </a:ext>
            </a:extLst>
          </p:cNvPr>
          <p:cNvCxnSpPr>
            <a:cxnSpLocks/>
          </p:cNvCxnSpPr>
          <p:nvPr/>
        </p:nvCxnSpPr>
        <p:spPr>
          <a:xfrm>
            <a:off x="309489" y="3066758"/>
            <a:ext cx="81873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3DA335-437B-0B41-97F6-D6538DAC85BE}"/>
              </a:ext>
            </a:extLst>
          </p:cNvPr>
          <p:cNvCxnSpPr>
            <a:cxnSpLocks/>
          </p:cNvCxnSpPr>
          <p:nvPr/>
        </p:nvCxnSpPr>
        <p:spPr>
          <a:xfrm>
            <a:off x="309489" y="3753730"/>
            <a:ext cx="81873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BE4410-FDD6-4146-B10F-6F05C6A9824A}"/>
              </a:ext>
            </a:extLst>
          </p:cNvPr>
          <p:cNvCxnSpPr>
            <a:cxnSpLocks/>
          </p:cNvCxnSpPr>
          <p:nvPr/>
        </p:nvCxnSpPr>
        <p:spPr>
          <a:xfrm>
            <a:off x="1899138" y="2574387"/>
            <a:ext cx="0" cy="1217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6BD4856-FF7B-0142-B780-4CE2D22B2B02}"/>
              </a:ext>
            </a:extLst>
          </p:cNvPr>
          <p:cNvCxnSpPr>
            <a:cxnSpLocks/>
          </p:cNvCxnSpPr>
          <p:nvPr/>
        </p:nvCxnSpPr>
        <p:spPr>
          <a:xfrm>
            <a:off x="3528646" y="2543909"/>
            <a:ext cx="0" cy="1221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EAB8EA6-BC3A-4E45-9803-D3A375AB04D7}"/>
              </a:ext>
            </a:extLst>
          </p:cNvPr>
          <p:cNvCxnSpPr>
            <a:cxnSpLocks/>
          </p:cNvCxnSpPr>
          <p:nvPr/>
        </p:nvCxnSpPr>
        <p:spPr>
          <a:xfrm>
            <a:off x="5149302" y="2560320"/>
            <a:ext cx="0" cy="119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B7B3D0-CA18-4244-A56C-16718786C81B}"/>
              </a:ext>
            </a:extLst>
          </p:cNvPr>
          <p:cNvCxnSpPr>
            <a:cxnSpLocks/>
          </p:cNvCxnSpPr>
          <p:nvPr/>
        </p:nvCxnSpPr>
        <p:spPr>
          <a:xfrm>
            <a:off x="6838357" y="2529841"/>
            <a:ext cx="0" cy="1235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6160A1-BC46-294C-B95D-C8A02EC891EA}"/>
              </a:ext>
            </a:extLst>
          </p:cNvPr>
          <p:cNvCxnSpPr>
            <a:cxnSpLocks/>
          </p:cNvCxnSpPr>
          <p:nvPr/>
        </p:nvCxnSpPr>
        <p:spPr>
          <a:xfrm>
            <a:off x="8515350" y="2543909"/>
            <a:ext cx="0" cy="1207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72328A1-1852-E944-9A5E-08759044CE10}"/>
              </a:ext>
            </a:extLst>
          </p:cNvPr>
          <p:cNvCxnSpPr>
            <a:cxnSpLocks/>
          </p:cNvCxnSpPr>
          <p:nvPr/>
        </p:nvCxnSpPr>
        <p:spPr>
          <a:xfrm>
            <a:off x="323527" y="2529841"/>
            <a:ext cx="0" cy="1248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3FC17E-4091-7947-A73D-664662D45F6D}"/>
              </a:ext>
            </a:extLst>
          </p:cNvPr>
          <p:cNvCxnSpPr>
            <a:cxnSpLocks/>
          </p:cNvCxnSpPr>
          <p:nvPr/>
        </p:nvCxnSpPr>
        <p:spPr>
          <a:xfrm>
            <a:off x="309489" y="2546252"/>
            <a:ext cx="82014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DEC2C83-5BA8-264E-984B-364F783F4A66}"/>
              </a:ext>
            </a:extLst>
          </p:cNvPr>
          <p:cNvCxnSpPr>
            <a:cxnSpLocks/>
          </p:cNvCxnSpPr>
          <p:nvPr/>
        </p:nvCxnSpPr>
        <p:spPr>
          <a:xfrm>
            <a:off x="321682" y="2529841"/>
            <a:ext cx="0" cy="1235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رابط مستقيم 36">
            <a:extLst>
              <a:ext uri="{FF2B5EF4-FFF2-40B4-BE49-F238E27FC236}">
                <a16:creationId xmlns:a16="http://schemas.microsoft.com/office/drawing/2014/main" id="{16D24DAB-5A85-AE4C-9CAB-BF60C14BB27D}"/>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مستطيل 34">
            <a:extLst>
              <a:ext uri="{FF2B5EF4-FFF2-40B4-BE49-F238E27FC236}">
                <a16:creationId xmlns:a16="http://schemas.microsoft.com/office/drawing/2014/main" id="{F9E57C50-9603-4C40-92E3-DB838EAB74AB}"/>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17" name="Rectangle 16">
            <a:extLst>
              <a:ext uri="{FF2B5EF4-FFF2-40B4-BE49-F238E27FC236}">
                <a16:creationId xmlns:a16="http://schemas.microsoft.com/office/drawing/2014/main" id="{30EE066C-242C-FB41-8342-05A4DBEA1192}"/>
              </a:ext>
            </a:extLst>
          </p:cNvPr>
          <p:cNvSpPr/>
          <p:nvPr/>
        </p:nvSpPr>
        <p:spPr>
          <a:xfrm>
            <a:off x="271874" y="3993905"/>
            <a:ext cx="5539982" cy="461665"/>
          </a:xfrm>
          <a:prstGeom prst="rect">
            <a:avLst/>
          </a:prstGeom>
        </p:spPr>
        <p:txBody>
          <a:bodyPr wrap="square">
            <a:spAutoFit/>
          </a:bodyPr>
          <a:lstStyle/>
          <a:p>
            <a:r>
              <a:rPr lang="en-US" sz="2400" b="1" i="1" dirty="0">
                <a:latin typeface="Arial" panose="020B0604020202020204" pitchFamily="34" charset="0"/>
                <a:cs typeface="Arial" panose="020B0604020202020204" pitchFamily="34" charset="0"/>
              </a:rPr>
              <a:t>What can we do with a word?</a:t>
            </a:r>
            <a:endParaRPr lang="en-US" sz="2400" dirty="0"/>
          </a:p>
        </p:txBody>
      </p:sp>
      <p:sp>
        <p:nvSpPr>
          <p:cNvPr id="32" name="Rectangle 31">
            <a:extLst>
              <a:ext uri="{FF2B5EF4-FFF2-40B4-BE49-F238E27FC236}">
                <a16:creationId xmlns:a16="http://schemas.microsoft.com/office/drawing/2014/main" id="{DF7055E7-E892-0E45-AB0D-4268E7086402}"/>
              </a:ext>
            </a:extLst>
          </p:cNvPr>
          <p:cNvSpPr/>
          <p:nvPr/>
        </p:nvSpPr>
        <p:spPr>
          <a:xfrm>
            <a:off x="269148" y="4468685"/>
            <a:ext cx="6637129" cy="461665"/>
          </a:xfrm>
          <a:prstGeom prst="rect">
            <a:avLst/>
          </a:prstGeom>
        </p:spPr>
        <p:txBody>
          <a:bodyPr wrap="square">
            <a:spAutoFit/>
          </a:bodyPr>
          <a:lstStyle/>
          <a:p>
            <a:r>
              <a:rPr lang="en-US" sz="2400" b="1" i="1" dirty="0">
                <a:latin typeface="Arial" panose="020B0604020202020204" pitchFamily="34" charset="0"/>
                <a:cs typeface="Arial" panose="020B0604020202020204" pitchFamily="34" charset="0"/>
              </a:rPr>
              <a:t>We can modify it for different purposes.</a:t>
            </a:r>
            <a:endParaRPr lang="en-US" sz="2400" dirty="0"/>
          </a:p>
        </p:txBody>
      </p:sp>
      <p:sp>
        <p:nvSpPr>
          <p:cNvPr id="35" name="TextBox 34">
            <a:extLst>
              <a:ext uri="{FF2B5EF4-FFF2-40B4-BE49-F238E27FC236}">
                <a16:creationId xmlns:a16="http://schemas.microsoft.com/office/drawing/2014/main" id="{18B3DA16-F31C-8541-AAF5-88DBC0CED922}"/>
              </a:ext>
            </a:extLst>
          </p:cNvPr>
          <p:cNvSpPr txBox="1"/>
          <p:nvPr/>
        </p:nvSpPr>
        <p:spPr>
          <a:xfrm>
            <a:off x="2724968" y="5159079"/>
            <a:ext cx="5771918" cy="1200329"/>
          </a:xfrm>
          <a:prstGeom prst="rect">
            <a:avLst/>
          </a:prstGeom>
          <a:solidFill>
            <a:schemeClr val="tx1"/>
          </a:solid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 singular / plural</a:t>
            </a:r>
          </a:p>
          <a:p>
            <a:r>
              <a:rPr lang="en-US" sz="2400" dirty="0">
                <a:solidFill>
                  <a:schemeClr val="bg1"/>
                </a:solidFill>
                <a:latin typeface="Arial" panose="020B0604020202020204" pitchFamily="34" charset="0"/>
                <a:cs typeface="Arial" panose="020B0604020202020204" pitchFamily="34" charset="0"/>
              </a:rPr>
              <a:t>- prefix / suffix</a:t>
            </a:r>
          </a:p>
          <a:p>
            <a:r>
              <a:rPr lang="en-US" sz="2400" dirty="0">
                <a:solidFill>
                  <a:schemeClr val="bg1"/>
                </a:solidFill>
                <a:latin typeface="Arial" panose="020B0604020202020204" pitchFamily="34" charset="0"/>
                <a:cs typeface="Arial" panose="020B0604020202020204" pitchFamily="34" charset="0"/>
              </a:rPr>
              <a:t>- classification / categorization</a:t>
            </a:r>
          </a:p>
        </p:txBody>
      </p:sp>
    </p:spTree>
    <p:extLst>
      <p:ext uri="{BB962C8B-B14F-4D97-AF65-F5344CB8AC3E}">
        <p14:creationId xmlns:p14="http://schemas.microsoft.com/office/powerpoint/2010/main" val="172524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1" grpId="0"/>
      <p:bldP spid="17" grpId="0"/>
      <p:bldP spid="32" grpId="0"/>
      <p:bldP spid="3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80</a:t>
            </a:fld>
            <a:endParaRPr lang="en-US"/>
          </a:p>
        </p:txBody>
      </p:sp>
      <p:sp>
        <p:nvSpPr>
          <p:cNvPr id="8" name="TextBox 7"/>
          <p:cNvSpPr txBox="1"/>
          <p:nvPr/>
        </p:nvSpPr>
        <p:spPr>
          <a:xfrm>
            <a:off x="3124200" y="104414"/>
            <a:ext cx="2390148" cy="1200329"/>
          </a:xfrm>
          <a:prstGeom prst="rect">
            <a:avLst/>
          </a:prstGeom>
          <a:noFill/>
        </p:spPr>
        <p:txBody>
          <a:bodyPr wrap="square" rtlCol="0">
            <a:spAutoFit/>
          </a:bodyPr>
          <a:lstStyle/>
          <a:p>
            <a:r>
              <a:rPr lang="en-US" dirty="0"/>
              <a:t>Grade 3 Unit 1 Week 1</a:t>
            </a:r>
          </a:p>
          <a:p>
            <a:r>
              <a:rPr lang="en-US" dirty="0"/>
              <a:t>Comprehension PB page 2, 3, 4</a:t>
            </a:r>
          </a:p>
          <a:p>
            <a:r>
              <a:rPr lang="en-US" dirty="0"/>
              <a:t>END of PERIOD ASSESS</a:t>
            </a:r>
          </a:p>
        </p:txBody>
      </p:sp>
      <p:pic>
        <p:nvPicPr>
          <p:cNvPr id="4" name="Picture 3" descr="Screen Shot 2016-08-03 at 2.22.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23" y="1430222"/>
            <a:ext cx="4626077" cy="5128417"/>
          </a:xfrm>
          <a:prstGeom prst="rect">
            <a:avLst/>
          </a:prstGeom>
        </p:spPr>
      </p:pic>
      <p:pic>
        <p:nvPicPr>
          <p:cNvPr id="5" name="Picture 4"/>
          <p:cNvPicPr>
            <a:picLocks noChangeAspect="1"/>
          </p:cNvPicPr>
          <p:nvPr/>
        </p:nvPicPr>
        <p:blipFill>
          <a:blip r:embed="rId4"/>
          <a:stretch>
            <a:fillRect/>
          </a:stretch>
        </p:blipFill>
        <p:spPr>
          <a:xfrm>
            <a:off x="4394200" y="1631970"/>
            <a:ext cx="4443310" cy="4035787"/>
          </a:xfrm>
          <a:prstGeom prst="rect">
            <a:avLst/>
          </a:prstGeom>
        </p:spPr>
      </p:pic>
      <p:sp>
        <p:nvSpPr>
          <p:cNvPr id="9" name="TextBox 8"/>
          <p:cNvSpPr txBox="1"/>
          <p:nvPr/>
        </p:nvSpPr>
        <p:spPr>
          <a:xfrm>
            <a:off x="776477" y="2957130"/>
            <a:ext cx="1746334" cy="461665"/>
          </a:xfrm>
          <a:prstGeom prst="rect">
            <a:avLst/>
          </a:prstGeom>
          <a:noFill/>
        </p:spPr>
        <p:txBody>
          <a:bodyPr wrap="square" rtlCol="0">
            <a:spAutoFit/>
          </a:bodyPr>
          <a:lstStyle/>
          <a:p>
            <a:r>
              <a:rPr lang="en-US" sz="2400" dirty="0">
                <a:solidFill>
                  <a:srgbClr val="FF0000"/>
                </a:solidFill>
              </a:rPr>
              <a:t>To read</a:t>
            </a:r>
          </a:p>
        </p:txBody>
      </p:sp>
      <p:sp>
        <p:nvSpPr>
          <p:cNvPr id="11" name="TextBox 10"/>
          <p:cNvSpPr txBox="1"/>
          <p:nvPr/>
        </p:nvSpPr>
        <p:spPr>
          <a:xfrm>
            <a:off x="2833641" y="2830840"/>
            <a:ext cx="1252421" cy="830997"/>
          </a:xfrm>
          <a:prstGeom prst="rect">
            <a:avLst/>
          </a:prstGeom>
          <a:noFill/>
        </p:spPr>
        <p:txBody>
          <a:bodyPr wrap="square" rtlCol="0">
            <a:spAutoFit/>
          </a:bodyPr>
          <a:lstStyle/>
          <a:p>
            <a:r>
              <a:rPr lang="en-US" sz="2400" dirty="0">
                <a:solidFill>
                  <a:srgbClr val="FF0000"/>
                </a:solidFill>
              </a:rPr>
              <a:t>Adores reading</a:t>
            </a:r>
          </a:p>
        </p:txBody>
      </p:sp>
      <p:sp>
        <p:nvSpPr>
          <p:cNvPr id="12" name="TextBox 11"/>
          <p:cNvSpPr txBox="1"/>
          <p:nvPr/>
        </p:nvSpPr>
        <p:spPr>
          <a:xfrm>
            <a:off x="601141" y="4599921"/>
            <a:ext cx="2277400" cy="1938992"/>
          </a:xfrm>
          <a:prstGeom prst="rect">
            <a:avLst/>
          </a:prstGeom>
          <a:noFill/>
        </p:spPr>
        <p:txBody>
          <a:bodyPr wrap="square" rtlCol="0">
            <a:spAutoFit/>
          </a:bodyPr>
          <a:lstStyle/>
          <a:p>
            <a:pPr marL="285750" indent="-285750">
              <a:buFont typeface="Arial"/>
              <a:buChar char="•"/>
            </a:pPr>
            <a:r>
              <a:rPr lang="en-US" sz="2400" dirty="0">
                <a:solidFill>
                  <a:srgbClr val="FF0000"/>
                </a:solidFill>
              </a:rPr>
              <a:t>Uses her reading to take action</a:t>
            </a:r>
          </a:p>
          <a:p>
            <a:pPr marL="285750" indent="-285750">
              <a:buFont typeface="Arial"/>
              <a:buChar char="•"/>
            </a:pPr>
            <a:r>
              <a:rPr lang="en-US" sz="2400" dirty="0">
                <a:solidFill>
                  <a:srgbClr val="FF0000"/>
                </a:solidFill>
              </a:rPr>
              <a:t>Helps her friend</a:t>
            </a:r>
          </a:p>
        </p:txBody>
      </p:sp>
      <p:sp>
        <p:nvSpPr>
          <p:cNvPr id="13" name="TextBox 12"/>
          <p:cNvSpPr txBox="1"/>
          <p:nvPr/>
        </p:nvSpPr>
        <p:spPr>
          <a:xfrm>
            <a:off x="2900184" y="4882927"/>
            <a:ext cx="1252421" cy="1569660"/>
          </a:xfrm>
          <a:prstGeom prst="rect">
            <a:avLst/>
          </a:prstGeom>
          <a:noFill/>
        </p:spPr>
        <p:txBody>
          <a:bodyPr wrap="square" rtlCol="0">
            <a:spAutoFit/>
          </a:bodyPr>
          <a:lstStyle/>
          <a:p>
            <a:r>
              <a:rPr lang="en-US" sz="2400" dirty="0">
                <a:solidFill>
                  <a:srgbClr val="FF0000"/>
                </a:solidFill>
              </a:rPr>
              <a:t>Helpful</a:t>
            </a:r>
          </a:p>
          <a:p>
            <a:r>
              <a:rPr lang="en-US" sz="2400" dirty="0">
                <a:solidFill>
                  <a:srgbClr val="FF0000"/>
                </a:solidFill>
              </a:rPr>
              <a:t>Inspires</a:t>
            </a:r>
          </a:p>
          <a:p>
            <a:endParaRPr lang="en-US" sz="2400" dirty="0">
              <a:solidFill>
                <a:srgbClr val="FF0000"/>
              </a:solidFill>
            </a:endParaRPr>
          </a:p>
          <a:p>
            <a:endParaRPr lang="en-US" sz="2400" dirty="0">
              <a:solidFill>
                <a:srgbClr val="FF0000"/>
              </a:solidFill>
            </a:endParaRPr>
          </a:p>
        </p:txBody>
      </p:sp>
      <p:cxnSp>
        <p:nvCxnSpPr>
          <p:cNvPr id="14" name="Straight Connector 13"/>
          <p:cNvCxnSpPr/>
          <p:nvPr/>
        </p:nvCxnSpPr>
        <p:spPr>
          <a:xfrm>
            <a:off x="4648200" y="2245082"/>
            <a:ext cx="304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640689" y="2864592"/>
            <a:ext cx="30291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738703" y="3089086"/>
            <a:ext cx="228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524947" y="3089086"/>
            <a:ext cx="228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257208" y="3305696"/>
            <a:ext cx="228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572000" y="4349904"/>
            <a:ext cx="228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624403" y="4349904"/>
            <a:ext cx="228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546649" y="1876365"/>
            <a:ext cx="493632" cy="276999"/>
          </a:xfrm>
          <a:prstGeom prst="rect">
            <a:avLst/>
          </a:prstGeom>
          <a:noFill/>
        </p:spPr>
        <p:txBody>
          <a:bodyPr wrap="square" rtlCol="0">
            <a:spAutoFit/>
          </a:bodyPr>
          <a:lstStyle/>
          <a:p>
            <a:r>
              <a:rPr lang="en-US" sz="1200" dirty="0">
                <a:solidFill>
                  <a:srgbClr val="FF0000"/>
                </a:solidFill>
              </a:rPr>
              <a:t>who</a:t>
            </a:r>
          </a:p>
        </p:txBody>
      </p:sp>
      <p:sp>
        <p:nvSpPr>
          <p:cNvPr id="30" name="TextBox 29"/>
          <p:cNvSpPr txBox="1"/>
          <p:nvPr/>
        </p:nvSpPr>
        <p:spPr>
          <a:xfrm>
            <a:off x="5543627" y="2532030"/>
            <a:ext cx="493632" cy="276999"/>
          </a:xfrm>
          <a:prstGeom prst="rect">
            <a:avLst/>
          </a:prstGeom>
          <a:noFill/>
        </p:spPr>
        <p:txBody>
          <a:bodyPr wrap="square" rtlCol="0">
            <a:spAutoFit/>
          </a:bodyPr>
          <a:lstStyle/>
          <a:p>
            <a:r>
              <a:rPr lang="en-US" sz="1200" dirty="0">
                <a:solidFill>
                  <a:srgbClr val="FF0000"/>
                </a:solidFill>
              </a:rPr>
              <a:t>who</a:t>
            </a:r>
          </a:p>
        </p:txBody>
      </p:sp>
      <p:sp>
        <p:nvSpPr>
          <p:cNvPr id="31" name="TextBox 30"/>
          <p:cNvSpPr txBox="1"/>
          <p:nvPr/>
        </p:nvSpPr>
        <p:spPr>
          <a:xfrm>
            <a:off x="7415490" y="2730555"/>
            <a:ext cx="493632" cy="276999"/>
          </a:xfrm>
          <a:prstGeom prst="rect">
            <a:avLst/>
          </a:prstGeom>
          <a:noFill/>
        </p:spPr>
        <p:txBody>
          <a:bodyPr wrap="square" rtlCol="0">
            <a:spAutoFit/>
          </a:bodyPr>
          <a:lstStyle/>
          <a:p>
            <a:r>
              <a:rPr lang="en-US" sz="1200" dirty="0">
                <a:solidFill>
                  <a:srgbClr val="FF0000"/>
                </a:solidFill>
              </a:rPr>
              <a:t>who</a:t>
            </a:r>
          </a:p>
        </p:txBody>
      </p:sp>
      <p:sp>
        <p:nvSpPr>
          <p:cNvPr id="32" name="TextBox 31"/>
          <p:cNvSpPr txBox="1"/>
          <p:nvPr/>
        </p:nvSpPr>
        <p:spPr>
          <a:xfrm>
            <a:off x="5118093" y="2950223"/>
            <a:ext cx="493632" cy="276999"/>
          </a:xfrm>
          <a:prstGeom prst="rect">
            <a:avLst/>
          </a:prstGeom>
          <a:noFill/>
        </p:spPr>
        <p:txBody>
          <a:bodyPr wrap="square" rtlCol="0">
            <a:spAutoFit/>
          </a:bodyPr>
          <a:lstStyle/>
          <a:p>
            <a:r>
              <a:rPr lang="en-US" sz="1200" dirty="0">
                <a:solidFill>
                  <a:srgbClr val="FF0000"/>
                </a:solidFill>
              </a:rPr>
              <a:t>who</a:t>
            </a:r>
          </a:p>
        </p:txBody>
      </p:sp>
      <p:sp>
        <p:nvSpPr>
          <p:cNvPr id="33" name="TextBox 32"/>
          <p:cNvSpPr txBox="1"/>
          <p:nvPr/>
        </p:nvSpPr>
        <p:spPr>
          <a:xfrm>
            <a:off x="4459368" y="3980164"/>
            <a:ext cx="493632" cy="276999"/>
          </a:xfrm>
          <a:prstGeom prst="rect">
            <a:avLst/>
          </a:prstGeom>
          <a:noFill/>
        </p:spPr>
        <p:txBody>
          <a:bodyPr wrap="square" rtlCol="0">
            <a:spAutoFit/>
          </a:bodyPr>
          <a:lstStyle/>
          <a:p>
            <a:r>
              <a:rPr lang="en-US" sz="1200" dirty="0">
                <a:solidFill>
                  <a:srgbClr val="FF0000"/>
                </a:solidFill>
              </a:rPr>
              <a:t>who</a:t>
            </a:r>
          </a:p>
        </p:txBody>
      </p:sp>
      <p:sp>
        <p:nvSpPr>
          <p:cNvPr id="34" name="TextBox 33"/>
          <p:cNvSpPr txBox="1"/>
          <p:nvPr/>
        </p:nvSpPr>
        <p:spPr>
          <a:xfrm>
            <a:off x="5511898" y="3994431"/>
            <a:ext cx="493632" cy="276999"/>
          </a:xfrm>
          <a:prstGeom prst="rect">
            <a:avLst/>
          </a:prstGeom>
          <a:noFill/>
        </p:spPr>
        <p:txBody>
          <a:bodyPr wrap="square" rtlCol="0">
            <a:spAutoFit/>
          </a:bodyPr>
          <a:lstStyle/>
          <a:p>
            <a:r>
              <a:rPr lang="en-US" sz="1200" dirty="0">
                <a:solidFill>
                  <a:srgbClr val="FF0000"/>
                </a:solidFill>
              </a:rPr>
              <a:t>who</a:t>
            </a:r>
          </a:p>
        </p:txBody>
      </p:sp>
      <p:sp>
        <p:nvSpPr>
          <p:cNvPr id="36" name="Oval 35"/>
          <p:cNvSpPr/>
          <p:nvPr/>
        </p:nvSpPr>
        <p:spPr>
          <a:xfrm>
            <a:off x="7753547" y="2936539"/>
            <a:ext cx="381000" cy="142029"/>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248708" y="3335142"/>
            <a:ext cx="381000" cy="142029"/>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5919044" y="4170596"/>
            <a:ext cx="586465" cy="204423"/>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034490" y="4609538"/>
            <a:ext cx="777306" cy="142029"/>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3853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81</a:t>
            </a:fld>
            <a:endParaRPr lang="en-US"/>
          </a:p>
        </p:txBody>
      </p:sp>
      <p:sp>
        <p:nvSpPr>
          <p:cNvPr id="5" name="TextBox 4">
            <a:extLst>
              <a:ext uri="{FF2B5EF4-FFF2-40B4-BE49-F238E27FC236}">
                <a16:creationId xmlns:a16="http://schemas.microsoft.com/office/drawing/2014/main" id="{5BB1798C-37CB-224B-854C-53BB88B63E6F}"/>
              </a:ext>
            </a:extLst>
          </p:cNvPr>
          <p:cNvSpPr txBox="1"/>
          <p:nvPr/>
        </p:nvSpPr>
        <p:spPr>
          <a:xfrm>
            <a:off x="1425388" y="2218765"/>
            <a:ext cx="6602506" cy="1938992"/>
          </a:xfrm>
          <a:prstGeom prst="rect">
            <a:avLst/>
          </a:prstGeom>
          <a:noFill/>
        </p:spPr>
        <p:txBody>
          <a:bodyPr wrap="square" rtlCol="0">
            <a:spAutoFit/>
          </a:bodyPr>
          <a:lstStyle/>
          <a:p>
            <a:pPr algn="ctr"/>
            <a:r>
              <a:rPr lang="en-US" sz="6000" dirty="0"/>
              <a:t>Learning to </a:t>
            </a:r>
          </a:p>
          <a:p>
            <a:pPr algn="ctr"/>
            <a:r>
              <a:rPr lang="en-US" sz="6000" dirty="0"/>
              <a:t>Write and Analysis</a:t>
            </a:r>
          </a:p>
        </p:txBody>
      </p:sp>
    </p:spTree>
    <p:extLst>
      <p:ext uri="{BB962C8B-B14F-4D97-AF65-F5344CB8AC3E}">
        <p14:creationId xmlns:p14="http://schemas.microsoft.com/office/powerpoint/2010/main" val="24101897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34975"/>
            <a:ext cx="4114800" cy="108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a:t>Eli Ghazel  June  2016</a:t>
            </a:r>
            <a:endParaRPr lang="en-US" dirty="0"/>
          </a:p>
        </p:txBody>
      </p:sp>
      <p:sp>
        <p:nvSpPr>
          <p:cNvPr id="3" name="Slide Number Placeholder 2"/>
          <p:cNvSpPr>
            <a:spLocks noGrp="1"/>
          </p:cNvSpPr>
          <p:nvPr>
            <p:ph type="sldNum" sz="quarter" idx="12"/>
          </p:nvPr>
        </p:nvSpPr>
        <p:spPr/>
        <p:txBody>
          <a:bodyPr/>
          <a:lstStyle/>
          <a:p>
            <a:fld id="{342BCE5E-A048-AD4A-808B-5E161B0E9C18}" type="slidenum">
              <a:rPr lang="en-US" smtClean="0"/>
              <a:t>82</a:t>
            </a:fld>
            <a:endParaRPr lang="en-US"/>
          </a:p>
        </p:txBody>
      </p:sp>
      <p:sp>
        <p:nvSpPr>
          <p:cNvPr id="5" name="TextBox 4"/>
          <p:cNvSpPr txBox="1"/>
          <p:nvPr/>
        </p:nvSpPr>
        <p:spPr>
          <a:xfrm>
            <a:off x="3579460" y="5894686"/>
            <a:ext cx="1985079" cy="461665"/>
          </a:xfrm>
          <a:prstGeom prst="rect">
            <a:avLst/>
          </a:prstGeom>
          <a:solidFill>
            <a:srgbClr val="96C8FF"/>
          </a:solidFill>
          <a:ln>
            <a:solidFill>
              <a:srgbClr val="4F81BD"/>
            </a:solidFill>
          </a:ln>
        </p:spPr>
        <p:txBody>
          <a:bodyPr wrap="square" rtlCol="0">
            <a:spAutoFit/>
          </a:bodyPr>
          <a:lstStyle/>
          <a:p>
            <a:r>
              <a:rPr lang="en-US" sz="2400" b="1" dirty="0">
                <a:solidFill>
                  <a:schemeClr val="bg1"/>
                </a:solidFill>
              </a:rPr>
              <a:t>   </a:t>
            </a:r>
            <a:r>
              <a:rPr lang="en-US" sz="2400" b="1" dirty="0"/>
              <a:t>Eli Ghazel</a:t>
            </a:r>
          </a:p>
        </p:txBody>
      </p:sp>
      <p:pic>
        <p:nvPicPr>
          <p:cNvPr id="6" name="Picture 5" descr="Screen Shot 2016-07-27 at 6.42.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0438"/>
            <a:ext cx="5156200" cy="2692400"/>
          </a:xfrm>
          <a:prstGeom prst="rect">
            <a:avLst/>
          </a:prstGeom>
        </p:spPr>
      </p:pic>
      <p:pic>
        <p:nvPicPr>
          <p:cNvPr id="9" name="Picture 8" descr="Screen Shot 2016-07-27 at 6.40.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7243" y="3117648"/>
            <a:ext cx="5051914" cy="2490380"/>
          </a:xfrm>
          <a:prstGeom prst="rect">
            <a:avLst/>
          </a:prstGeom>
        </p:spPr>
      </p:pic>
      <p:sp>
        <p:nvSpPr>
          <p:cNvPr id="10" name="TextBox 9"/>
          <p:cNvSpPr txBox="1"/>
          <p:nvPr/>
        </p:nvSpPr>
        <p:spPr>
          <a:xfrm>
            <a:off x="304800" y="1722956"/>
            <a:ext cx="9144000" cy="1107996"/>
          </a:xfrm>
          <a:prstGeom prst="rect">
            <a:avLst/>
          </a:prstGeom>
          <a:solidFill>
            <a:schemeClr val="bg1">
              <a:alpha val="50000"/>
            </a:schemeClr>
          </a:solidFill>
        </p:spPr>
        <p:txBody>
          <a:bodyPr wrap="square" rtlCol="0">
            <a:spAutoFit/>
          </a:bodyPr>
          <a:lstStyle/>
          <a:p>
            <a:r>
              <a:rPr lang="en-US" sz="6600" dirty="0"/>
              <a:t>Grade 3 </a:t>
            </a:r>
          </a:p>
        </p:txBody>
      </p:sp>
      <p:sp>
        <p:nvSpPr>
          <p:cNvPr id="7" name="TextBox 6"/>
          <p:cNvSpPr txBox="1"/>
          <p:nvPr/>
        </p:nvSpPr>
        <p:spPr>
          <a:xfrm>
            <a:off x="3345845" y="1810658"/>
            <a:ext cx="7021994" cy="923330"/>
          </a:xfrm>
          <a:prstGeom prst="rect">
            <a:avLst/>
          </a:prstGeom>
          <a:noFill/>
        </p:spPr>
        <p:txBody>
          <a:bodyPr wrap="square" rtlCol="0">
            <a:spAutoFit/>
          </a:bodyPr>
          <a:lstStyle/>
          <a:p>
            <a:r>
              <a:rPr lang="en-US" sz="5400" dirty="0"/>
              <a:t>     Write an analysis</a:t>
            </a:r>
          </a:p>
        </p:txBody>
      </p:sp>
    </p:spTree>
    <p:extLst>
      <p:ext uri="{BB962C8B-B14F-4D97-AF65-F5344CB8AC3E}">
        <p14:creationId xmlns:p14="http://schemas.microsoft.com/office/powerpoint/2010/main" val="321276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83</a:t>
            </a:fld>
            <a:endParaRPr lang="en-US"/>
          </a:p>
        </p:txBody>
      </p:sp>
      <p:sp>
        <p:nvSpPr>
          <p:cNvPr id="8" name="TextBox 7"/>
          <p:cNvSpPr txBox="1"/>
          <p:nvPr/>
        </p:nvSpPr>
        <p:spPr>
          <a:xfrm>
            <a:off x="3124200" y="104414"/>
            <a:ext cx="2390148" cy="1200329"/>
          </a:xfrm>
          <a:prstGeom prst="rect">
            <a:avLst/>
          </a:prstGeom>
          <a:noFill/>
        </p:spPr>
        <p:txBody>
          <a:bodyPr wrap="square" rtlCol="0">
            <a:spAutoFit/>
          </a:bodyPr>
          <a:lstStyle/>
          <a:p>
            <a:r>
              <a:rPr lang="en-US" dirty="0"/>
              <a:t>Grade 3 Unit 1 Week 1</a:t>
            </a:r>
          </a:p>
          <a:p>
            <a:r>
              <a:rPr lang="en-US" dirty="0"/>
              <a:t>Comprehension PB page 9</a:t>
            </a:r>
          </a:p>
          <a:p>
            <a:r>
              <a:rPr lang="en-US" dirty="0"/>
              <a:t>END of PERIOD ASSESS</a:t>
            </a:r>
          </a:p>
        </p:txBody>
      </p:sp>
      <p:pic>
        <p:nvPicPr>
          <p:cNvPr id="6" name="Picture 5"/>
          <p:cNvPicPr>
            <a:picLocks noChangeAspect="1"/>
          </p:cNvPicPr>
          <p:nvPr/>
        </p:nvPicPr>
        <p:blipFill>
          <a:blip r:embed="rId3"/>
          <a:stretch>
            <a:fillRect/>
          </a:stretch>
        </p:blipFill>
        <p:spPr>
          <a:xfrm>
            <a:off x="1724547" y="696450"/>
            <a:ext cx="5955506" cy="6025025"/>
          </a:xfrm>
          <a:prstGeom prst="rect">
            <a:avLst/>
          </a:prstGeom>
        </p:spPr>
      </p:pic>
    </p:spTree>
    <p:extLst>
      <p:ext uri="{BB962C8B-B14F-4D97-AF65-F5344CB8AC3E}">
        <p14:creationId xmlns:p14="http://schemas.microsoft.com/office/powerpoint/2010/main" val="46147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84</a:t>
            </a:fld>
            <a:endParaRPr lang="en-US"/>
          </a:p>
        </p:txBody>
      </p:sp>
      <p:sp>
        <p:nvSpPr>
          <p:cNvPr id="8" name="TextBox 7"/>
          <p:cNvSpPr txBox="1"/>
          <p:nvPr/>
        </p:nvSpPr>
        <p:spPr>
          <a:xfrm>
            <a:off x="3124200" y="104414"/>
            <a:ext cx="2390148" cy="1200329"/>
          </a:xfrm>
          <a:prstGeom prst="rect">
            <a:avLst/>
          </a:prstGeom>
          <a:noFill/>
        </p:spPr>
        <p:txBody>
          <a:bodyPr wrap="square" rtlCol="0">
            <a:spAutoFit/>
          </a:bodyPr>
          <a:lstStyle/>
          <a:p>
            <a:r>
              <a:rPr lang="en-US" dirty="0"/>
              <a:t>Grade 3 Unit 1 Week 1</a:t>
            </a:r>
          </a:p>
          <a:p>
            <a:r>
              <a:rPr lang="en-US" dirty="0"/>
              <a:t>Comprehension PB page 9</a:t>
            </a:r>
          </a:p>
          <a:p>
            <a:r>
              <a:rPr lang="en-US" dirty="0"/>
              <a:t>END of PERIOD ASSESS</a:t>
            </a:r>
          </a:p>
        </p:txBody>
      </p:sp>
      <p:pic>
        <p:nvPicPr>
          <p:cNvPr id="6" name="Picture 5"/>
          <p:cNvPicPr>
            <a:picLocks noChangeAspect="1"/>
          </p:cNvPicPr>
          <p:nvPr/>
        </p:nvPicPr>
        <p:blipFill>
          <a:blip r:embed="rId3"/>
          <a:stretch>
            <a:fillRect/>
          </a:stretch>
        </p:blipFill>
        <p:spPr>
          <a:xfrm>
            <a:off x="3558890" y="1077202"/>
            <a:ext cx="5218235" cy="5279148"/>
          </a:xfrm>
          <a:prstGeom prst="rect">
            <a:avLst/>
          </a:prstGeom>
        </p:spPr>
      </p:pic>
      <p:sp>
        <p:nvSpPr>
          <p:cNvPr id="18" name="Freeform 17"/>
          <p:cNvSpPr/>
          <p:nvPr/>
        </p:nvSpPr>
        <p:spPr>
          <a:xfrm>
            <a:off x="4911661" y="1917432"/>
            <a:ext cx="3809805" cy="883657"/>
          </a:xfrm>
          <a:custGeom>
            <a:avLst/>
            <a:gdLst>
              <a:gd name="connsiteX0" fmla="*/ 410861 w 3809805"/>
              <a:gd name="connsiteY0" fmla="*/ 192722 h 883657"/>
              <a:gd name="connsiteX1" fmla="*/ 168080 w 3809805"/>
              <a:gd name="connsiteY1" fmla="*/ 211396 h 883657"/>
              <a:gd name="connsiteX2" fmla="*/ 112053 w 3809805"/>
              <a:gd name="connsiteY2" fmla="*/ 230070 h 883657"/>
              <a:gd name="connsiteX3" fmla="*/ 93378 w 3809805"/>
              <a:gd name="connsiteY3" fmla="*/ 286091 h 883657"/>
              <a:gd name="connsiteX4" fmla="*/ 56027 w 3809805"/>
              <a:gd name="connsiteY4" fmla="*/ 342113 h 883657"/>
              <a:gd name="connsiteX5" fmla="*/ 18675 w 3809805"/>
              <a:gd name="connsiteY5" fmla="*/ 472831 h 883657"/>
              <a:gd name="connsiteX6" fmla="*/ 0 w 3809805"/>
              <a:gd name="connsiteY6" fmla="*/ 547526 h 883657"/>
              <a:gd name="connsiteX7" fmla="*/ 18675 w 3809805"/>
              <a:gd name="connsiteY7" fmla="*/ 640896 h 883657"/>
              <a:gd name="connsiteX8" fmla="*/ 130729 w 3809805"/>
              <a:gd name="connsiteY8" fmla="*/ 678244 h 883657"/>
              <a:gd name="connsiteX9" fmla="*/ 205431 w 3809805"/>
              <a:gd name="connsiteY9" fmla="*/ 715592 h 883657"/>
              <a:gd name="connsiteX10" fmla="*/ 336159 w 3809805"/>
              <a:gd name="connsiteY10" fmla="*/ 752940 h 883657"/>
              <a:gd name="connsiteX11" fmla="*/ 448212 w 3809805"/>
              <a:gd name="connsiteY11" fmla="*/ 771614 h 883657"/>
              <a:gd name="connsiteX12" fmla="*/ 915100 w 3809805"/>
              <a:gd name="connsiteY12" fmla="*/ 808961 h 883657"/>
              <a:gd name="connsiteX13" fmla="*/ 971127 w 3809805"/>
              <a:gd name="connsiteY13" fmla="*/ 846309 h 883657"/>
              <a:gd name="connsiteX14" fmla="*/ 1120531 w 3809805"/>
              <a:gd name="connsiteY14" fmla="*/ 864983 h 883657"/>
              <a:gd name="connsiteX15" fmla="*/ 1195233 w 3809805"/>
              <a:gd name="connsiteY15" fmla="*/ 883657 h 883657"/>
              <a:gd name="connsiteX16" fmla="*/ 1718148 w 3809805"/>
              <a:gd name="connsiteY16" fmla="*/ 846309 h 883657"/>
              <a:gd name="connsiteX17" fmla="*/ 2016956 w 3809805"/>
              <a:gd name="connsiteY17" fmla="*/ 790288 h 883657"/>
              <a:gd name="connsiteX18" fmla="*/ 2185035 w 3809805"/>
              <a:gd name="connsiteY18" fmla="*/ 752940 h 883657"/>
              <a:gd name="connsiteX19" fmla="*/ 2371791 w 3809805"/>
              <a:gd name="connsiteY19" fmla="*/ 734266 h 883657"/>
              <a:gd name="connsiteX20" fmla="*/ 3361593 w 3809805"/>
              <a:gd name="connsiteY20" fmla="*/ 696918 h 883657"/>
              <a:gd name="connsiteX21" fmla="*/ 3679077 w 3809805"/>
              <a:gd name="connsiteY21" fmla="*/ 640896 h 883657"/>
              <a:gd name="connsiteX22" fmla="*/ 3809805 w 3809805"/>
              <a:gd name="connsiteY22" fmla="*/ 547526 h 883657"/>
              <a:gd name="connsiteX23" fmla="*/ 3753779 w 3809805"/>
              <a:gd name="connsiteY23" fmla="*/ 472831 h 883657"/>
              <a:gd name="connsiteX24" fmla="*/ 3492322 w 3809805"/>
              <a:gd name="connsiteY24" fmla="*/ 248744 h 883657"/>
              <a:gd name="connsiteX25" fmla="*/ 3436295 w 3809805"/>
              <a:gd name="connsiteY25" fmla="*/ 211396 h 883657"/>
              <a:gd name="connsiteX26" fmla="*/ 3361593 w 3809805"/>
              <a:gd name="connsiteY26" fmla="*/ 192722 h 883657"/>
              <a:gd name="connsiteX27" fmla="*/ 3305566 w 3809805"/>
              <a:gd name="connsiteY27" fmla="*/ 155374 h 883657"/>
              <a:gd name="connsiteX28" fmla="*/ 3230864 w 3809805"/>
              <a:gd name="connsiteY28" fmla="*/ 136700 h 883657"/>
              <a:gd name="connsiteX29" fmla="*/ 2521195 w 3809805"/>
              <a:gd name="connsiteY29" fmla="*/ 99352 h 883657"/>
              <a:gd name="connsiteX30" fmla="*/ 933776 w 3809805"/>
              <a:gd name="connsiteY30" fmla="*/ 80678 h 883657"/>
              <a:gd name="connsiteX31" fmla="*/ 765696 w 3809805"/>
              <a:gd name="connsiteY31" fmla="*/ 118026 h 883657"/>
              <a:gd name="connsiteX32" fmla="*/ 429537 w 3809805"/>
              <a:gd name="connsiteY32" fmla="*/ 155374 h 883657"/>
              <a:gd name="connsiteX33" fmla="*/ 336159 w 3809805"/>
              <a:gd name="connsiteY33" fmla="*/ 174048 h 88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09805" h="883657">
                <a:moveTo>
                  <a:pt x="410861" y="192722"/>
                </a:moveTo>
                <a:cubicBezTo>
                  <a:pt x="329934" y="198947"/>
                  <a:pt x="248619" y="201329"/>
                  <a:pt x="168080" y="211396"/>
                </a:cubicBezTo>
                <a:cubicBezTo>
                  <a:pt x="148546" y="213838"/>
                  <a:pt x="125974" y="216151"/>
                  <a:pt x="112053" y="230070"/>
                </a:cubicBezTo>
                <a:cubicBezTo>
                  <a:pt x="98134" y="243988"/>
                  <a:pt x="102181" y="268485"/>
                  <a:pt x="93378" y="286091"/>
                </a:cubicBezTo>
                <a:cubicBezTo>
                  <a:pt x="83340" y="306165"/>
                  <a:pt x="68477" y="323439"/>
                  <a:pt x="56027" y="342113"/>
                </a:cubicBezTo>
                <a:cubicBezTo>
                  <a:pt x="-2366" y="575661"/>
                  <a:pt x="72268" y="285273"/>
                  <a:pt x="18675" y="472831"/>
                </a:cubicBezTo>
                <a:cubicBezTo>
                  <a:pt x="11624" y="497508"/>
                  <a:pt x="6225" y="522628"/>
                  <a:pt x="0" y="547526"/>
                </a:cubicBezTo>
                <a:cubicBezTo>
                  <a:pt x="6225" y="578649"/>
                  <a:pt x="-3769" y="618454"/>
                  <a:pt x="18675" y="640896"/>
                </a:cubicBezTo>
                <a:cubicBezTo>
                  <a:pt x="46516" y="668735"/>
                  <a:pt x="95514" y="660638"/>
                  <a:pt x="130729" y="678244"/>
                </a:cubicBezTo>
                <a:cubicBezTo>
                  <a:pt x="155630" y="690693"/>
                  <a:pt x="179842" y="704626"/>
                  <a:pt x="205431" y="715592"/>
                </a:cubicBezTo>
                <a:cubicBezTo>
                  <a:pt x="236581" y="728941"/>
                  <a:pt x="306543" y="747017"/>
                  <a:pt x="336159" y="752940"/>
                </a:cubicBezTo>
                <a:cubicBezTo>
                  <a:pt x="373290" y="760366"/>
                  <a:pt x="410522" y="767967"/>
                  <a:pt x="448212" y="771614"/>
                </a:cubicBezTo>
                <a:cubicBezTo>
                  <a:pt x="603613" y="786651"/>
                  <a:pt x="915100" y="808961"/>
                  <a:pt x="915100" y="808961"/>
                </a:cubicBezTo>
                <a:cubicBezTo>
                  <a:pt x="933776" y="821410"/>
                  <a:pt x="949473" y="840404"/>
                  <a:pt x="971127" y="846309"/>
                </a:cubicBezTo>
                <a:cubicBezTo>
                  <a:pt x="1019548" y="859514"/>
                  <a:pt x="1071025" y="856733"/>
                  <a:pt x="1120531" y="864983"/>
                </a:cubicBezTo>
                <a:cubicBezTo>
                  <a:pt x="1145849" y="869202"/>
                  <a:pt x="1170332" y="877432"/>
                  <a:pt x="1195233" y="883657"/>
                </a:cubicBezTo>
                <a:cubicBezTo>
                  <a:pt x="1563847" y="837584"/>
                  <a:pt x="1057275" y="897141"/>
                  <a:pt x="1718148" y="846309"/>
                </a:cubicBezTo>
                <a:cubicBezTo>
                  <a:pt x="1763668" y="842808"/>
                  <a:pt x="2009602" y="792126"/>
                  <a:pt x="2016956" y="790288"/>
                </a:cubicBezTo>
                <a:cubicBezTo>
                  <a:pt x="2067676" y="777609"/>
                  <a:pt x="2134231" y="759713"/>
                  <a:pt x="2185035" y="752940"/>
                </a:cubicBezTo>
                <a:cubicBezTo>
                  <a:pt x="2247049" y="744672"/>
                  <a:pt x="2309428" y="739255"/>
                  <a:pt x="2371791" y="734266"/>
                </a:cubicBezTo>
                <a:cubicBezTo>
                  <a:pt x="2759821" y="703226"/>
                  <a:pt x="2882579" y="709523"/>
                  <a:pt x="3361593" y="696918"/>
                </a:cubicBezTo>
                <a:cubicBezTo>
                  <a:pt x="3591512" y="650938"/>
                  <a:pt x="3485502" y="668547"/>
                  <a:pt x="3679077" y="640896"/>
                </a:cubicBezTo>
                <a:cubicBezTo>
                  <a:pt x="3809804" y="597324"/>
                  <a:pt x="3778679" y="640898"/>
                  <a:pt x="3809805" y="547526"/>
                </a:cubicBezTo>
                <a:cubicBezTo>
                  <a:pt x="3791130" y="522628"/>
                  <a:pt x="3774275" y="496253"/>
                  <a:pt x="3753779" y="472831"/>
                </a:cubicBezTo>
                <a:cubicBezTo>
                  <a:pt x="3688526" y="398262"/>
                  <a:pt x="3557567" y="292237"/>
                  <a:pt x="3492322" y="248744"/>
                </a:cubicBezTo>
                <a:cubicBezTo>
                  <a:pt x="3473646" y="236295"/>
                  <a:pt x="3456925" y="220237"/>
                  <a:pt x="3436295" y="211396"/>
                </a:cubicBezTo>
                <a:cubicBezTo>
                  <a:pt x="3412703" y="201286"/>
                  <a:pt x="3386494" y="198947"/>
                  <a:pt x="3361593" y="192722"/>
                </a:cubicBezTo>
                <a:cubicBezTo>
                  <a:pt x="3342917" y="180273"/>
                  <a:pt x="3326196" y="164215"/>
                  <a:pt x="3305566" y="155374"/>
                </a:cubicBezTo>
                <a:cubicBezTo>
                  <a:pt x="3281974" y="145264"/>
                  <a:pt x="3256033" y="141733"/>
                  <a:pt x="3230864" y="136700"/>
                </a:cubicBezTo>
                <a:cubicBezTo>
                  <a:pt x="2983187" y="87168"/>
                  <a:pt x="2835769" y="109182"/>
                  <a:pt x="2521195" y="99352"/>
                </a:cubicBezTo>
                <a:cubicBezTo>
                  <a:pt x="1946243" y="-92283"/>
                  <a:pt x="2402366" y="46126"/>
                  <a:pt x="933776" y="80678"/>
                </a:cubicBezTo>
                <a:cubicBezTo>
                  <a:pt x="775311" y="84406"/>
                  <a:pt x="871680" y="96831"/>
                  <a:pt x="765696" y="118026"/>
                </a:cubicBezTo>
                <a:cubicBezTo>
                  <a:pt x="671030" y="136958"/>
                  <a:pt x="516148" y="147501"/>
                  <a:pt x="429537" y="155374"/>
                </a:cubicBezTo>
                <a:cubicBezTo>
                  <a:pt x="361698" y="177985"/>
                  <a:pt x="393196" y="174048"/>
                  <a:pt x="336159" y="174048"/>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3100136" y="2520980"/>
            <a:ext cx="2595897" cy="2595676"/>
          </a:xfrm>
          <a:custGeom>
            <a:avLst/>
            <a:gdLst>
              <a:gd name="connsiteX0" fmla="*/ 1848876 w 2595897"/>
              <a:gd name="connsiteY0" fmla="*/ 0 h 2595676"/>
              <a:gd name="connsiteX1" fmla="*/ 1736823 w 2595897"/>
              <a:gd name="connsiteY1" fmla="*/ 37348 h 2595676"/>
              <a:gd name="connsiteX2" fmla="*/ 1438015 w 2595897"/>
              <a:gd name="connsiteY2" fmla="*/ 74696 h 2595676"/>
              <a:gd name="connsiteX3" fmla="*/ 1213908 w 2595897"/>
              <a:gd name="connsiteY3" fmla="*/ 149392 h 2595676"/>
              <a:gd name="connsiteX4" fmla="*/ 1157882 w 2595897"/>
              <a:gd name="connsiteY4" fmla="*/ 168066 h 2595676"/>
              <a:gd name="connsiteX5" fmla="*/ 709669 w 2595897"/>
              <a:gd name="connsiteY5" fmla="*/ 186740 h 2595676"/>
              <a:gd name="connsiteX6" fmla="*/ 504239 w 2595897"/>
              <a:gd name="connsiteY6" fmla="*/ 242761 h 2595676"/>
              <a:gd name="connsiteX7" fmla="*/ 429537 w 2595897"/>
              <a:gd name="connsiteY7" fmla="*/ 280109 h 2595676"/>
              <a:gd name="connsiteX8" fmla="*/ 317484 w 2595897"/>
              <a:gd name="connsiteY8" fmla="*/ 354805 h 2595676"/>
              <a:gd name="connsiteX9" fmla="*/ 242782 w 2595897"/>
              <a:gd name="connsiteY9" fmla="*/ 504196 h 2595676"/>
              <a:gd name="connsiteX10" fmla="*/ 168079 w 2595897"/>
              <a:gd name="connsiteY10" fmla="*/ 634914 h 2595676"/>
              <a:gd name="connsiteX11" fmla="*/ 112053 w 2595897"/>
              <a:gd name="connsiteY11" fmla="*/ 746957 h 2595676"/>
              <a:gd name="connsiteX12" fmla="*/ 74702 w 2595897"/>
              <a:gd name="connsiteY12" fmla="*/ 877675 h 2595676"/>
              <a:gd name="connsiteX13" fmla="*/ 37351 w 2595897"/>
              <a:gd name="connsiteY13" fmla="*/ 933697 h 2595676"/>
              <a:gd name="connsiteX14" fmla="*/ 18675 w 2595897"/>
              <a:gd name="connsiteY14" fmla="*/ 1027066 h 2595676"/>
              <a:gd name="connsiteX15" fmla="*/ 0 w 2595897"/>
              <a:gd name="connsiteY15" fmla="*/ 1083088 h 2595676"/>
              <a:gd name="connsiteX16" fmla="*/ 18675 w 2595897"/>
              <a:gd name="connsiteY16" fmla="*/ 1718002 h 2595676"/>
              <a:gd name="connsiteX17" fmla="*/ 56026 w 2595897"/>
              <a:gd name="connsiteY17" fmla="*/ 1848719 h 2595676"/>
              <a:gd name="connsiteX18" fmla="*/ 93377 w 2595897"/>
              <a:gd name="connsiteY18" fmla="*/ 1923415 h 2595676"/>
              <a:gd name="connsiteX19" fmla="*/ 168079 w 2595897"/>
              <a:gd name="connsiteY19" fmla="*/ 2128828 h 2595676"/>
              <a:gd name="connsiteX20" fmla="*/ 205431 w 2595897"/>
              <a:gd name="connsiteY20" fmla="*/ 2184850 h 2595676"/>
              <a:gd name="connsiteX21" fmla="*/ 280133 w 2595897"/>
              <a:gd name="connsiteY21" fmla="*/ 2222198 h 2595676"/>
              <a:gd name="connsiteX22" fmla="*/ 466888 w 2595897"/>
              <a:gd name="connsiteY22" fmla="*/ 2278219 h 2595676"/>
              <a:gd name="connsiteX23" fmla="*/ 522914 w 2595897"/>
              <a:gd name="connsiteY23" fmla="*/ 2296893 h 2595676"/>
              <a:gd name="connsiteX24" fmla="*/ 859074 w 2595897"/>
              <a:gd name="connsiteY24" fmla="*/ 2334241 h 2595676"/>
              <a:gd name="connsiteX25" fmla="*/ 933776 w 2595897"/>
              <a:gd name="connsiteY25" fmla="*/ 2352915 h 2595676"/>
              <a:gd name="connsiteX26" fmla="*/ 1064504 w 2595897"/>
              <a:gd name="connsiteY26" fmla="*/ 2390263 h 2595676"/>
              <a:gd name="connsiteX27" fmla="*/ 1120531 w 2595897"/>
              <a:gd name="connsiteY27" fmla="*/ 2427611 h 2595676"/>
              <a:gd name="connsiteX28" fmla="*/ 1288610 w 2595897"/>
              <a:gd name="connsiteY28" fmla="*/ 2464959 h 2595676"/>
              <a:gd name="connsiteX29" fmla="*/ 1363313 w 2595897"/>
              <a:gd name="connsiteY29" fmla="*/ 2502307 h 2595676"/>
              <a:gd name="connsiteX30" fmla="*/ 1512717 w 2595897"/>
              <a:gd name="connsiteY30" fmla="*/ 2539654 h 2595676"/>
              <a:gd name="connsiteX31" fmla="*/ 2147684 w 2595897"/>
              <a:gd name="connsiteY31" fmla="*/ 2502307 h 2595676"/>
              <a:gd name="connsiteX32" fmla="*/ 2297088 w 2595897"/>
              <a:gd name="connsiteY32" fmla="*/ 2464959 h 2595676"/>
              <a:gd name="connsiteX33" fmla="*/ 2577221 w 2595897"/>
              <a:gd name="connsiteY33" fmla="*/ 2558328 h 2595676"/>
              <a:gd name="connsiteX34" fmla="*/ 2595897 w 2595897"/>
              <a:gd name="connsiteY34" fmla="*/ 2595676 h 25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95897" h="2595676">
                <a:moveTo>
                  <a:pt x="1848876" y="0"/>
                </a:moveTo>
                <a:cubicBezTo>
                  <a:pt x="1811525" y="12449"/>
                  <a:pt x="1775019" y="27800"/>
                  <a:pt x="1736823" y="37348"/>
                </a:cubicBezTo>
                <a:cubicBezTo>
                  <a:pt x="1659595" y="56654"/>
                  <a:pt x="1502953" y="68203"/>
                  <a:pt x="1438015" y="74696"/>
                </a:cubicBezTo>
                <a:lnTo>
                  <a:pt x="1213908" y="149392"/>
                </a:lnTo>
                <a:cubicBezTo>
                  <a:pt x="1195233" y="155617"/>
                  <a:pt x="1177550" y="167247"/>
                  <a:pt x="1157882" y="168066"/>
                </a:cubicBezTo>
                <a:lnTo>
                  <a:pt x="709669" y="186740"/>
                </a:lnTo>
                <a:cubicBezTo>
                  <a:pt x="686809" y="192454"/>
                  <a:pt x="553114" y="221816"/>
                  <a:pt x="504239" y="242761"/>
                </a:cubicBezTo>
                <a:cubicBezTo>
                  <a:pt x="478650" y="253727"/>
                  <a:pt x="452191" y="263929"/>
                  <a:pt x="429537" y="280109"/>
                </a:cubicBezTo>
                <a:cubicBezTo>
                  <a:pt x="307130" y="367536"/>
                  <a:pt x="437667" y="314747"/>
                  <a:pt x="317484" y="354805"/>
                </a:cubicBezTo>
                <a:cubicBezTo>
                  <a:pt x="251342" y="454011"/>
                  <a:pt x="303698" y="367148"/>
                  <a:pt x="242782" y="504196"/>
                </a:cubicBezTo>
                <a:cubicBezTo>
                  <a:pt x="211188" y="575276"/>
                  <a:pt x="208139" y="574830"/>
                  <a:pt x="168079" y="634914"/>
                </a:cubicBezTo>
                <a:cubicBezTo>
                  <a:pt x="121141" y="775720"/>
                  <a:pt x="184456" y="602166"/>
                  <a:pt x="112053" y="746957"/>
                </a:cubicBezTo>
                <a:cubicBezTo>
                  <a:pt x="75707" y="819642"/>
                  <a:pt x="110607" y="793902"/>
                  <a:pt x="74702" y="877675"/>
                </a:cubicBezTo>
                <a:cubicBezTo>
                  <a:pt x="65860" y="898304"/>
                  <a:pt x="49801" y="915023"/>
                  <a:pt x="37351" y="933697"/>
                </a:cubicBezTo>
                <a:cubicBezTo>
                  <a:pt x="31126" y="964820"/>
                  <a:pt x="26374" y="996274"/>
                  <a:pt x="18675" y="1027066"/>
                </a:cubicBezTo>
                <a:cubicBezTo>
                  <a:pt x="13900" y="1046162"/>
                  <a:pt x="0" y="1063404"/>
                  <a:pt x="0" y="1083088"/>
                </a:cubicBezTo>
                <a:cubicBezTo>
                  <a:pt x="0" y="1294818"/>
                  <a:pt x="7546" y="1506565"/>
                  <a:pt x="18675" y="1718002"/>
                </a:cubicBezTo>
                <a:cubicBezTo>
                  <a:pt x="19622" y="1736002"/>
                  <a:pt x="46494" y="1826479"/>
                  <a:pt x="56026" y="1848719"/>
                </a:cubicBezTo>
                <a:cubicBezTo>
                  <a:pt x="66993" y="1874306"/>
                  <a:pt x="83863" y="1897253"/>
                  <a:pt x="93377" y="1923415"/>
                </a:cubicBezTo>
                <a:cubicBezTo>
                  <a:pt x="148674" y="2075470"/>
                  <a:pt x="104135" y="2016936"/>
                  <a:pt x="168079" y="2128828"/>
                </a:cubicBezTo>
                <a:cubicBezTo>
                  <a:pt x="179215" y="2148314"/>
                  <a:pt x="188188" y="2170482"/>
                  <a:pt x="205431" y="2184850"/>
                </a:cubicBezTo>
                <a:cubicBezTo>
                  <a:pt x="226819" y="2202671"/>
                  <a:pt x="254693" y="2210892"/>
                  <a:pt x="280133" y="2222198"/>
                </a:cubicBezTo>
                <a:cubicBezTo>
                  <a:pt x="409192" y="2279553"/>
                  <a:pt x="334758" y="2245190"/>
                  <a:pt x="466888" y="2278219"/>
                </a:cubicBezTo>
                <a:cubicBezTo>
                  <a:pt x="485986" y="2282993"/>
                  <a:pt x="503426" y="2294109"/>
                  <a:pt x="522914" y="2296893"/>
                </a:cubicBezTo>
                <a:cubicBezTo>
                  <a:pt x="634524" y="2312836"/>
                  <a:pt x="747021" y="2321792"/>
                  <a:pt x="859074" y="2334241"/>
                </a:cubicBezTo>
                <a:cubicBezTo>
                  <a:pt x="883975" y="2340466"/>
                  <a:pt x="909097" y="2345864"/>
                  <a:pt x="933776" y="2352915"/>
                </a:cubicBezTo>
                <a:cubicBezTo>
                  <a:pt x="1121321" y="2406495"/>
                  <a:pt x="830972" y="2331885"/>
                  <a:pt x="1064504" y="2390263"/>
                </a:cubicBezTo>
                <a:cubicBezTo>
                  <a:pt x="1083180" y="2402712"/>
                  <a:pt x="1099901" y="2418770"/>
                  <a:pt x="1120531" y="2427611"/>
                </a:cubicBezTo>
                <a:cubicBezTo>
                  <a:pt x="1143608" y="2437500"/>
                  <a:pt x="1271992" y="2461636"/>
                  <a:pt x="1288610" y="2464959"/>
                </a:cubicBezTo>
                <a:cubicBezTo>
                  <a:pt x="1313511" y="2477408"/>
                  <a:pt x="1336902" y="2493504"/>
                  <a:pt x="1363313" y="2502307"/>
                </a:cubicBezTo>
                <a:cubicBezTo>
                  <a:pt x="1412013" y="2518539"/>
                  <a:pt x="1512717" y="2539654"/>
                  <a:pt x="1512717" y="2539654"/>
                </a:cubicBezTo>
                <a:cubicBezTo>
                  <a:pt x="1762550" y="2456387"/>
                  <a:pt x="1444787" y="2556372"/>
                  <a:pt x="2147684" y="2502307"/>
                </a:cubicBezTo>
                <a:cubicBezTo>
                  <a:pt x="2198867" y="2498370"/>
                  <a:pt x="2247287" y="2477408"/>
                  <a:pt x="2297088" y="2464959"/>
                </a:cubicBezTo>
                <a:cubicBezTo>
                  <a:pt x="2528785" y="2500602"/>
                  <a:pt x="2503567" y="2435584"/>
                  <a:pt x="2577221" y="2558328"/>
                </a:cubicBezTo>
                <a:cubicBezTo>
                  <a:pt x="2584383" y="2570263"/>
                  <a:pt x="2589672" y="2583227"/>
                  <a:pt x="2595897" y="259567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4949012" y="2707720"/>
            <a:ext cx="3735251" cy="840326"/>
          </a:xfrm>
          <a:custGeom>
            <a:avLst/>
            <a:gdLst>
              <a:gd name="connsiteX0" fmla="*/ 298808 w 3735251"/>
              <a:gd name="connsiteY0" fmla="*/ 130717 h 840326"/>
              <a:gd name="connsiteX1" fmla="*/ 93378 w 3735251"/>
              <a:gd name="connsiteY1" fmla="*/ 130717 h 840326"/>
              <a:gd name="connsiteX2" fmla="*/ 37351 w 3735251"/>
              <a:gd name="connsiteY2" fmla="*/ 168065 h 840326"/>
              <a:gd name="connsiteX3" fmla="*/ 18676 w 3735251"/>
              <a:gd name="connsiteY3" fmla="*/ 242761 h 840326"/>
              <a:gd name="connsiteX4" fmla="*/ 0 w 3735251"/>
              <a:gd name="connsiteY4" fmla="*/ 298782 h 840326"/>
              <a:gd name="connsiteX5" fmla="*/ 18676 w 3735251"/>
              <a:gd name="connsiteY5" fmla="*/ 466848 h 840326"/>
              <a:gd name="connsiteX6" fmla="*/ 56027 w 3735251"/>
              <a:gd name="connsiteY6" fmla="*/ 578891 h 840326"/>
              <a:gd name="connsiteX7" fmla="*/ 205431 w 3735251"/>
              <a:gd name="connsiteY7" fmla="*/ 672261 h 840326"/>
              <a:gd name="connsiteX8" fmla="*/ 317484 w 3735251"/>
              <a:gd name="connsiteY8" fmla="*/ 746957 h 840326"/>
              <a:gd name="connsiteX9" fmla="*/ 410861 w 3735251"/>
              <a:gd name="connsiteY9" fmla="*/ 765631 h 840326"/>
              <a:gd name="connsiteX10" fmla="*/ 466888 w 3735251"/>
              <a:gd name="connsiteY10" fmla="*/ 784305 h 840326"/>
              <a:gd name="connsiteX11" fmla="*/ 597617 w 3735251"/>
              <a:gd name="connsiteY11" fmla="*/ 802978 h 840326"/>
              <a:gd name="connsiteX12" fmla="*/ 709670 w 3735251"/>
              <a:gd name="connsiteY12" fmla="*/ 821652 h 840326"/>
              <a:gd name="connsiteX13" fmla="*/ 1195233 w 3735251"/>
              <a:gd name="connsiteY13" fmla="*/ 840326 h 840326"/>
              <a:gd name="connsiteX14" fmla="*/ 2483844 w 3735251"/>
              <a:gd name="connsiteY14" fmla="*/ 821652 h 840326"/>
              <a:gd name="connsiteX15" fmla="*/ 3268215 w 3735251"/>
              <a:gd name="connsiteY15" fmla="*/ 802978 h 840326"/>
              <a:gd name="connsiteX16" fmla="*/ 3398944 w 3735251"/>
              <a:gd name="connsiteY16" fmla="*/ 765631 h 840326"/>
              <a:gd name="connsiteX17" fmla="*/ 3548348 w 3735251"/>
              <a:gd name="connsiteY17" fmla="*/ 728283 h 840326"/>
              <a:gd name="connsiteX18" fmla="*/ 3604375 w 3735251"/>
              <a:gd name="connsiteY18" fmla="*/ 653587 h 840326"/>
              <a:gd name="connsiteX19" fmla="*/ 3716428 w 3735251"/>
              <a:gd name="connsiteY19" fmla="*/ 541543 h 840326"/>
              <a:gd name="connsiteX20" fmla="*/ 3735103 w 3735251"/>
              <a:gd name="connsiteY20" fmla="*/ 485522 h 840326"/>
              <a:gd name="connsiteX21" fmla="*/ 3716428 w 3735251"/>
              <a:gd name="connsiteY21" fmla="*/ 280108 h 840326"/>
              <a:gd name="connsiteX22" fmla="*/ 3660401 w 3735251"/>
              <a:gd name="connsiteY22" fmla="*/ 261435 h 840326"/>
              <a:gd name="connsiteX23" fmla="*/ 3548348 w 3735251"/>
              <a:gd name="connsiteY23" fmla="*/ 242761 h 840326"/>
              <a:gd name="connsiteX24" fmla="*/ 3324242 w 3735251"/>
              <a:gd name="connsiteY24" fmla="*/ 168065 h 840326"/>
              <a:gd name="connsiteX25" fmla="*/ 3249540 w 3735251"/>
              <a:gd name="connsiteY25" fmla="*/ 149391 h 840326"/>
              <a:gd name="connsiteX26" fmla="*/ 2969407 w 3735251"/>
              <a:gd name="connsiteY26" fmla="*/ 93369 h 840326"/>
              <a:gd name="connsiteX27" fmla="*/ 2651923 w 3735251"/>
              <a:gd name="connsiteY27" fmla="*/ 56021 h 840326"/>
              <a:gd name="connsiteX28" fmla="*/ 2446493 w 3735251"/>
              <a:gd name="connsiteY28" fmla="*/ 18673 h 840326"/>
              <a:gd name="connsiteX29" fmla="*/ 2110333 w 3735251"/>
              <a:gd name="connsiteY29" fmla="*/ 0 h 840326"/>
              <a:gd name="connsiteX30" fmla="*/ 1325962 w 3735251"/>
              <a:gd name="connsiteY30" fmla="*/ 18673 h 840326"/>
              <a:gd name="connsiteX31" fmla="*/ 896425 w 3735251"/>
              <a:gd name="connsiteY31" fmla="*/ 37347 h 840326"/>
              <a:gd name="connsiteX32" fmla="*/ 298808 w 3735251"/>
              <a:gd name="connsiteY32" fmla="*/ 37347 h 84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35251" h="840326">
                <a:moveTo>
                  <a:pt x="298808" y="130717"/>
                </a:moveTo>
                <a:cubicBezTo>
                  <a:pt x="205855" y="112128"/>
                  <a:pt x="191940" y="97866"/>
                  <a:pt x="93378" y="130717"/>
                </a:cubicBezTo>
                <a:cubicBezTo>
                  <a:pt x="72085" y="137814"/>
                  <a:pt x="56027" y="155616"/>
                  <a:pt x="37351" y="168065"/>
                </a:cubicBezTo>
                <a:cubicBezTo>
                  <a:pt x="31126" y="192964"/>
                  <a:pt x="25727" y="218084"/>
                  <a:pt x="18676" y="242761"/>
                </a:cubicBezTo>
                <a:cubicBezTo>
                  <a:pt x="13268" y="261688"/>
                  <a:pt x="0" y="279098"/>
                  <a:pt x="0" y="298782"/>
                </a:cubicBezTo>
                <a:cubicBezTo>
                  <a:pt x="0" y="355149"/>
                  <a:pt x="7621" y="411576"/>
                  <a:pt x="18676" y="466848"/>
                </a:cubicBezTo>
                <a:cubicBezTo>
                  <a:pt x="26397" y="505452"/>
                  <a:pt x="24531" y="555271"/>
                  <a:pt x="56027" y="578891"/>
                </a:cubicBezTo>
                <a:cubicBezTo>
                  <a:pt x="229430" y="708933"/>
                  <a:pt x="34529" y="569728"/>
                  <a:pt x="205431" y="672261"/>
                </a:cubicBezTo>
                <a:cubicBezTo>
                  <a:pt x="243924" y="695355"/>
                  <a:pt x="273466" y="738154"/>
                  <a:pt x="317484" y="746957"/>
                </a:cubicBezTo>
                <a:cubicBezTo>
                  <a:pt x="348610" y="753182"/>
                  <a:pt x="380067" y="757933"/>
                  <a:pt x="410861" y="765631"/>
                </a:cubicBezTo>
                <a:cubicBezTo>
                  <a:pt x="429959" y="770405"/>
                  <a:pt x="447584" y="780445"/>
                  <a:pt x="466888" y="784305"/>
                </a:cubicBezTo>
                <a:cubicBezTo>
                  <a:pt x="510052" y="792937"/>
                  <a:pt x="554110" y="796285"/>
                  <a:pt x="597617" y="802978"/>
                </a:cubicBezTo>
                <a:cubicBezTo>
                  <a:pt x="635043" y="808735"/>
                  <a:pt x="671878" y="819290"/>
                  <a:pt x="709670" y="821652"/>
                </a:cubicBezTo>
                <a:cubicBezTo>
                  <a:pt x="871329" y="831755"/>
                  <a:pt x="1033379" y="834101"/>
                  <a:pt x="1195233" y="840326"/>
                </a:cubicBezTo>
                <a:lnTo>
                  <a:pt x="2483844" y="821652"/>
                </a:lnTo>
                <a:lnTo>
                  <a:pt x="3268215" y="802978"/>
                </a:lnTo>
                <a:cubicBezTo>
                  <a:pt x="3310512" y="801139"/>
                  <a:pt x="3358069" y="775849"/>
                  <a:pt x="3398944" y="765631"/>
                </a:cubicBezTo>
                <a:lnTo>
                  <a:pt x="3548348" y="728283"/>
                </a:lnTo>
                <a:cubicBezTo>
                  <a:pt x="3567024" y="703384"/>
                  <a:pt x="3583553" y="676721"/>
                  <a:pt x="3604375" y="653587"/>
                </a:cubicBezTo>
                <a:cubicBezTo>
                  <a:pt x="3639711" y="614328"/>
                  <a:pt x="3716428" y="541543"/>
                  <a:pt x="3716428" y="541543"/>
                </a:cubicBezTo>
                <a:cubicBezTo>
                  <a:pt x="3722653" y="522869"/>
                  <a:pt x="3735103" y="505206"/>
                  <a:pt x="3735103" y="485522"/>
                </a:cubicBezTo>
                <a:cubicBezTo>
                  <a:pt x="3735103" y="416768"/>
                  <a:pt x="3738171" y="345333"/>
                  <a:pt x="3716428" y="280108"/>
                </a:cubicBezTo>
                <a:cubicBezTo>
                  <a:pt x="3710202" y="261433"/>
                  <a:pt x="3679618" y="265705"/>
                  <a:pt x="3660401" y="261435"/>
                </a:cubicBezTo>
                <a:cubicBezTo>
                  <a:pt x="3623436" y="253222"/>
                  <a:pt x="3585699" y="248986"/>
                  <a:pt x="3548348" y="242761"/>
                </a:cubicBezTo>
                <a:cubicBezTo>
                  <a:pt x="3427731" y="182457"/>
                  <a:pt x="3500654" y="212165"/>
                  <a:pt x="3324242" y="168065"/>
                </a:cubicBezTo>
                <a:lnTo>
                  <a:pt x="3249540" y="149391"/>
                </a:lnTo>
                <a:cubicBezTo>
                  <a:pt x="3130169" y="69817"/>
                  <a:pt x="3219123" y="116069"/>
                  <a:pt x="2969407" y="93369"/>
                </a:cubicBezTo>
                <a:cubicBezTo>
                  <a:pt x="2879261" y="85175"/>
                  <a:pt x="2745793" y="73087"/>
                  <a:pt x="2651923" y="56021"/>
                </a:cubicBezTo>
                <a:cubicBezTo>
                  <a:pt x="2512104" y="30601"/>
                  <a:pt x="2641068" y="34237"/>
                  <a:pt x="2446493" y="18673"/>
                </a:cubicBezTo>
                <a:cubicBezTo>
                  <a:pt x="2334624" y="9724"/>
                  <a:pt x="2222386" y="6224"/>
                  <a:pt x="2110333" y="0"/>
                </a:cubicBezTo>
                <a:lnTo>
                  <a:pt x="1325962" y="18673"/>
                </a:lnTo>
                <a:cubicBezTo>
                  <a:pt x="1182716" y="23080"/>
                  <a:pt x="1039716" y="34742"/>
                  <a:pt x="896425" y="37347"/>
                </a:cubicBezTo>
                <a:cubicBezTo>
                  <a:pt x="697252" y="40968"/>
                  <a:pt x="498014" y="37347"/>
                  <a:pt x="298808" y="37347"/>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7520211" y="3267937"/>
            <a:ext cx="1500064" cy="3044042"/>
          </a:xfrm>
          <a:custGeom>
            <a:avLst/>
            <a:gdLst>
              <a:gd name="connsiteX0" fmla="*/ 1126553 w 1500064"/>
              <a:gd name="connsiteY0" fmla="*/ 0 h 3044042"/>
              <a:gd name="connsiteX1" fmla="*/ 1145229 w 1500064"/>
              <a:gd name="connsiteY1" fmla="*/ 93370 h 3044042"/>
              <a:gd name="connsiteX2" fmla="*/ 1275957 w 1500064"/>
              <a:gd name="connsiteY2" fmla="*/ 336131 h 3044042"/>
              <a:gd name="connsiteX3" fmla="*/ 1313309 w 1500064"/>
              <a:gd name="connsiteY3" fmla="*/ 448175 h 3044042"/>
              <a:gd name="connsiteX4" fmla="*/ 1331984 w 1500064"/>
              <a:gd name="connsiteY4" fmla="*/ 504196 h 3044042"/>
              <a:gd name="connsiteX5" fmla="*/ 1350660 w 1500064"/>
              <a:gd name="connsiteY5" fmla="*/ 560218 h 3044042"/>
              <a:gd name="connsiteX6" fmla="*/ 1369335 w 1500064"/>
              <a:gd name="connsiteY6" fmla="*/ 634914 h 3044042"/>
              <a:gd name="connsiteX7" fmla="*/ 1406686 w 1500064"/>
              <a:gd name="connsiteY7" fmla="*/ 709610 h 3044042"/>
              <a:gd name="connsiteX8" fmla="*/ 1425362 w 1500064"/>
              <a:gd name="connsiteY8" fmla="*/ 821653 h 3044042"/>
              <a:gd name="connsiteX9" fmla="*/ 1500064 w 1500064"/>
              <a:gd name="connsiteY9" fmla="*/ 989719 h 3044042"/>
              <a:gd name="connsiteX10" fmla="*/ 1481388 w 1500064"/>
              <a:gd name="connsiteY10" fmla="*/ 1792697 h 3044042"/>
              <a:gd name="connsiteX11" fmla="*/ 1406686 w 1500064"/>
              <a:gd name="connsiteY11" fmla="*/ 1942089 h 3044042"/>
              <a:gd name="connsiteX12" fmla="*/ 1369335 w 1500064"/>
              <a:gd name="connsiteY12" fmla="*/ 2054132 h 3044042"/>
              <a:gd name="connsiteX13" fmla="*/ 1294633 w 1500064"/>
              <a:gd name="connsiteY13" fmla="*/ 2203524 h 3044042"/>
              <a:gd name="connsiteX14" fmla="*/ 1126553 w 1500064"/>
              <a:gd name="connsiteY14" fmla="*/ 2390263 h 3044042"/>
              <a:gd name="connsiteX15" fmla="*/ 1070527 w 1500064"/>
              <a:gd name="connsiteY15" fmla="*/ 2427611 h 3044042"/>
              <a:gd name="connsiteX16" fmla="*/ 939798 w 1500064"/>
              <a:gd name="connsiteY16" fmla="*/ 2558328 h 3044042"/>
              <a:gd name="connsiteX17" fmla="*/ 865096 w 1500064"/>
              <a:gd name="connsiteY17" fmla="*/ 2614350 h 3044042"/>
              <a:gd name="connsiteX18" fmla="*/ 827745 w 1500064"/>
              <a:gd name="connsiteY18" fmla="*/ 2670372 h 3044042"/>
              <a:gd name="connsiteX19" fmla="*/ 659665 w 1500064"/>
              <a:gd name="connsiteY19" fmla="*/ 2801090 h 3044042"/>
              <a:gd name="connsiteX20" fmla="*/ 566288 w 1500064"/>
              <a:gd name="connsiteY20" fmla="*/ 2875785 h 3044042"/>
              <a:gd name="connsiteX21" fmla="*/ 398208 w 1500064"/>
              <a:gd name="connsiteY21" fmla="*/ 2931807 h 3044042"/>
              <a:gd name="connsiteX22" fmla="*/ 342182 w 1500064"/>
              <a:gd name="connsiteY22" fmla="*/ 2950481 h 3044042"/>
              <a:gd name="connsiteX23" fmla="*/ 62049 w 1500064"/>
              <a:gd name="connsiteY23" fmla="*/ 2969155 h 3044042"/>
              <a:gd name="connsiteX24" fmla="*/ 24698 w 1500064"/>
              <a:gd name="connsiteY24" fmla="*/ 3025177 h 3044042"/>
              <a:gd name="connsiteX25" fmla="*/ 24698 w 1500064"/>
              <a:gd name="connsiteY25" fmla="*/ 2838437 h 3044042"/>
              <a:gd name="connsiteX26" fmla="*/ 80724 w 1500064"/>
              <a:gd name="connsiteY26" fmla="*/ 2801090 h 3044042"/>
              <a:gd name="connsiteX27" fmla="*/ 136751 w 1500064"/>
              <a:gd name="connsiteY27" fmla="*/ 2745068 h 304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00064" h="3044042">
                <a:moveTo>
                  <a:pt x="1126553" y="0"/>
                </a:moveTo>
                <a:cubicBezTo>
                  <a:pt x="1132778" y="31123"/>
                  <a:pt x="1133834" y="63746"/>
                  <a:pt x="1145229" y="93370"/>
                </a:cubicBezTo>
                <a:cubicBezTo>
                  <a:pt x="1272930" y="425364"/>
                  <a:pt x="1167316" y="97141"/>
                  <a:pt x="1275957" y="336131"/>
                </a:cubicBezTo>
                <a:cubicBezTo>
                  <a:pt x="1292249" y="371970"/>
                  <a:pt x="1300858" y="410827"/>
                  <a:pt x="1313309" y="448175"/>
                </a:cubicBezTo>
                <a:lnTo>
                  <a:pt x="1331984" y="504196"/>
                </a:lnTo>
                <a:cubicBezTo>
                  <a:pt x="1338209" y="522870"/>
                  <a:pt x="1345886" y="541121"/>
                  <a:pt x="1350660" y="560218"/>
                </a:cubicBezTo>
                <a:cubicBezTo>
                  <a:pt x="1356885" y="585117"/>
                  <a:pt x="1360323" y="610883"/>
                  <a:pt x="1369335" y="634914"/>
                </a:cubicBezTo>
                <a:cubicBezTo>
                  <a:pt x="1379110" y="660979"/>
                  <a:pt x="1394236" y="684711"/>
                  <a:pt x="1406686" y="709610"/>
                </a:cubicBezTo>
                <a:cubicBezTo>
                  <a:pt x="1412911" y="746958"/>
                  <a:pt x="1411299" y="786499"/>
                  <a:pt x="1425362" y="821653"/>
                </a:cubicBezTo>
                <a:cubicBezTo>
                  <a:pt x="1535467" y="1096891"/>
                  <a:pt x="1439556" y="687214"/>
                  <a:pt x="1500064" y="989719"/>
                </a:cubicBezTo>
                <a:cubicBezTo>
                  <a:pt x="1493839" y="1257378"/>
                  <a:pt x="1493019" y="1525218"/>
                  <a:pt x="1481388" y="1792697"/>
                </a:cubicBezTo>
                <a:cubicBezTo>
                  <a:pt x="1479308" y="1840529"/>
                  <a:pt x="1421075" y="1910437"/>
                  <a:pt x="1406686" y="1942089"/>
                </a:cubicBezTo>
                <a:cubicBezTo>
                  <a:pt x="1390394" y="1977928"/>
                  <a:pt x="1391174" y="2021376"/>
                  <a:pt x="1369335" y="2054132"/>
                </a:cubicBezTo>
                <a:cubicBezTo>
                  <a:pt x="1242010" y="2245104"/>
                  <a:pt x="1446928" y="1929416"/>
                  <a:pt x="1294633" y="2203524"/>
                </a:cubicBezTo>
                <a:cubicBezTo>
                  <a:pt x="1266267" y="2254579"/>
                  <a:pt x="1159887" y="2368042"/>
                  <a:pt x="1126553" y="2390263"/>
                </a:cubicBezTo>
                <a:cubicBezTo>
                  <a:pt x="1107878" y="2402712"/>
                  <a:pt x="1087210" y="2412597"/>
                  <a:pt x="1070527" y="2427611"/>
                </a:cubicBezTo>
                <a:cubicBezTo>
                  <a:pt x="1024721" y="2468833"/>
                  <a:pt x="989098" y="2521356"/>
                  <a:pt x="939798" y="2558328"/>
                </a:cubicBezTo>
                <a:cubicBezTo>
                  <a:pt x="914897" y="2577002"/>
                  <a:pt x="887106" y="2592342"/>
                  <a:pt x="865096" y="2614350"/>
                </a:cubicBezTo>
                <a:cubicBezTo>
                  <a:pt x="849225" y="2630220"/>
                  <a:pt x="844353" y="2655275"/>
                  <a:pt x="827745" y="2670372"/>
                </a:cubicBezTo>
                <a:cubicBezTo>
                  <a:pt x="775225" y="2718113"/>
                  <a:pt x="715476" y="2757242"/>
                  <a:pt x="659665" y="2801090"/>
                </a:cubicBezTo>
                <a:cubicBezTo>
                  <a:pt x="628322" y="2825714"/>
                  <a:pt x="604102" y="2863181"/>
                  <a:pt x="566288" y="2875785"/>
                </a:cubicBezTo>
                <a:lnTo>
                  <a:pt x="398208" y="2931807"/>
                </a:lnTo>
                <a:cubicBezTo>
                  <a:pt x="379533" y="2938032"/>
                  <a:pt x="361824" y="2949172"/>
                  <a:pt x="342182" y="2950481"/>
                </a:cubicBezTo>
                <a:lnTo>
                  <a:pt x="62049" y="2969155"/>
                </a:lnTo>
                <a:cubicBezTo>
                  <a:pt x="85499" y="3062949"/>
                  <a:pt x="105072" y="3051966"/>
                  <a:pt x="24698" y="3025177"/>
                </a:cubicBezTo>
                <a:cubicBezTo>
                  <a:pt x="785" y="2953446"/>
                  <a:pt x="-16178" y="2930400"/>
                  <a:pt x="24698" y="2838437"/>
                </a:cubicBezTo>
                <a:cubicBezTo>
                  <a:pt x="33814" y="2817927"/>
                  <a:pt x="63481" y="2815458"/>
                  <a:pt x="80724" y="2801090"/>
                </a:cubicBezTo>
                <a:cubicBezTo>
                  <a:pt x="101014" y="2784184"/>
                  <a:pt x="136751" y="2745068"/>
                  <a:pt x="136751" y="2745068"/>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755311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4" name="TextBox 3"/>
          <p:cNvSpPr txBox="1"/>
          <p:nvPr/>
        </p:nvSpPr>
        <p:spPr>
          <a:xfrm>
            <a:off x="452092" y="1085224"/>
            <a:ext cx="8529395" cy="5355313"/>
          </a:xfrm>
          <a:prstGeom prst="rect">
            <a:avLst/>
          </a:prstGeom>
          <a:noFill/>
          <a:ln>
            <a:solidFill>
              <a:schemeClr val="tx1"/>
            </a:solidFill>
          </a:ln>
        </p:spPr>
        <p:txBody>
          <a:bodyPr wrap="square" rtlCol="0">
            <a:spAutoFit/>
          </a:bodyPr>
          <a:lstStyle/>
          <a:p>
            <a:r>
              <a:rPr lang="en-US" dirty="0"/>
              <a:t>x/125</a:t>
            </a:r>
          </a:p>
          <a:p>
            <a:r>
              <a:rPr lang="en-US" dirty="0"/>
              <a:t>New Instructions: </a:t>
            </a:r>
          </a:p>
          <a:p>
            <a:r>
              <a:rPr lang="en-US" dirty="0"/>
              <a:t>Read the story that I am going to give you.</a:t>
            </a:r>
          </a:p>
          <a:p>
            <a:r>
              <a:rPr lang="en-US" dirty="0"/>
              <a:t>Underline all the parts that answer WHO. Find the WHO that is the focus of the story and write his/her name on the side of the story.</a:t>
            </a:r>
          </a:p>
          <a:p>
            <a:pPr marL="342900" indent="-342900">
              <a:buAutoNum type="arabicPeriod"/>
            </a:pPr>
            <a:r>
              <a:rPr lang="en-US" dirty="0"/>
              <a:t>Make a box around all the words tell about the character’s </a:t>
            </a:r>
            <a:r>
              <a:rPr lang="en-US" b="1" dirty="0"/>
              <a:t>feelings. </a:t>
            </a:r>
            <a:r>
              <a:rPr lang="en-US" dirty="0"/>
              <a:t>Write the feelings in the box.</a:t>
            </a:r>
          </a:p>
          <a:p>
            <a:pPr marL="342900" indent="-342900">
              <a:buAutoNum type="arabicPeriod"/>
            </a:pPr>
            <a:r>
              <a:rPr lang="en-US" dirty="0"/>
              <a:t>Find the most </a:t>
            </a:r>
            <a:r>
              <a:rPr lang="en-US" b="1" dirty="0"/>
              <a:t>important actions </a:t>
            </a:r>
            <a:r>
              <a:rPr lang="en-US" dirty="0"/>
              <a:t>the character took and underline them. </a:t>
            </a:r>
          </a:p>
          <a:p>
            <a:pPr marL="342900" indent="-342900">
              <a:buAutoNum type="arabicPeriod"/>
            </a:pPr>
            <a:r>
              <a:rPr lang="en-US" dirty="0"/>
              <a:t>Write a sentence that tells your opinion of how the author uses the character’s actions and feelings to make the story event happen. Start your sentence, “ I think the author …….” Write it on the topic sentence line.</a:t>
            </a:r>
          </a:p>
          <a:p>
            <a:pPr marL="342900" indent="-342900">
              <a:buAutoNum type="arabicPeriod"/>
            </a:pPr>
            <a:r>
              <a:rPr lang="en-US" dirty="0"/>
              <a:t>Copy the important actions and feelings of the character on the “Cite the evidence line”.</a:t>
            </a:r>
          </a:p>
          <a:p>
            <a:pPr marL="342900" indent="-342900">
              <a:buAutoNum type="arabicPeriod"/>
            </a:pPr>
            <a:endParaRPr lang="en-US" dirty="0"/>
          </a:p>
          <a:p>
            <a:pPr marL="342900" indent="-342900">
              <a:buAutoNum type="arabicPeriod" startAt="3"/>
            </a:pPr>
            <a:endParaRPr lang="en-US" dirty="0"/>
          </a:p>
          <a:p>
            <a:endParaRPr lang="en-US" dirty="0"/>
          </a:p>
          <a:p>
            <a:endParaRPr lang="en-US" dirty="0"/>
          </a:p>
          <a:p>
            <a:endParaRPr lang="en-US" dirty="0"/>
          </a:p>
          <a:p>
            <a:endParaRPr lang="en-US" dirty="0"/>
          </a:p>
        </p:txBody>
      </p:sp>
      <p:sp>
        <p:nvSpPr>
          <p:cNvPr id="2" name="Footer Placeholder 1"/>
          <p:cNvSpPr>
            <a:spLocks noGrp="1"/>
          </p:cNvSpPr>
          <p:nvPr>
            <p:ph type="ftr" sz="quarter" idx="11"/>
          </p:nvPr>
        </p:nvSpPr>
        <p:spPr/>
        <p:txBody>
          <a:bodyPr/>
          <a:lstStyle/>
          <a:p>
            <a:r>
              <a:rPr lang="en-US"/>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85</a:t>
            </a:fld>
            <a:endParaRPr lang="en-US"/>
          </a:p>
        </p:txBody>
      </p:sp>
      <p:sp>
        <p:nvSpPr>
          <p:cNvPr id="6" name="TextBox 5"/>
          <p:cNvSpPr txBox="1"/>
          <p:nvPr/>
        </p:nvSpPr>
        <p:spPr>
          <a:xfrm>
            <a:off x="3124200" y="104414"/>
            <a:ext cx="2390148" cy="1200329"/>
          </a:xfrm>
          <a:prstGeom prst="rect">
            <a:avLst/>
          </a:prstGeom>
          <a:noFill/>
        </p:spPr>
        <p:txBody>
          <a:bodyPr wrap="square" rtlCol="0">
            <a:spAutoFit/>
          </a:bodyPr>
          <a:lstStyle/>
          <a:p>
            <a:r>
              <a:rPr lang="en-US" dirty="0"/>
              <a:t>Grade 3 Unit 1 Week 1</a:t>
            </a:r>
          </a:p>
          <a:p>
            <a:r>
              <a:rPr lang="en-US" dirty="0"/>
              <a:t>Comprehension PB page 9</a:t>
            </a:r>
          </a:p>
          <a:p>
            <a:r>
              <a:rPr lang="en-US" dirty="0"/>
              <a:t>END of PERIOD ASSESS</a:t>
            </a:r>
          </a:p>
        </p:txBody>
      </p:sp>
    </p:spTree>
    <p:extLst>
      <p:ext uri="{BB962C8B-B14F-4D97-AF65-F5344CB8AC3E}">
        <p14:creationId xmlns:p14="http://schemas.microsoft.com/office/powerpoint/2010/main" val="31948954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86</a:t>
            </a:fld>
            <a:endParaRPr lang="en-US"/>
          </a:p>
        </p:txBody>
      </p:sp>
      <p:sp>
        <p:nvSpPr>
          <p:cNvPr id="8" name="TextBox 7"/>
          <p:cNvSpPr txBox="1"/>
          <p:nvPr/>
        </p:nvSpPr>
        <p:spPr>
          <a:xfrm>
            <a:off x="3124200" y="104414"/>
            <a:ext cx="2390148" cy="1200329"/>
          </a:xfrm>
          <a:prstGeom prst="rect">
            <a:avLst/>
          </a:prstGeom>
          <a:noFill/>
        </p:spPr>
        <p:txBody>
          <a:bodyPr wrap="square" rtlCol="0">
            <a:spAutoFit/>
          </a:bodyPr>
          <a:lstStyle/>
          <a:p>
            <a:r>
              <a:rPr lang="en-US" dirty="0"/>
              <a:t>Grade 3 Unit 1 Week 1</a:t>
            </a:r>
          </a:p>
          <a:p>
            <a:r>
              <a:rPr lang="en-US" dirty="0"/>
              <a:t>Comprehension PB page 9</a:t>
            </a:r>
          </a:p>
          <a:p>
            <a:r>
              <a:rPr lang="en-US" dirty="0"/>
              <a:t>END of PERIOD ASSESS</a:t>
            </a:r>
          </a:p>
        </p:txBody>
      </p:sp>
      <p:pic>
        <p:nvPicPr>
          <p:cNvPr id="4" name="Picture 3" descr="Screen Shot 2016-08-12 at 1.26.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19" y="1517131"/>
            <a:ext cx="6477000" cy="4584700"/>
          </a:xfrm>
          <a:prstGeom prst="rect">
            <a:avLst/>
          </a:prstGeom>
        </p:spPr>
      </p:pic>
      <p:sp>
        <p:nvSpPr>
          <p:cNvPr id="5" name="TextBox 4"/>
          <p:cNvSpPr txBox="1"/>
          <p:nvPr/>
        </p:nvSpPr>
        <p:spPr>
          <a:xfrm>
            <a:off x="410861" y="755702"/>
            <a:ext cx="1438015" cy="646331"/>
          </a:xfrm>
          <a:prstGeom prst="rect">
            <a:avLst/>
          </a:prstGeom>
          <a:solidFill>
            <a:srgbClr val="FF0000"/>
          </a:solidFill>
        </p:spPr>
        <p:txBody>
          <a:bodyPr wrap="square" rtlCol="0">
            <a:spAutoFit/>
          </a:bodyPr>
          <a:lstStyle/>
          <a:p>
            <a:r>
              <a:rPr lang="en-US" dirty="0">
                <a:solidFill>
                  <a:schemeClr val="bg1"/>
                </a:solidFill>
              </a:rPr>
              <a:t>Apply on this story </a:t>
            </a:r>
          </a:p>
        </p:txBody>
      </p:sp>
      <p:sp>
        <p:nvSpPr>
          <p:cNvPr id="6" name="Rectangle 5"/>
          <p:cNvSpPr/>
          <p:nvPr/>
        </p:nvSpPr>
        <p:spPr>
          <a:xfrm>
            <a:off x="1848876" y="1715388"/>
            <a:ext cx="804993" cy="27484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01276" y="1990989"/>
            <a:ext cx="804993" cy="27484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030462" y="2257877"/>
            <a:ext cx="1504870" cy="27484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2743200" y="1942908"/>
            <a:ext cx="1295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393140" y="1942908"/>
            <a:ext cx="86466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99109" y="2505115"/>
            <a:ext cx="2101691"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447800" y="19812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477000" y="19812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75831" y="2209416"/>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524000" y="2505115"/>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918109" y="2505115"/>
            <a:ext cx="2728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602940" y="2505115"/>
            <a:ext cx="2728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672826" y="2209416"/>
            <a:ext cx="3270774"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39" name="Right Arrow 38"/>
          <p:cNvSpPr/>
          <p:nvPr/>
        </p:nvSpPr>
        <p:spPr>
          <a:xfrm rot="2661655">
            <a:off x="1923851" y="1103872"/>
            <a:ext cx="615351" cy="3048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107440" y="3322320"/>
            <a:ext cx="6492240" cy="2779511"/>
          </a:xfrm>
          <a:prstGeom prst="rect">
            <a:avLst/>
          </a:prstGeom>
          <a:gradFill flip="none" rotWithShape="1">
            <a:gsLst>
              <a:gs pos="0">
                <a:schemeClr val="accent1">
                  <a:tint val="100000"/>
                  <a:shade val="100000"/>
                  <a:satMod val="130000"/>
                  <a:alpha val="87000"/>
                </a:schemeClr>
              </a:gs>
              <a:gs pos="100000">
                <a:schemeClr val="accent1">
                  <a:tint val="50000"/>
                  <a:shade val="100000"/>
                  <a:satMod val="350000"/>
                  <a:alpha val="87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68832" y="1801132"/>
            <a:ext cx="862508" cy="369332"/>
          </a:xfrm>
          <a:prstGeom prst="rect">
            <a:avLst/>
          </a:prstGeom>
          <a:solidFill>
            <a:srgbClr val="008000">
              <a:alpha val="90000"/>
            </a:srgbClr>
          </a:solidFill>
          <a:ln>
            <a:solidFill>
              <a:srgbClr val="008000"/>
            </a:solidFill>
          </a:ln>
        </p:spPr>
        <p:txBody>
          <a:bodyPr wrap="square" rtlCol="0">
            <a:spAutoFit/>
          </a:bodyPr>
          <a:lstStyle/>
          <a:p>
            <a:r>
              <a:rPr lang="en-US" dirty="0"/>
              <a:t>Who?</a:t>
            </a:r>
          </a:p>
        </p:txBody>
      </p:sp>
      <p:sp>
        <p:nvSpPr>
          <p:cNvPr id="34" name="TextBox 33"/>
          <p:cNvSpPr txBox="1"/>
          <p:nvPr/>
        </p:nvSpPr>
        <p:spPr>
          <a:xfrm>
            <a:off x="368831" y="2363494"/>
            <a:ext cx="967581" cy="369332"/>
          </a:xfrm>
          <a:prstGeom prst="rect">
            <a:avLst/>
          </a:prstGeom>
          <a:solidFill>
            <a:srgbClr val="008000">
              <a:alpha val="90000"/>
            </a:srgbClr>
          </a:solidFill>
          <a:ln>
            <a:solidFill>
              <a:srgbClr val="008000"/>
            </a:solidFill>
          </a:ln>
        </p:spPr>
        <p:txBody>
          <a:bodyPr wrap="square" rtlCol="0">
            <a:spAutoFit/>
          </a:bodyPr>
          <a:lstStyle/>
          <a:p>
            <a:r>
              <a:rPr lang="en-US" dirty="0"/>
              <a:t>Actions </a:t>
            </a:r>
          </a:p>
        </p:txBody>
      </p:sp>
      <p:sp>
        <p:nvSpPr>
          <p:cNvPr id="35" name="TextBox 34"/>
          <p:cNvSpPr txBox="1"/>
          <p:nvPr/>
        </p:nvSpPr>
        <p:spPr>
          <a:xfrm>
            <a:off x="358539" y="2886407"/>
            <a:ext cx="1546461" cy="369332"/>
          </a:xfrm>
          <a:prstGeom prst="rect">
            <a:avLst/>
          </a:prstGeom>
          <a:solidFill>
            <a:srgbClr val="008000">
              <a:alpha val="90000"/>
            </a:srgbClr>
          </a:solidFill>
          <a:ln>
            <a:solidFill>
              <a:srgbClr val="008000"/>
            </a:solidFill>
          </a:ln>
        </p:spPr>
        <p:txBody>
          <a:bodyPr wrap="square" rtlCol="0">
            <a:spAutoFit/>
          </a:bodyPr>
          <a:lstStyle/>
          <a:p>
            <a:r>
              <a:rPr lang="en-US" dirty="0"/>
              <a:t>Feelings</a:t>
            </a:r>
          </a:p>
        </p:txBody>
      </p:sp>
      <p:sp>
        <p:nvSpPr>
          <p:cNvPr id="36" name="TextBox 35"/>
          <p:cNvSpPr txBox="1"/>
          <p:nvPr/>
        </p:nvSpPr>
        <p:spPr>
          <a:xfrm>
            <a:off x="368832" y="3430677"/>
            <a:ext cx="6834526" cy="369332"/>
          </a:xfrm>
          <a:prstGeom prst="rect">
            <a:avLst/>
          </a:prstGeom>
          <a:solidFill>
            <a:srgbClr val="008000">
              <a:alpha val="90000"/>
            </a:srgbClr>
          </a:solidFill>
          <a:ln>
            <a:solidFill>
              <a:srgbClr val="008000"/>
            </a:solidFill>
          </a:ln>
        </p:spPr>
        <p:txBody>
          <a:bodyPr wrap="square" rtlCol="0">
            <a:spAutoFit/>
          </a:bodyPr>
          <a:lstStyle/>
          <a:p>
            <a:r>
              <a:rPr lang="en-US" dirty="0"/>
              <a:t>Opinion (Topic sentence)</a:t>
            </a:r>
          </a:p>
        </p:txBody>
      </p:sp>
      <p:sp>
        <p:nvSpPr>
          <p:cNvPr id="37" name="TextBox 36"/>
          <p:cNvSpPr txBox="1"/>
          <p:nvPr/>
        </p:nvSpPr>
        <p:spPr>
          <a:xfrm>
            <a:off x="368832" y="4949263"/>
            <a:ext cx="6834526" cy="369332"/>
          </a:xfrm>
          <a:prstGeom prst="rect">
            <a:avLst/>
          </a:prstGeom>
          <a:solidFill>
            <a:srgbClr val="008000">
              <a:alpha val="90000"/>
            </a:srgbClr>
          </a:solidFill>
          <a:ln>
            <a:solidFill>
              <a:srgbClr val="008000"/>
            </a:solidFill>
          </a:ln>
        </p:spPr>
        <p:txBody>
          <a:bodyPr wrap="square" rtlCol="0">
            <a:spAutoFit/>
          </a:bodyPr>
          <a:lstStyle/>
          <a:p>
            <a:r>
              <a:rPr lang="en-US" dirty="0"/>
              <a:t>Cite evidence</a:t>
            </a:r>
          </a:p>
        </p:txBody>
      </p:sp>
      <p:pic>
        <p:nvPicPr>
          <p:cNvPr id="10" name="Picture 9"/>
          <p:cNvPicPr>
            <a:picLocks noChangeAspect="1"/>
          </p:cNvPicPr>
          <p:nvPr/>
        </p:nvPicPr>
        <p:blipFill>
          <a:blip r:embed="rId4"/>
          <a:stretch>
            <a:fillRect/>
          </a:stretch>
        </p:blipFill>
        <p:spPr>
          <a:xfrm>
            <a:off x="403362" y="3919537"/>
            <a:ext cx="6669692" cy="849019"/>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stretch>
            <a:fillRect/>
          </a:stretch>
        </p:blipFill>
        <p:spPr>
          <a:xfrm>
            <a:off x="410862" y="5442162"/>
            <a:ext cx="6617370" cy="1225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08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33" grpId="0" animBg="1"/>
      <p:bldP spid="34" grpId="0" animBg="1"/>
      <p:bldP spid="35" grpId="0" animBg="1"/>
      <p:bldP spid="36" grpId="0" animBg="1"/>
      <p:bldP spid="3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87</a:t>
            </a:fld>
            <a:endParaRPr lang="en-US"/>
          </a:p>
        </p:txBody>
      </p:sp>
      <p:sp>
        <p:nvSpPr>
          <p:cNvPr id="8" name="TextBox 7"/>
          <p:cNvSpPr txBox="1"/>
          <p:nvPr/>
        </p:nvSpPr>
        <p:spPr>
          <a:xfrm>
            <a:off x="3124200" y="104414"/>
            <a:ext cx="2390148" cy="1200329"/>
          </a:xfrm>
          <a:prstGeom prst="rect">
            <a:avLst/>
          </a:prstGeom>
          <a:noFill/>
        </p:spPr>
        <p:txBody>
          <a:bodyPr wrap="square" rtlCol="0">
            <a:spAutoFit/>
          </a:bodyPr>
          <a:lstStyle/>
          <a:p>
            <a:r>
              <a:rPr lang="en-US" dirty="0"/>
              <a:t>Grade 3 Unit 1 Week 1</a:t>
            </a:r>
          </a:p>
          <a:p>
            <a:r>
              <a:rPr lang="en-US" dirty="0"/>
              <a:t>Comprehension PB page 9</a:t>
            </a:r>
          </a:p>
          <a:p>
            <a:r>
              <a:rPr lang="en-US" dirty="0"/>
              <a:t>END of PERIOD ASSESS</a:t>
            </a:r>
          </a:p>
        </p:txBody>
      </p:sp>
      <p:pic>
        <p:nvPicPr>
          <p:cNvPr id="4" name="Picture 3"/>
          <p:cNvPicPr>
            <a:picLocks noChangeAspect="1"/>
          </p:cNvPicPr>
          <p:nvPr/>
        </p:nvPicPr>
        <p:blipFill>
          <a:blip r:embed="rId3"/>
          <a:stretch>
            <a:fillRect/>
          </a:stretch>
        </p:blipFill>
        <p:spPr>
          <a:xfrm>
            <a:off x="1435100" y="2552700"/>
            <a:ext cx="6273800" cy="1752600"/>
          </a:xfrm>
          <a:prstGeom prst="rect">
            <a:avLst/>
          </a:prstGeom>
        </p:spPr>
      </p:pic>
      <p:sp>
        <p:nvSpPr>
          <p:cNvPr id="11" name="TextBox 10"/>
          <p:cNvSpPr txBox="1"/>
          <p:nvPr/>
        </p:nvSpPr>
        <p:spPr>
          <a:xfrm>
            <a:off x="1563887" y="2540959"/>
            <a:ext cx="6348421" cy="646331"/>
          </a:xfrm>
          <a:prstGeom prst="rect">
            <a:avLst/>
          </a:prstGeom>
          <a:noFill/>
          <a:ln>
            <a:noFill/>
          </a:ln>
        </p:spPr>
        <p:txBody>
          <a:bodyPr wrap="square" rtlCol="0">
            <a:spAutoFit/>
          </a:bodyPr>
          <a:lstStyle/>
          <a:p>
            <a:r>
              <a:rPr lang="en-US" sz="1200" i="1" dirty="0"/>
              <a:t>                                                      </a:t>
            </a:r>
            <a:r>
              <a:rPr lang="en-US" sz="1200" i="1" dirty="0">
                <a:solidFill>
                  <a:srgbClr val="0000FF"/>
                </a:solidFill>
              </a:rPr>
              <a:t> I think the author shows us that how much the two persons in the </a:t>
            </a:r>
          </a:p>
          <a:p>
            <a:endParaRPr lang="en-US" sz="1200" i="1" dirty="0">
              <a:solidFill>
                <a:srgbClr val="0000FF"/>
              </a:solidFill>
            </a:endParaRPr>
          </a:p>
          <a:p>
            <a:r>
              <a:rPr lang="en-US" sz="1200" i="1" dirty="0">
                <a:solidFill>
                  <a:srgbClr val="0000FF"/>
                </a:solidFill>
              </a:rPr>
              <a:t>      story like pies and muffins with fresh apples. </a:t>
            </a:r>
          </a:p>
        </p:txBody>
      </p:sp>
      <p:sp>
        <p:nvSpPr>
          <p:cNvPr id="12" name="TextBox 11"/>
          <p:cNvSpPr txBox="1"/>
          <p:nvPr/>
        </p:nvSpPr>
        <p:spPr>
          <a:xfrm>
            <a:off x="1563887" y="3280184"/>
            <a:ext cx="6834526" cy="1015663"/>
          </a:xfrm>
          <a:prstGeom prst="rect">
            <a:avLst/>
          </a:prstGeom>
          <a:noFill/>
          <a:ln>
            <a:solidFill>
              <a:srgbClr val="FFFFFF"/>
            </a:solidFill>
          </a:ln>
        </p:spPr>
        <p:txBody>
          <a:bodyPr wrap="square" rtlCol="0">
            <a:spAutoFit/>
          </a:bodyPr>
          <a:lstStyle/>
          <a:p>
            <a:r>
              <a:rPr lang="en-US" sz="1200" i="1" dirty="0"/>
              <a:t>                                                               </a:t>
            </a:r>
            <a:r>
              <a:rPr lang="en-US" sz="1200" i="1" dirty="0">
                <a:solidFill>
                  <a:srgbClr val="0000FF"/>
                </a:solidFill>
              </a:rPr>
              <a:t> Adores muffins and pies with fresh apples</a:t>
            </a:r>
          </a:p>
          <a:p>
            <a:endParaRPr lang="en-US" sz="1200" i="1" dirty="0">
              <a:solidFill>
                <a:srgbClr val="0000FF"/>
              </a:solidFill>
            </a:endParaRPr>
          </a:p>
          <a:p>
            <a:r>
              <a:rPr lang="en-US" sz="1200" i="1" dirty="0">
                <a:solidFill>
                  <a:srgbClr val="0000FF"/>
                </a:solidFill>
              </a:rPr>
              <a:t>      Goes to the country with his sister to pick apples</a:t>
            </a:r>
          </a:p>
          <a:p>
            <a:endParaRPr lang="en-US" sz="1200" i="1" dirty="0">
              <a:solidFill>
                <a:srgbClr val="0000FF"/>
              </a:solidFill>
            </a:endParaRPr>
          </a:p>
          <a:p>
            <a:r>
              <a:rPr lang="en-US" sz="1200" i="1" dirty="0">
                <a:solidFill>
                  <a:srgbClr val="0000FF"/>
                </a:solidFill>
              </a:rPr>
              <a:t>       His sister picks more apples that him/her. </a:t>
            </a:r>
          </a:p>
        </p:txBody>
      </p:sp>
    </p:spTree>
    <p:extLst>
      <p:ext uri="{BB962C8B-B14F-4D97-AF65-F5344CB8AC3E}">
        <p14:creationId xmlns:p14="http://schemas.microsoft.com/office/powerpoint/2010/main" val="18591360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88</a:t>
            </a:fld>
            <a:endParaRPr lang="en-US"/>
          </a:p>
        </p:txBody>
      </p:sp>
      <p:sp>
        <p:nvSpPr>
          <p:cNvPr id="8" name="TextBox 7"/>
          <p:cNvSpPr txBox="1"/>
          <p:nvPr/>
        </p:nvSpPr>
        <p:spPr>
          <a:xfrm>
            <a:off x="3124200" y="104414"/>
            <a:ext cx="2390148" cy="1200329"/>
          </a:xfrm>
          <a:prstGeom prst="rect">
            <a:avLst/>
          </a:prstGeom>
          <a:noFill/>
        </p:spPr>
        <p:txBody>
          <a:bodyPr wrap="square" rtlCol="0">
            <a:spAutoFit/>
          </a:bodyPr>
          <a:lstStyle/>
          <a:p>
            <a:r>
              <a:rPr lang="en-US" dirty="0"/>
              <a:t>Grade 3 Unit 1 Week 1</a:t>
            </a:r>
          </a:p>
          <a:p>
            <a:r>
              <a:rPr lang="en-US" dirty="0"/>
              <a:t>Comprehension PB page 9</a:t>
            </a:r>
          </a:p>
          <a:p>
            <a:r>
              <a:rPr lang="en-US" dirty="0"/>
              <a:t>END of PERIOD ASSESS</a:t>
            </a:r>
          </a:p>
        </p:txBody>
      </p:sp>
      <p:pic>
        <p:nvPicPr>
          <p:cNvPr id="4" name="Picture 3" descr="Screen Shot 2016-08-12 at 1.26.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19" y="1517131"/>
            <a:ext cx="6477000" cy="4584700"/>
          </a:xfrm>
          <a:prstGeom prst="rect">
            <a:avLst/>
          </a:prstGeom>
        </p:spPr>
      </p:pic>
      <p:sp>
        <p:nvSpPr>
          <p:cNvPr id="5" name="TextBox 4"/>
          <p:cNvSpPr txBox="1"/>
          <p:nvPr/>
        </p:nvSpPr>
        <p:spPr>
          <a:xfrm>
            <a:off x="162185" y="2505115"/>
            <a:ext cx="1438015" cy="646331"/>
          </a:xfrm>
          <a:prstGeom prst="rect">
            <a:avLst/>
          </a:prstGeom>
          <a:solidFill>
            <a:srgbClr val="FF0000"/>
          </a:solidFill>
        </p:spPr>
        <p:txBody>
          <a:bodyPr wrap="square" rtlCol="0">
            <a:spAutoFit/>
          </a:bodyPr>
          <a:lstStyle/>
          <a:p>
            <a:r>
              <a:rPr lang="en-US" dirty="0">
                <a:solidFill>
                  <a:schemeClr val="bg1"/>
                </a:solidFill>
              </a:rPr>
              <a:t>Apply on this story </a:t>
            </a:r>
          </a:p>
        </p:txBody>
      </p:sp>
      <p:sp>
        <p:nvSpPr>
          <p:cNvPr id="6" name="Rectangle 5"/>
          <p:cNvSpPr/>
          <p:nvPr/>
        </p:nvSpPr>
        <p:spPr>
          <a:xfrm>
            <a:off x="1848876" y="1715388"/>
            <a:ext cx="804993" cy="27484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01276" y="1990989"/>
            <a:ext cx="804993" cy="27484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030462" y="2257877"/>
            <a:ext cx="1504870" cy="27484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2743200" y="1942908"/>
            <a:ext cx="1295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393140" y="1942908"/>
            <a:ext cx="86466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99109" y="2505115"/>
            <a:ext cx="2101691"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447800" y="19812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477000" y="19812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75831" y="2209416"/>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524000" y="2505115"/>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918109" y="2505115"/>
            <a:ext cx="2728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602940" y="2505115"/>
            <a:ext cx="2728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672826" y="2209416"/>
            <a:ext cx="3270774"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39" name="Right Arrow 38"/>
          <p:cNvSpPr/>
          <p:nvPr/>
        </p:nvSpPr>
        <p:spPr>
          <a:xfrm rot="2661655">
            <a:off x="549263" y="3327985"/>
            <a:ext cx="615351" cy="3048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2082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755702"/>
          </a:xfrm>
          <a:prstGeom prst="rect">
            <a:avLst/>
          </a:prstGeom>
        </p:spPr>
      </p:pic>
      <p:sp>
        <p:nvSpPr>
          <p:cNvPr id="2" name="Footer Placeholder 1"/>
          <p:cNvSpPr>
            <a:spLocks noGrp="1"/>
          </p:cNvSpPr>
          <p:nvPr>
            <p:ph type="ftr" sz="quarter" idx="11"/>
          </p:nvPr>
        </p:nvSpPr>
        <p:spPr/>
        <p:txBody>
          <a:bodyPr/>
          <a:lstStyle/>
          <a:p>
            <a:r>
              <a:rPr lang="en-US"/>
              <a:t>Eli Ghazel  June  2016</a:t>
            </a:r>
          </a:p>
        </p:txBody>
      </p:sp>
      <p:sp>
        <p:nvSpPr>
          <p:cNvPr id="3" name="Slide Number Placeholder 2"/>
          <p:cNvSpPr>
            <a:spLocks noGrp="1"/>
          </p:cNvSpPr>
          <p:nvPr>
            <p:ph type="sldNum" sz="quarter" idx="12"/>
          </p:nvPr>
        </p:nvSpPr>
        <p:spPr/>
        <p:txBody>
          <a:bodyPr/>
          <a:lstStyle/>
          <a:p>
            <a:fld id="{342BCE5E-A048-AD4A-808B-5E161B0E9C18}" type="slidenum">
              <a:rPr lang="en-US" smtClean="0"/>
              <a:t>89</a:t>
            </a:fld>
            <a:endParaRPr lang="en-US"/>
          </a:p>
        </p:txBody>
      </p:sp>
      <p:sp>
        <p:nvSpPr>
          <p:cNvPr id="8" name="TextBox 7"/>
          <p:cNvSpPr txBox="1"/>
          <p:nvPr/>
        </p:nvSpPr>
        <p:spPr>
          <a:xfrm>
            <a:off x="3124200" y="104414"/>
            <a:ext cx="2390148" cy="1200329"/>
          </a:xfrm>
          <a:prstGeom prst="rect">
            <a:avLst/>
          </a:prstGeom>
          <a:noFill/>
        </p:spPr>
        <p:txBody>
          <a:bodyPr wrap="square" rtlCol="0">
            <a:spAutoFit/>
          </a:bodyPr>
          <a:lstStyle/>
          <a:p>
            <a:r>
              <a:rPr lang="en-US" dirty="0"/>
              <a:t>Grade 3 Unit 1 Week 1</a:t>
            </a:r>
          </a:p>
          <a:p>
            <a:r>
              <a:rPr lang="en-US" dirty="0"/>
              <a:t>Comprehension PB page 9</a:t>
            </a:r>
          </a:p>
          <a:p>
            <a:r>
              <a:rPr lang="en-US" dirty="0"/>
              <a:t>END of PERIOD ASSESS</a:t>
            </a:r>
          </a:p>
        </p:txBody>
      </p:sp>
      <p:pic>
        <p:nvPicPr>
          <p:cNvPr id="10" name="Picture 9" descr="Screen Shot 2016-08-12 at 1.2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712" y="2388276"/>
            <a:ext cx="6210300" cy="2717800"/>
          </a:xfrm>
          <a:prstGeom prst="rect">
            <a:avLst/>
          </a:prstGeom>
        </p:spPr>
      </p:pic>
      <p:sp>
        <p:nvSpPr>
          <p:cNvPr id="9" name="TextBox 8"/>
          <p:cNvSpPr txBox="1"/>
          <p:nvPr/>
        </p:nvSpPr>
        <p:spPr>
          <a:xfrm>
            <a:off x="335037" y="1646567"/>
            <a:ext cx="1438015" cy="646331"/>
          </a:xfrm>
          <a:prstGeom prst="rect">
            <a:avLst/>
          </a:prstGeom>
          <a:solidFill>
            <a:srgbClr val="FF0000"/>
          </a:solidFill>
        </p:spPr>
        <p:txBody>
          <a:bodyPr wrap="square" rtlCol="0">
            <a:spAutoFit/>
          </a:bodyPr>
          <a:lstStyle/>
          <a:p>
            <a:r>
              <a:rPr lang="en-US" dirty="0">
                <a:solidFill>
                  <a:schemeClr val="bg1"/>
                </a:solidFill>
              </a:rPr>
              <a:t>Apply on this story</a:t>
            </a:r>
          </a:p>
        </p:txBody>
      </p:sp>
      <p:sp>
        <p:nvSpPr>
          <p:cNvPr id="11" name="Right Arrow 10"/>
          <p:cNvSpPr/>
          <p:nvPr/>
        </p:nvSpPr>
        <p:spPr>
          <a:xfrm rot="2661655">
            <a:off x="1523745" y="1911524"/>
            <a:ext cx="1095066" cy="3048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709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8D4A-DDCD-D942-8A4A-BDD7EED68126}"/>
              </a:ext>
            </a:extLst>
          </p:cNvPr>
          <p:cNvSpPr txBox="1">
            <a:spLocks/>
          </p:cNvSpPr>
          <p:nvPr/>
        </p:nvSpPr>
        <p:spPr>
          <a:xfrm>
            <a:off x="0" y="182763"/>
            <a:ext cx="4984158" cy="4766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50" b="1" dirty="0">
                <a:latin typeface="Arial" panose="020B0604020202020204" pitchFamily="34" charset="0"/>
                <a:cs typeface="Arial" panose="020B0604020202020204" pitchFamily="34" charset="0"/>
              </a:rPr>
              <a:t>What is language made up of?</a:t>
            </a:r>
          </a:p>
        </p:txBody>
      </p:sp>
      <p:sp>
        <p:nvSpPr>
          <p:cNvPr id="3" name="Title 1">
            <a:extLst>
              <a:ext uri="{FF2B5EF4-FFF2-40B4-BE49-F238E27FC236}">
                <a16:creationId xmlns:a16="http://schemas.microsoft.com/office/drawing/2014/main" id="{757C5B03-A297-F24E-BC48-AA64EFDB6EDE}"/>
              </a:ext>
            </a:extLst>
          </p:cNvPr>
          <p:cNvSpPr txBox="1">
            <a:spLocks/>
          </p:cNvSpPr>
          <p:nvPr/>
        </p:nvSpPr>
        <p:spPr>
          <a:xfrm>
            <a:off x="347266" y="2841713"/>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words</a:t>
            </a:r>
          </a:p>
        </p:txBody>
      </p:sp>
      <p:sp>
        <p:nvSpPr>
          <p:cNvPr id="4" name="Title 1">
            <a:extLst>
              <a:ext uri="{FF2B5EF4-FFF2-40B4-BE49-F238E27FC236}">
                <a16:creationId xmlns:a16="http://schemas.microsoft.com/office/drawing/2014/main" id="{9E576675-3988-2444-93FE-D9CA1C5D415D}"/>
              </a:ext>
            </a:extLst>
          </p:cNvPr>
          <p:cNvSpPr txBox="1">
            <a:spLocks/>
          </p:cNvSpPr>
          <p:nvPr/>
        </p:nvSpPr>
        <p:spPr>
          <a:xfrm>
            <a:off x="121025" y="1001369"/>
            <a:ext cx="8418064" cy="47665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latin typeface="Arial" panose="020B0604020202020204" pitchFamily="34" charset="0"/>
                <a:cs typeface="Arial" panose="020B0604020202020204" pitchFamily="34" charset="0"/>
              </a:rPr>
              <a:t>Language is also made up of details. (Joining words) </a:t>
            </a:r>
          </a:p>
          <a:p>
            <a:r>
              <a:rPr lang="en-US" sz="2400" b="1" i="1" dirty="0">
                <a:latin typeface="Arial" panose="020B0604020202020204" pitchFamily="34" charset="0"/>
                <a:cs typeface="Arial" panose="020B0604020202020204" pitchFamily="34" charset="0"/>
              </a:rPr>
              <a:t>What can we do with a detail?  How do we form a detail?</a:t>
            </a:r>
          </a:p>
        </p:txBody>
      </p:sp>
      <p:sp>
        <p:nvSpPr>
          <p:cNvPr id="5" name="Title 1">
            <a:extLst>
              <a:ext uri="{FF2B5EF4-FFF2-40B4-BE49-F238E27FC236}">
                <a16:creationId xmlns:a16="http://schemas.microsoft.com/office/drawing/2014/main" id="{F98C5B54-BB14-6B4A-9829-5B449BEAB0FD}"/>
              </a:ext>
            </a:extLst>
          </p:cNvPr>
          <p:cNvSpPr txBox="1">
            <a:spLocks/>
          </p:cNvSpPr>
          <p:nvPr/>
        </p:nvSpPr>
        <p:spPr>
          <a:xfrm>
            <a:off x="2285120" y="2292607"/>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hear it</a:t>
            </a:r>
          </a:p>
        </p:txBody>
      </p:sp>
      <p:sp>
        <p:nvSpPr>
          <p:cNvPr id="6" name="Title 1">
            <a:extLst>
              <a:ext uri="{FF2B5EF4-FFF2-40B4-BE49-F238E27FC236}">
                <a16:creationId xmlns:a16="http://schemas.microsoft.com/office/drawing/2014/main" id="{DC6A27AA-DFCA-BC4D-B0FC-9511E634584E}"/>
              </a:ext>
            </a:extLst>
          </p:cNvPr>
          <p:cNvSpPr txBox="1">
            <a:spLocks/>
          </p:cNvSpPr>
          <p:nvPr/>
        </p:nvSpPr>
        <p:spPr>
          <a:xfrm>
            <a:off x="3871521" y="2292607"/>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say it</a:t>
            </a:r>
          </a:p>
        </p:txBody>
      </p:sp>
      <p:sp>
        <p:nvSpPr>
          <p:cNvPr id="7" name="Title 1">
            <a:extLst>
              <a:ext uri="{FF2B5EF4-FFF2-40B4-BE49-F238E27FC236}">
                <a16:creationId xmlns:a16="http://schemas.microsoft.com/office/drawing/2014/main" id="{73ED082A-1B21-1B46-8E0B-808329725BBD}"/>
              </a:ext>
            </a:extLst>
          </p:cNvPr>
          <p:cNvSpPr txBox="1">
            <a:spLocks/>
          </p:cNvSpPr>
          <p:nvPr/>
        </p:nvSpPr>
        <p:spPr>
          <a:xfrm>
            <a:off x="5273433" y="2308304"/>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read it</a:t>
            </a:r>
          </a:p>
        </p:txBody>
      </p:sp>
      <p:sp>
        <p:nvSpPr>
          <p:cNvPr id="8" name="Title 1">
            <a:extLst>
              <a:ext uri="{FF2B5EF4-FFF2-40B4-BE49-F238E27FC236}">
                <a16:creationId xmlns:a16="http://schemas.microsoft.com/office/drawing/2014/main" id="{CDE7FEF2-6F2E-4041-A509-1E725257680E}"/>
              </a:ext>
            </a:extLst>
          </p:cNvPr>
          <p:cNvSpPr txBox="1">
            <a:spLocks/>
          </p:cNvSpPr>
          <p:nvPr/>
        </p:nvSpPr>
        <p:spPr>
          <a:xfrm>
            <a:off x="6892048" y="2292607"/>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write it</a:t>
            </a:r>
          </a:p>
        </p:txBody>
      </p:sp>
      <p:sp>
        <p:nvSpPr>
          <p:cNvPr id="10" name="Title 1">
            <a:extLst>
              <a:ext uri="{FF2B5EF4-FFF2-40B4-BE49-F238E27FC236}">
                <a16:creationId xmlns:a16="http://schemas.microsoft.com/office/drawing/2014/main" id="{27DB00F0-055A-4346-9A27-64C3EEFAF705}"/>
              </a:ext>
            </a:extLst>
          </p:cNvPr>
          <p:cNvSpPr txBox="1">
            <a:spLocks/>
          </p:cNvSpPr>
          <p:nvPr/>
        </p:nvSpPr>
        <p:spPr>
          <a:xfrm>
            <a:off x="347266" y="3638515"/>
            <a:ext cx="1431656"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latin typeface="Arial" panose="020B0604020202020204" pitchFamily="34" charset="0"/>
                <a:cs typeface="Arial" panose="020B0604020202020204" pitchFamily="34" charset="0"/>
              </a:rPr>
              <a:t>details</a:t>
            </a:r>
          </a:p>
        </p:txBody>
      </p:sp>
      <p:sp>
        <p:nvSpPr>
          <p:cNvPr id="11" name="Title 1">
            <a:extLst>
              <a:ext uri="{FF2B5EF4-FFF2-40B4-BE49-F238E27FC236}">
                <a16:creationId xmlns:a16="http://schemas.microsoft.com/office/drawing/2014/main" id="{49F1D09F-07DA-D34C-AA06-1DA91BCF4CB4}"/>
              </a:ext>
            </a:extLst>
          </p:cNvPr>
          <p:cNvSpPr txBox="1">
            <a:spLocks/>
          </p:cNvSpPr>
          <p:nvPr/>
        </p:nvSpPr>
        <p:spPr>
          <a:xfrm>
            <a:off x="2285120" y="2857410"/>
            <a:ext cx="6038584" cy="47665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i="1" dirty="0">
                <a:solidFill>
                  <a:srgbClr val="FF0000"/>
                </a:solidFill>
                <a:latin typeface="Arial" panose="020B0604020202020204" pitchFamily="34" charset="0"/>
                <a:cs typeface="Arial" panose="020B0604020202020204" pitchFamily="34" charset="0"/>
              </a:rPr>
              <a:t>pen               pen          pen              pen</a:t>
            </a:r>
          </a:p>
        </p:txBody>
      </p:sp>
      <p:sp>
        <p:nvSpPr>
          <p:cNvPr id="12" name="Title 1">
            <a:extLst>
              <a:ext uri="{FF2B5EF4-FFF2-40B4-BE49-F238E27FC236}">
                <a16:creationId xmlns:a16="http://schemas.microsoft.com/office/drawing/2014/main" id="{3F302FDD-F91F-344A-918A-AC07A81CB83D}"/>
              </a:ext>
            </a:extLst>
          </p:cNvPr>
          <p:cNvSpPr txBox="1">
            <a:spLocks/>
          </p:cNvSpPr>
          <p:nvPr/>
        </p:nvSpPr>
        <p:spPr>
          <a:xfrm>
            <a:off x="2113326" y="3467430"/>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rgbClr val="002060"/>
                </a:solidFill>
                <a:latin typeface="Arial" panose="020B0604020202020204" pitchFamily="34" charset="0"/>
                <a:cs typeface="Arial" panose="020B0604020202020204" pitchFamily="34" charset="0"/>
              </a:rPr>
              <a:t>a nice 	</a:t>
            </a:r>
          </a:p>
          <a:p>
            <a:r>
              <a:rPr lang="en-US" sz="2200" b="1" i="1" dirty="0">
                <a:solidFill>
                  <a:srgbClr val="002060"/>
                </a:solidFill>
                <a:latin typeface="Arial" panose="020B0604020202020204" pitchFamily="34" charset="0"/>
                <a:cs typeface="Arial" panose="020B0604020202020204" pitchFamily="34" charset="0"/>
              </a:rPr>
              <a:t>blue pen</a:t>
            </a:r>
          </a:p>
        </p:txBody>
      </p:sp>
      <p:sp>
        <p:nvSpPr>
          <p:cNvPr id="13" name="Title 1">
            <a:extLst>
              <a:ext uri="{FF2B5EF4-FFF2-40B4-BE49-F238E27FC236}">
                <a16:creationId xmlns:a16="http://schemas.microsoft.com/office/drawing/2014/main" id="{B6657A8C-A1FC-514D-BE13-7192CE00A3F2}"/>
              </a:ext>
            </a:extLst>
          </p:cNvPr>
          <p:cNvSpPr txBox="1">
            <a:spLocks/>
          </p:cNvSpPr>
          <p:nvPr/>
        </p:nvSpPr>
        <p:spPr>
          <a:xfrm>
            <a:off x="3763300" y="3484784"/>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rgbClr val="002060"/>
                </a:solidFill>
                <a:latin typeface="Arial" panose="020B0604020202020204" pitchFamily="34" charset="0"/>
                <a:cs typeface="Arial" panose="020B0604020202020204" pitchFamily="34" charset="0"/>
              </a:rPr>
              <a:t>a nice 	</a:t>
            </a:r>
          </a:p>
          <a:p>
            <a:r>
              <a:rPr lang="en-US" sz="2200" b="1" i="1" dirty="0">
                <a:solidFill>
                  <a:srgbClr val="002060"/>
                </a:solidFill>
                <a:latin typeface="Arial" panose="020B0604020202020204" pitchFamily="34" charset="0"/>
                <a:cs typeface="Arial" panose="020B0604020202020204" pitchFamily="34" charset="0"/>
              </a:rPr>
              <a:t>blue pen</a:t>
            </a:r>
          </a:p>
        </p:txBody>
      </p:sp>
      <p:sp>
        <p:nvSpPr>
          <p:cNvPr id="14" name="Title 1">
            <a:extLst>
              <a:ext uri="{FF2B5EF4-FFF2-40B4-BE49-F238E27FC236}">
                <a16:creationId xmlns:a16="http://schemas.microsoft.com/office/drawing/2014/main" id="{5AFDA544-21F1-BA4F-9960-365967500610}"/>
              </a:ext>
            </a:extLst>
          </p:cNvPr>
          <p:cNvSpPr txBox="1">
            <a:spLocks/>
          </p:cNvSpPr>
          <p:nvPr/>
        </p:nvSpPr>
        <p:spPr>
          <a:xfrm>
            <a:off x="5367627" y="3484784"/>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rgbClr val="002060"/>
                </a:solidFill>
                <a:latin typeface="Arial" panose="020B0604020202020204" pitchFamily="34" charset="0"/>
                <a:cs typeface="Arial" panose="020B0604020202020204" pitchFamily="34" charset="0"/>
              </a:rPr>
              <a:t>a nice 	</a:t>
            </a:r>
          </a:p>
          <a:p>
            <a:r>
              <a:rPr lang="en-US" sz="2200" b="1" i="1" dirty="0">
                <a:solidFill>
                  <a:srgbClr val="002060"/>
                </a:solidFill>
                <a:latin typeface="Arial" panose="020B0604020202020204" pitchFamily="34" charset="0"/>
                <a:cs typeface="Arial" panose="020B0604020202020204" pitchFamily="34" charset="0"/>
              </a:rPr>
              <a:t>blue pen</a:t>
            </a:r>
          </a:p>
        </p:txBody>
      </p:sp>
      <p:sp>
        <p:nvSpPr>
          <p:cNvPr id="15" name="Title 1">
            <a:extLst>
              <a:ext uri="{FF2B5EF4-FFF2-40B4-BE49-F238E27FC236}">
                <a16:creationId xmlns:a16="http://schemas.microsoft.com/office/drawing/2014/main" id="{B316CFD6-2254-AE40-861A-0F1E1BD3F7CD}"/>
              </a:ext>
            </a:extLst>
          </p:cNvPr>
          <p:cNvSpPr txBox="1">
            <a:spLocks/>
          </p:cNvSpPr>
          <p:nvPr/>
        </p:nvSpPr>
        <p:spPr>
          <a:xfrm>
            <a:off x="6915577" y="3467430"/>
            <a:ext cx="1775243" cy="91677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i="1" dirty="0">
                <a:solidFill>
                  <a:srgbClr val="002060"/>
                </a:solidFill>
                <a:latin typeface="Arial" panose="020B0604020202020204" pitchFamily="34" charset="0"/>
                <a:cs typeface="Arial" panose="020B0604020202020204" pitchFamily="34" charset="0"/>
              </a:rPr>
              <a:t>a nice 	</a:t>
            </a:r>
          </a:p>
          <a:p>
            <a:r>
              <a:rPr lang="en-US" sz="2200" b="1" i="1" dirty="0">
                <a:solidFill>
                  <a:srgbClr val="002060"/>
                </a:solidFill>
                <a:latin typeface="Arial" panose="020B0604020202020204" pitchFamily="34" charset="0"/>
                <a:cs typeface="Arial" panose="020B0604020202020204" pitchFamily="34" charset="0"/>
              </a:rPr>
              <a:t>blue pen</a:t>
            </a:r>
          </a:p>
        </p:txBody>
      </p:sp>
      <p:cxnSp>
        <p:nvCxnSpPr>
          <p:cNvPr id="21" name="Straight Connector 20">
            <a:extLst>
              <a:ext uri="{FF2B5EF4-FFF2-40B4-BE49-F238E27FC236}">
                <a16:creationId xmlns:a16="http://schemas.microsoft.com/office/drawing/2014/main" id="{9AD06B85-D730-B742-AF22-9E6CE60A2534}"/>
              </a:ext>
            </a:extLst>
          </p:cNvPr>
          <p:cNvCxnSpPr>
            <a:cxnSpLocks/>
          </p:cNvCxnSpPr>
          <p:nvPr/>
        </p:nvCxnSpPr>
        <p:spPr>
          <a:xfrm>
            <a:off x="333228" y="2759074"/>
            <a:ext cx="81873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3DA335-437B-0B41-97F6-D6538DAC85BE}"/>
              </a:ext>
            </a:extLst>
          </p:cNvPr>
          <p:cNvCxnSpPr>
            <a:cxnSpLocks/>
          </p:cNvCxnSpPr>
          <p:nvPr/>
        </p:nvCxnSpPr>
        <p:spPr>
          <a:xfrm>
            <a:off x="333228" y="3446046"/>
            <a:ext cx="81873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BE4410-FDD6-4146-B10F-6F05C6A9824A}"/>
              </a:ext>
            </a:extLst>
          </p:cNvPr>
          <p:cNvCxnSpPr>
            <a:cxnSpLocks/>
          </p:cNvCxnSpPr>
          <p:nvPr/>
        </p:nvCxnSpPr>
        <p:spPr>
          <a:xfrm>
            <a:off x="1922877" y="2266703"/>
            <a:ext cx="0" cy="2130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6BD4856-FF7B-0142-B780-4CE2D22B2B02}"/>
              </a:ext>
            </a:extLst>
          </p:cNvPr>
          <p:cNvCxnSpPr>
            <a:cxnSpLocks/>
          </p:cNvCxnSpPr>
          <p:nvPr/>
        </p:nvCxnSpPr>
        <p:spPr>
          <a:xfrm>
            <a:off x="3552385" y="2236225"/>
            <a:ext cx="0" cy="2147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EAB8EA6-BC3A-4E45-9803-D3A375AB04D7}"/>
              </a:ext>
            </a:extLst>
          </p:cNvPr>
          <p:cNvCxnSpPr>
            <a:cxnSpLocks/>
          </p:cNvCxnSpPr>
          <p:nvPr/>
        </p:nvCxnSpPr>
        <p:spPr>
          <a:xfrm>
            <a:off x="5173041" y="2252636"/>
            <a:ext cx="0" cy="2144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B7B3D0-CA18-4244-A56C-16718786C81B}"/>
              </a:ext>
            </a:extLst>
          </p:cNvPr>
          <p:cNvCxnSpPr>
            <a:cxnSpLocks/>
          </p:cNvCxnSpPr>
          <p:nvPr/>
        </p:nvCxnSpPr>
        <p:spPr>
          <a:xfrm>
            <a:off x="6862096" y="2222157"/>
            <a:ext cx="0" cy="2175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6160A1-BC46-294C-B95D-C8A02EC891EA}"/>
              </a:ext>
            </a:extLst>
          </p:cNvPr>
          <p:cNvCxnSpPr>
            <a:cxnSpLocks/>
          </p:cNvCxnSpPr>
          <p:nvPr/>
        </p:nvCxnSpPr>
        <p:spPr>
          <a:xfrm>
            <a:off x="8539089" y="2236225"/>
            <a:ext cx="0" cy="2147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72328A1-1852-E944-9A5E-08759044CE10}"/>
              </a:ext>
            </a:extLst>
          </p:cNvPr>
          <p:cNvCxnSpPr>
            <a:cxnSpLocks/>
          </p:cNvCxnSpPr>
          <p:nvPr/>
        </p:nvCxnSpPr>
        <p:spPr>
          <a:xfrm>
            <a:off x="347266" y="2222157"/>
            <a:ext cx="0" cy="2140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3FC17E-4091-7947-A73D-664662D45F6D}"/>
              </a:ext>
            </a:extLst>
          </p:cNvPr>
          <p:cNvCxnSpPr>
            <a:cxnSpLocks/>
          </p:cNvCxnSpPr>
          <p:nvPr/>
        </p:nvCxnSpPr>
        <p:spPr>
          <a:xfrm>
            <a:off x="333228" y="2145580"/>
            <a:ext cx="82014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3BFC16-BC53-6B44-B6DE-30203469A39D}"/>
              </a:ext>
            </a:extLst>
          </p:cNvPr>
          <p:cNvCxnSpPr>
            <a:cxnSpLocks/>
          </p:cNvCxnSpPr>
          <p:nvPr/>
        </p:nvCxnSpPr>
        <p:spPr>
          <a:xfrm>
            <a:off x="347266" y="4365444"/>
            <a:ext cx="81733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DEC2C83-5BA8-264E-984B-364F783F4A66}"/>
              </a:ext>
            </a:extLst>
          </p:cNvPr>
          <p:cNvCxnSpPr>
            <a:cxnSpLocks/>
          </p:cNvCxnSpPr>
          <p:nvPr/>
        </p:nvCxnSpPr>
        <p:spPr>
          <a:xfrm>
            <a:off x="345421" y="2222157"/>
            <a:ext cx="0" cy="2175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رابط مستقيم 36">
            <a:extLst>
              <a:ext uri="{FF2B5EF4-FFF2-40B4-BE49-F238E27FC236}">
                <a16:creationId xmlns:a16="http://schemas.microsoft.com/office/drawing/2014/main" id="{16D24DAB-5A85-AE4C-9CAB-BF60C14BB27D}"/>
              </a:ext>
            </a:extLst>
          </p:cNvPr>
          <p:cNvCxnSpPr/>
          <p:nvPr/>
        </p:nvCxnSpPr>
        <p:spPr>
          <a:xfrm flipH="1">
            <a:off x="-28303" y="673488"/>
            <a:ext cx="914400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مستطيل 34">
            <a:extLst>
              <a:ext uri="{FF2B5EF4-FFF2-40B4-BE49-F238E27FC236}">
                <a16:creationId xmlns:a16="http://schemas.microsoft.com/office/drawing/2014/main" id="{F9E57C50-9603-4C40-92E3-DB838EAB74AB}"/>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2019 </a:t>
            </a:r>
            <a:endParaRPr lang="ar-SA" sz="1050" dirty="0"/>
          </a:p>
        </p:txBody>
      </p:sp>
      <p:sp>
        <p:nvSpPr>
          <p:cNvPr id="9" name="TextBox 8">
            <a:extLst>
              <a:ext uri="{FF2B5EF4-FFF2-40B4-BE49-F238E27FC236}">
                <a16:creationId xmlns:a16="http://schemas.microsoft.com/office/drawing/2014/main" id="{2DAEE9DC-C9F8-D14A-A0E4-B50F12012179}"/>
              </a:ext>
            </a:extLst>
          </p:cNvPr>
          <p:cNvSpPr txBox="1"/>
          <p:nvPr/>
        </p:nvSpPr>
        <p:spPr>
          <a:xfrm>
            <a:off x="328235" y="4397948"/>
            <a:ext cx="7239799" cy="769441"/>
          </a:xfrm>
          <a:prstGeom prst="rect">
            <a:avLst/>
          </a:prstGeom>
          <a:solidFill>
            <a:srgbClr val="FFFF00"/>
          </a:solidFill>
        </p:spPr>
        <p:txBody>
          <a:bodyPr wrap="square" rtlCol="0">
            <a:spAutoFit/>
          </a:bodyPr>
          <a:lstStyle/>
          <a:p>
            <a:r>
              <a:rPr lang="en-US" sz="2200" dirty="0"/>
              <a:t>One of the most important reasons for learning LANGUAGE grammar is to understand and form details.</a:t>
            </a:r>
          </a:p>
        </p:txBody>
      </p:sp>
      <p:sp>
        <p:nvSpPr>
          <p:cNvPr id="36" name="TextBox 35">
            <a:extLst>
              <a:ext uri="{FF2B5EF4-FFF2-40B4-BE49-F238E27FC236}">
                <a16:creationId xmlns:a16="http://schemas.microsoft.com/office/drawing/2014/main" id="{B9B854E5-6EF2-2640-A218-D982189852E4}"/>
              </a:ext>
            </a:extLst>
          </p:cNvPr>
          <p:cNvSpPr txBox="1"/>
          <p:nvPr/>
        </p:nvSpPr>
        <p:spPr>
          <a:xfrm>
            <a:off x="350808" y="5294440"/>
            <a:ext cx="7217225" cy="1200329"/>
          </a:xfrm>
          <a:prstGeom prst="rect">
            <a:avLst/>
          </a:prstGeom>
          <a:solidFill>
            <a:schemeClr val="tx1"/>
          </a:solid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 Adjective - noun word order</a:t>
            </a:r>
          </a:p>
          <a:p>
            <a:r>
              <a:rPr lang="en-US" sz="2400" dirty="0">
                <a:solidFill>
                  <a:schemeClr val="bg1"/>
                </a:solidFill>
                <a:latin typeface="Arial" panose="020B0604020202020204" pitchFamily="34" charset="0"/>
                <a:cs typeface="Arial" panose="020B0604020202020204" pitchFamily="34" charset="0"/>
              </a:rPr>
              <a:t>- Order of adjectives</a:t>
            </a:r>
          </a:p>
          <a:p>
            <a:r>
              <a:rPr lang="en-US" sz="2400" dirty="0">
                <a:solidFill>
                  <a:schemeClr val="bg1"/>
                </a:solidFill>
                <a:latin typeface="Arial" panose="020B0604020202020204" pitchFamily="34" charset="0"/>
                <a:cs typeface="Arial" panose="020B0604020202020204" pitchFamily="34" charset="0"/>
              </a:rPr>
              <a:t>- Position of preposition</a:t>
            </a:r>
          </a:p>
        </p:txBody>
      </p:sp>
    </p:spTree>
    <p:extLst>
      <p:ext uri="{BB962C8B-B14F-4D97-AF65-F5344CB8AC3E}">
        <p14:creationId xmlns:p14="http://schemas.microsoft.com/office/powerpoint/2010/main" val="2718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p:bldP spid="11" grpId="0"/>
      <p:bldP spid="12" grpId="0"/>
      <p:bldP spid="13" grpId="0"/>
      <p:bldP spid="14" grpId="0"/>
      <p:bldP spid="15" grpId="0"/>
      <p:bldP spid="9" grpId="0" animBg="1"/>
      <p:bldP spid="3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BCE5E-A048-AD4A-808B-5E161B0E9C18}" type="slidenum">
              <a:rPr lang="en-US" smtClean="0"/>
              <a:t>90</a:t>
            </a:fld>
            <a:endParaRPr lang="en-US"/>
          </a:p>
        </p:txBody>
      </p:sp>
      <p:sp>
        <p:nvSpPr>
          <p:cNvPr id="9" name="مستطيل 34">
            <a:extLst>
              <a:ext uri="{FF2B5EF4-FFF2-40B4-BE49-F238E27FC236}">
                <a16:creationId xmlns:a16="http://schemas.microsoft.com/office/drawing/2014/main" id="{B08D6C46-3278-4F4A-AFD0-A36EC4BD3132}"/>
              </a:ext>
            </a:extLst>
          </p:cNvPr>
          <p:cNvSpPr/>
          <p:nvPr/>
        </p:nvSpPr>
        <p:spPr>
          <a:xfrm>
            <a:off x="-3875" y="6675738"/>
            <a:ext cx="9144000" cy="182262"/>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l"/>
            <a:r>
              <a:rPr lang="en-US" sz="1050" dirty="0"/>
              <a:t>Eli Ghazel 2018 </a:t>
            </a:r>
            <a:endParaRPr lang="ar-SA" sz="1050" dirty="0"/>
          </a:p>
        </p:txBody>
      </p:sp>
      <p:sp>
        <p:nvSpPr>
          <p:cNvPr id="10" name="TextBox 9">
            <a:extLst>
              <a:ext uri="{FF2B5EF4-FFF2-40B4-BE49-F238E27FC236}">
                <a16:creationId xmlns:a16="http://schemas.microsoft.com/office/drawing/2014/main" id="{2C205763-7D27-1D4E-B937-843FB4A6FD66}"/>
              </a:ext>
            </a:extLst>
          </p:cNvPr>
          <p:cNvSpPr txBox="1"/>
          <p:nvPr/>
        </p:nvSpPr>
        <p:spPr>
          <a:xfrm>
            <a:off x="981634" y="3166782"/>
            <a:ext cx="8350624" cy="1015663"/>
          </a:xfrm>
          <a:prstGeom prst="rect">
            <a:avLst/>
          </a:prstGeom>
          <a:noFill/>
        </p:spPr>
        <p:txBody>
          <a:bodyPr wrap="square" rtlCol="0">
            <a:spAutoFit/>
          </a:bodyPr>
          <a:lstStyle/>
          <a:p>
            <a:r>
              <a:rPr lang="en-US" sz="6000" dirty="0"/>
              <a:t>Using Inquiry to Learn</a:t>
            </a:r>
          </a:p>
        </p:txBody>
      </p:sp>
      <p:pic>
        <p:nvPicPr>
          <p:cNvPr id="11" name="Picture 10">
            <a:extLst>
              <a:ext uri="{FF2B5EF4-FFF2-40B4-BE49-F238E27FC236}">
                <a16:creationId xmlns:a16="http://schemas.microsoft.com/office/drawing/2014/main" id="{52B20124-E883-064F-802D-C7A77E82BD35}"/>
              </a:ext>
            </a:extLst>
          </p:cNvPr>
          <p:cNvPicPr>
            <a:picLocks noChangeAspect="1"/>
          </p:cNvPicPr>
          <p:nvPr/>
        </p:nvPicPr>
        <p:blipFill>
          <a:blip r:embed="rId2"/>
          <a:stretch>
            <a:fillRect/>
          </a:stretch>
        </p:blipFill>
        <p:spPr>
          <a:xfrm>
            <a:off x="0" y="0"/>
            <a:ext cx="9144000" cy="755702"/>
          </a:xfrm>
          <a:prstGeom prst="rect">
            <a:avLst/>
          </a:prstGeom>
        </p:spPr>
      </p:pic>
    </p:spTree>
    <p:extLst>
      <p:ext uri="{BB962C8B-B14F-4D97-AF65-F5344CB8AC3E}">
        <p14:creationId xmlns:p14="http://schemas.microsoft.com/office/powerpoint/2010/main" val="31769656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Eli Ghazel ILB Apr  2016</a:t>
            </a:r>
            <a:endParaRPr lang="en-US" dirty="0"/>
          </a:p>
        </p:txBody>
      </p:sp>
      <p:sp>
        <p:nvSpPr>
          <p:cNvPr id="4" name="TextBox 3"/>
          <p:cNvSpPr txBox="1"/>
          <p:nvPr/>
        </p:nvSpPr>
        <p:spPr>
          <a:xfrm>
            <a:off x="3396746" y="2950593"/>
            <a:ext cx="2188879" cy="1938992"/>
          </a:xfrm>
          <a:prstGeom prst="rect">
            <a:avLst/>
          </a:prstGeom>
          <a:noFill/>
        </p:spPr>
        <p:txBody>
          <a:bodyPr wrap="square" rtlCol="0">
            <a:spAutoFit/>
          </a:bodyPr>
          <a:lstStyle/>
          <a:p>
            <a:r>
              <a:rPr lang="en-US" sz="2400" dirty="0"/>
              <a:t>How do friends </a:t>
            </a:r>
          </a:p>
          <a:p>
            <a:r>
              <a:rPr lang="en-US" sz="2400" dirty="0"/>
              <a:t>and families depend on one another?</a:t>
            </a:r>
          </a:p>
          <a:p>
            <a:r>
              <a:rPr lang="en-US" sz="2400" dirty="0"/>
              <a:t> </a:t>
            </a:r>
          </a:p>
        </p:txBody>
      </p:sp>
      <p:sp>
        <p:nvSpPr>
          <p:cNvPr id="5" name="Oval 4"/>
          <p:cNvSpPr/>
          <p:nvPr/>
        </p:nvSpPr>
        <p:spPr>
          <a:xfrm>
            <a:off x="2568388" y="2824250"/>
            <a:ext cx="3546662" cy="217805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419843" y="1089139"/>
            <a:ext cx="6637511" cy="830997"/>
          </a:xfrm>
          <a:prstGeom prst="rect">
            <a:avLst/>
          </a:prstGeom>
          <a:noFill/>
        </p:spPr>
        <p:txBody>
          <a:bodyPr wrap="square" rtlCol="0">
            <a:spAutoFit/>
          </a:bodyPr>
          <a:lstStyle/>
          <a:p>
            <a:r>
              <a:rPr lang="en-US" sz="2400" dirty="0"/>
              <a:t>Put the big idea question on a large sheet of paper and put it up on the wall.</a:t>
            </a:r>
          </a:p>
        </p:txBody>
      </p:sp>
      <p:sp>
        <p:nvSpPr>
          <p:cNvPr id="3" name="Slide Number Placeholder 2"/>
          <p:cNvSpPr>
            <a:spLocks noGrp="1"/>
          </p:cNvSpPr>
          <p:nvPr>
            <p:ph type="sldNum" sz="quarter" idx="12"/>
          </p:nvPr>
        </p:nvSpPr>
        <p:spPr/>
        <p:txBody>
          <a:bodyPr/>
          <a:lstStyle/>
          <a:p>
            <a:fld id="{342BCE5E-A048-AD4A-808B-5E161B0E9C18}" type="slidenum">
              <a:rPr lang="en-US" smtClean="0"/>
              <a:t>91</a:t>
            </a:fld>
            <a:endParaRPr lang="en-US"/>
          </a:p>
        </p:txBody>
      </p:sp>
      <p:pic>
        <p:nvPicPr>
          <p:cNvPr id="7" name="Picture 6">
            <a:extLst>
              <a:ext uri="{FF2B5EF4-FFF2-40B4-BE49-F238E27FC236}">
                <a16:creationId xmlns:a16="http://schemas.microsoft.com/office/drawing/2014/main" id="{F739646B-088F-5F4D-AB9B-FF4FAD81420B}"/>
              </a:ext>
            </a:extLst>
          </p:cNvPr>
          <p:cNvPicPr>
            <a:picLocks noChangeAspect="1"/>
          </p:cNvPicPr>
          <p:nvPr/>
        </p:nvPicPr>
        <p:blipFill>
          <a:blip r:embed="rId2"/>
          <a:stretch>
            <a:fillRect/>
          </a:stretch>
        </p:blipFill>
        <p:spPr>
          <a:xfrm>
            <a:off x="0" y="0"/>
            <a:ext cx="9144000" cy="755702"/>
          </a:xfrm>
          <a:prstGeom prst="rect">
            <a:avLst/>
          </a:prstGeom>
        </p:spPr>
      </p:pic>
    </p:spTree>
    <p:extLst>
      <p:ext uri="{BB962C8B-B14F-4D97-AF65-F5344CB8AC3E}">
        <p14:creationId xmlns:p14="http://schemas.microsoft.com/office/powerpoint/2010/main" val="30788446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Eli Ghazel ILB Apr  2016</a:t>
            </a:r>
            <a:endParaRPr lang="en-US" dirty="0"/>
          </a:p>
        </p:txBody>
      </p:sp>
      <p:sp>
        <p:nvSpPr>
          <p:cNvPr id="4" name="TextBox 3"/>
          <p:cNvSpPr txBox="1"/>
          <p:nvPr/>
        </p:nvSpPr>
        <p:spPr>
          <a:xfrm>
            <a:off x="3396746" y="2950593"/>
            <a:ext cx="2188879" cy="1200329"/>
          </a:xfrm>
          <a:prstGeom prst="rect">
            <a:avLst/>
          </a:prstGeom>
          <a:noFill/>
        </p:spPr>
        <p:txBody>
          <a:bodyPr wrap="square" rtlCol="0">
            <a:spAutoFit/>
          </a:bodyPr>
          <a:lstStyle/>
          <a:p>
            <a:r>
              <a:rPr lang="en-US" dirty="0"/>
              <a:t>How do friends </a:t>
            </a:r>
          </a:p>
          <a:p>
            <a:r>
              <a:rPr lang="en-US" dirty="0"/>
              <a:t>and families depend on one another?</a:t>
            </a:r>
          </a:p>
          <a:p>
            <a:r>
              <a:rPr lang="en-US" dirty="0"/>
              <a:t> </a:t>
            </a:r>
          </a:p>
        </p:txBody>
      </p:sp>
      <p:sp>
        <p:nvSpPr>
          <p:cNvPr id="5" name="Oval 4"/>
          <p:cNvSpPr/>
          <p:nvPr/>
        </p:nvSpPr>
        <p:spPr>
          <a:xfrm>
            <a:off x="3124200" y="2824250"/>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77103" y="1490703"/>
            <a:ext cx="8189794" cy="461665"/>
          </a:xfrm>
          <a:prstGeom prst="rect">
            <a:avLst/>
          </a:prstGeom>
          <a:noFill/>
        </p:spPr>
        <p:txBody>
          <a:bodyPr wrap="square" rtlCol="0">
            <a:spAutoFit/>
          </a:bodyPr>
          <a:lstStyle/>
          <a:p>
            <a:r>
              <a:rPr lang="en-US" sz="2400" dirty="0"/>
              <a:t>Put the first essential question for the week(s) up – like below.</a:t>
            </a:r>
          </a:p>
        </p:txBody>
      </p:sp>
      <p:sp>
        <p:nvSpPr>
          <p:cNvPr id="3" name="Slide Number Placeholder 2"/>
          <p:cNvSpPr>
            <a:spLocks noGrp="1"/>
          </p:cNvSpPr>
          <p:nvPr>
            <p:ph type="sldNum" sz="quarter" idx="12"/>
          </p:nvPr>
        </p:nvSpPr>
        <p:spPr/>
        <p:txBody>
          <a:bodyPr/>
          <a:lstStyle/>
          <a:p>
            <a:fld id="{342BCE5E-A048-AD4A-808B-5E161B0E9C18}" type="slidenum">
              <a:rPr lang="en-US" smtClean="0"/>
              <a:t>92</a:t>
            </a:fld>
            <a:endParaRPr lang="en-US"/>
          </a:p>
        </p:txBody>
      </p:sp>
      <p:sp>
        <p:nvSpPr>
          <p:cNvPr id="8" name="TextBox 7"/>
          <p:cNvSpPr txBox="1"/>
          <p:nvPr/>
        </p:nvSpPr>
        <p:spPr>
          <a:xfrm>
            <a:off x="5900926" y="4175348"/>
            <a:ext cx="2188879" cy="1200329"/>
          </a:xfrm>
          <a:prstGeom prst="rect">
            <a:avLst/>
          </a:prstGeom>
          <a:noFill/>
        </p:spPr>
        <p:txBody>
          <a:bodyPr wrap="square" rtlCol="0">
            <a:spAutoFit/>
          </a:bodyPr>
          <a:lstStyle/>
          <a:p>
            <a:r>
              <a:rPr lang="en-US" sz="2400" dirty="0"/>
              <a:t>How do friends depend on one another?</a:t>
            </a:r>
          </a:p>
        </p:txBody>
      </p:sp>
      <p:sp>
        <p:nvSpPr>
          <p:cNvPr id="9" name="Oval 8"/>
          <p:cNvSpPr/>
          <p:nvPr/>
        </p:nvSpPr>
        <p:spPr>
          <a:xfrm>
            <a:off x="5348516" y="4027481"/>
            <a:ext cx="3055896" cy="164908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cxnSpLocks/>
            <a:endCxn id="9" idx="1"/>
          </p:cNvCxnSpPr>
          <p:nvPr/>
        </p:nvCxnSpPr>
        <p:spPr>
          <a:xfrm>
            <a:off x="5348516" y="3704544"/>
            <a:ext cx="447526" cy="564439"/>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20041767">
            <a:off x="5448567" y="3709778"/>
            <a:ext cx="1236466" cy="369332"/>
          </a:xfrm>
          <a:prstGeom prst="rect">
            <a:avLst/>
          </a:prstGeom>
          <a:solidFill>
            <a:srgbClr val="FF0000"/>
          </a:solidFill>
        </p:spPr>
        <p:txBody>
          <a:bodyPr wrap="square" rtlCol="0">
            <a:spAutoFit/>
          </a:bodyPr>
          <a:lstStyle/>
          <a:p>
            <a:r>
              <a:rPr lang="en-US" b="1" dirty="0">
                <a:solidFill>
                  <a:schemeClr val="bg1"/>
                </a:solidFill>
              </a:rPr>
              <a:t>Week one</a:t>
            </a:r>
          </a:p>
        </p:txBody>
      </p:sp>
      <p:pic>
        <p:nvPicPr>
          <p:cNvPr id="13" name="Picture 12">
            <a:extLst>
              <a:ext uri="{FF2B5EF4-FFF2-40B4-BE49-F238E27FC236}">
                <a16:creationId xmlns:a16="http://schemas.microsoft.com/office/drawing/2014/main" id="{2F5D7A21-BBF2-2E49-9C95-BD71EB45077C}"/>
              </a:ext>
            </a:extLst>
          </p:cNvPr>
          <p:cNvPicPr>
            <a:picLocks noChangeAspect="1"/>
          </p:cNvPicPr>
          <p:nvPr/>
        </p:nvPicPr>
        <p:blipFill>
          <a:blip r:embed="rId2"/>
          <a:stretch>
            <a:fillRect/>
          </a:stretch>
        </p:blipFill>
        <p:spPr>
          <a:xfrm>
            <a:off x="0" y="0"/>
            <a:ext cx="9144000" cy="755702"/>
          </a:xfrm>
          <a:prstGeom prst="rect">
            <a:avLst/>
          </a:prstGeom>
        </p:spPr>
      </p:pic>
    </p:spTree>
    <p:extLst>
      <p:ext uri="{BB962C8B-B14F-4D97-AF65-F5344CB8AC3E}">
        <p14:creationId xmlns:p14="http://schemas.microsoft.com/office/powerpoint/2010/main" val="108093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Eli Ghazel ILB Apr  2016</a:t>
            </a:r>
            <a:endParaRPr lang="en-US" dirty="0"/>
          </a:p>
        </p:txBody>
      </p:sp>
      <p:sp>
        <p:nvSpPr>
          <p:cNvPr id="4" name="TextBox 3"/>
          <p:cNvSpPr txBox="1"/>
          <p:nvPr/>
        </p:nvSpPr>
        <p:spPr>
          <a:xfrm>
            <a:off x="3396746" y="2950593"/>
            <a:ext cx="2188879" cy="1200329"/>
          </a:xfrm>
          <a:prstGeom prst="rect">
            <a:avLst/>
          </a:prstGeom>
          <a:noFill/>
        </p:spPr>
        <p:txBody>
          <a:bodyPr wrap="square" rtlCol="0">
            <a:spAutoFit/>
          </a:bodyPr>
          <a:lstStyle/>
          <a:p>
            <a:r>
              <a:rPr lang="en-US" dirty="0"/>
              <a:t>How do friends </a:t>
            </a:r>
          </a:p>
          <a:p>
            <a:r>
              <a:rPr lang="en-US" dirty="0"/>
              <a:t>and families depend on one another?</a:t>
            </a:r>
          </a:p>
          <a:p>
            <a:r>
              <a:rPr lang="en-US" dirty="0"/>
              <a:t> </a:t>
            </a:r>
          </a:p>
        </p:txBody>
      </p:sp>
      <p:sp>
        <p:nvSpPr>
          <p:cNvPr id="5" name="Oval 4"/>
          <p:cNvSpPr/>
          <p:nvPr/>
        </p:nvSpPr>
        <p:spPr>
          <a:xfrm>
            <a:off x="3124200" y="2824250"/>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88259" y="1094382"/>
            <a:ext cx="8767482" cy="1200329"/>
          </a:xfrm>
          <a:prstGeom prst="rect">
            <a:avLst/>
          </a:prstGeom>
          <a:noFill/>
        </p:spPr>
        <p:txBody>
          <a:bodyPr wrap="square" rtlCol="0">
            <a:spAutoFit/>
          </a:bodyPr>
          <a:lstStyle/>
          <a:p>
            <a:r>
              <a:rPr lang="en-US" sz="2400" dirty="0"/>
              <a:t>Each day, ask the children to read a certain part of the story (you tell them which page or section especially the younger children) and find an example that answers the question.</a:t>
            </a:r>
          </a:p>
        </p:txBody>
      </p:sp>
      <p:sp>
        <p:nvSpPr>
          <p:cNvPr id="3" name="Slide Number Placeholder 2"/>
          <p:cNvSpPr>
            <a:spLocks noGrp="1"/>
          </p:cNvSpPr>
          <p:nvPr>
            <p:ph type="sldNum" sz="quarter" idx="12"/>
          </p:nvPr>
        </p:nvSpPr>
        <p:spPr/>
        <p:txBody>
          <a:bodyPr/>
          <a:lstStyle/>
          <a:p>
            <a:fld id="{342BCE5E-A048-AD4A-808B-5E161B0E9C18}" type="slidenum">
              <a:rPr lang="en-US" smtClean="0"/>
              <a:t>93</a:t>
            </a:fld>
            <a:endParaRPr lang="en-US"/>
          </a:p>
        </p:txBody>
      </p:sp>
      <p:sp>
        <p:nvSpPr>
          <p:cNvPr id="8" name="TextBox 7"/>
          <p:cNvSpPr txBox="1"/>
          <p:nvPr/>
        </p:nvSpPr>
        <p:spPr>
          <a:xfrm>
            <a:off x="5900926" y="4175348"/>
            <a:ext cx="2188879" cy="923330"/>
          </a:xfrm>
          <a:prstGeom prst="rect">
            <a:avLst/>
          </a:prstGeom>
          <a:noFill/>
        </p:spPr>
        <p:txBody>
          <a:bodyPr wrap="square" rtlCol="0">
            <a:spAutoFit/>
          </a:bodyPr>
          <a:lstStyle/>
          <a:p>
            <a:r>
              <a:rPr lang="en-US" dirty="0"/>
              <a:t>How do friends depend on one another?</a:t>
            </a:r>
          </a:p>
        </p:txBody>
      </p:sp>
      <p:sp>
        <p:nvSpPr>
          <p:cNvPr id="9" name="Oval 8"/>
          <p:cNvSpPr/>
          <p:nvPr/>
        </p:nvSpPr>
        <p:spPr>
          <a:xfrm>
            <a:off x="5348516" y="4027481"/>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endCxn id="9" idx="1"/>
          </p:cNvCxnSpPr>
          <p:nvPr/>
        </p:nvCxnSpPr>
        <p:spPr>
          <a:xfrm>
            <a:off x="5348516" y="3704544"/>
            <a:ext cx="357315" cy="499146"/>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20041767">
            <a:off x="5448567" y="3709778"/>
            <a:ext cx="1236466" cy="369332"/>
          </a:xfrm>
          <a:prstGeom prst="rect">
            <a:avLst/>
          </a:prstGeom>
          <a:solidFill>
            <a:srgbClr val="FF0000"/>
          </a:solidFill>
        </p:spPr>
        <p:txBody>
          <a:bodyPr wrap="square" rtlCol="0">
            <a:spAutoFit/>
          </a:bodyPr>
          <a:lstStyle/>
          <a:p>
            <a:r>
              <a:rPr lang="en-US" b="1" dirty="0">
                <a:solidFill>
                  <a:schemeClr val="bg1"/>
                </a:solidFill>
              </a:rPr>
              <a:t>Week one</a:t>
            </a:r>
          </a:p>
        </p:txBody>
      </p:sp>
      <p:pic>
        <p:nvPicPr>
          <p:cNvPr id="12" name="Picture 11">
            <a:extLst>
              <a:ext uri="{FF2B5EF4-FFF2-40B4-BE49-F238E27FC236}">
                <a16:creationId xmlns:a16="http://schemas.microsoft.com/office/drawing/2014/main" id="{240677B1-0A0B-B14E-9576-96106A901B46}"/>
              </a:ext>
            </a:extLst>
          </p:cNvPr>
          <p:cNvPicPr>
            <a:picLocks noChangeAspect="1"/>
          </p:cNvPicPr>
          <p:nvPr/>
        </p:nvPicPr>
        <p:blipFill>
          <a:blip r:embed="rId2"/>
          <a:stretch>
            <a:fillRect/>
          </a:stretch>
        </p:blipFill>
        <p:spPr>
          <a:xfrm>
            <a:off x="0" y="0"/>
            <a:ext cx="9144000" cy="755702"/>
          </a:xfrm>
          <a:prstGeom prst="rect">
            <a:avLst/>
          </a:prstGeom>
        </p:spPr>
      </p:pic>
    </p:spTree>
    <p:extLst>
      <p:ext uri="{BB962C8B-B14F-4D97-AF65-F5344CB8AC3E}">
        <p14:creationId xmlns:p14="http://schemas.microsoft.com/office/powerpoint/2010/main" val="371520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Eli Ghazel ILB Apr  2016</a:t>
            </a:r>
            <a:endParaRPr lang="en-US" dirty="0"/>
          </a:p>
        </p:txBody>
      </p:sp>
      <p:sp>
        <p:nvSpPr>
          <p:cNvPr id="4" name="TextBox 3"/>
          <p:cNvSpPr txBox="1"/>
          <p:nvPr/>
        </p:nvSpPr>
        <p:spPr>
          <a:xfrm>
            <a:off x="3396746" y="2950593"/>
            <a:ext cx="2188879" cy="1200329"/>
          </a:xfrm>
          <a:prstGeom prst="rect">
            <a:avLst/>
          </a:prstGeom>
          <a:noFill/>
        </p:spPr>
        <p:txBody>
          <a:bodyPr wrap="square" rtlCol="0">
            <a:spAutoFit/>
          </a:bodyPr>
          <a:lstStyle/>
          <a:p>
            <a:r>
              <a:rPr lang="en-US" dirty="0"/>
              <a:t>How do friends </a:t>
            </a:r>
          </a:p>
          <a:p>
            <a:r>
              <a:rPr lang="en-US" dirty="0"/>
              <a:t>and families depend on one another?</a:t>
            </a:r>
          </a:p>
          <a:p>
            <a:r>
              <a:rPr lang="en-US" dirty="0"/>
              <a:t> </a:t>
            </a:r>
          </a:p>
        </p:txBody>
      </p:sp>
      <p:sp>
        <p:nvSpPr>
          <p:cNvPr id="5" name="Oval 4"/>
          <p:cNvSpPr/>
          <p:nvPr/>
        </p:nvSpPr>
        <p:spPr>
          <a:xfrm>
            <a:off x="3124200" y="2824250"/>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88259" y="1016604"/>
            <a:ext cx="8713693" cy="1200329"/>
          </a:xfrm>
          <a:prstGeom prst="rect">
            <a:avLst/>
          </a:prstGeom>
          <a:noFill/>
        </p:spPr>
        <p:txBody>
          <a:bodyPr wrap="square" rtlCol="0">
            <a:spAutoFit/>
          </a:bodyPr>
          <a:lstStyle/>
          <a:p>
            <a:r>
              <a:rPr lang="en-US" sz="2400" dirty="0"/>
              <a:t>Each day, ask the children the children to write the examples on note cards and put them up around the question. (You can also ask them to find examples in the PB stories or in other texts.</a:t>
            </a:r>
          </a:p>
        </p:txBody>
      </p:sp>
      <p:sp>
        <p:nvSpPr>
          <p:cNvPr id="3" name="Slide Number Placeholder 2"/>
          <p:cNvSpPr>
            <a:spLocks noGrp="1"/>
          </p:cNvSpPr>
          <p:nvPr>
            <p:ph type="sldNum" sz="quarter" idx="12"/>
          </p:nvPr>
        </p:nvSpPr>
        <p:spPr/>
        <p:txBody>
          <a:bodyPr/>
          <a:lstStyle/>
          <a:p>
            <a:fld id="{342BCE5E-A048-AD4A-808B-5E161B0E9C18}" type="slidenum">
              <a:rPr lang="en-US" smtClean="0"/>
              <a:t>94</a:t>
            </a:fld>
            <a:endParaRPr lang="en-US"/>
          </a:p>
        </p:txBody>
      </p:sp>
      <p:sp>
        <p:nvSpPr>
          <p:cNvPr id="8" name="TextBox 7"/>
          <p:cNvSpPr txBox="1"/>
          <p:nvPr/>
        </p:nvSpPr>
        <p:spPr>
          <a:xfrm>
            <a:off x="5900926" y="4175348"/>
            <a:ext cx="2188879" cy="923330"/>
          </a:xfrm>
          <a:prstGeom prst="rect">
            <a:avLst/>
          </a:prstGeom>
          <a:noFill/>
        </p:spPr>
        <p:txBody>
          <a:bodyPr wrap="square" rtlCol="0">
            <a:spAutoFit/>
          </a:bodyPr>
          <a:lstStyle/>
          <a:p>
            <a:r>
              <a:rPr lang="en-US" dirty="0"/>
              <a:t>How do friends depend on one another?</a:t>
            </a:r>
          </a:p>
        </p:txBody>
      </p:sp>
      <p:sp>
        <p:nvSpPr>
          <p:cNvPr id="9" name="Oval 8"/>
          <p:cNvSpPr/>
          <p:nvPr/>
        </p:nvSpPr>
        <p:spPr>
          <a:xfrm>
            <a:off x="5348516" y="4027481"/>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endCxn id="9" idx="1"/>
          </p:cNvCxnSpPr>
          <p:nvPr/>
        </p:nvCxnSpPr>
        <p:spPr>
          <a:xfrm>
            <a:off x="5348516" y="3704544"/>
            <a:ext cx="357315" cy="499146"/>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20041767">
            <a:off x="5448567" y="3709778"/>
            <a:ext cx="1236466" cy="369332"/>
          </a:xfrm>
          <a:prstGeom prst="rect">
            <a:avLst/>
          </a:prstGeom>
          <a:solidFill>
            <a:srgbClr val="FF0000"/>
          </a:solidFill>
        </p:spPr>
        <p:txBody>
          <a:bodyPr wrap="square" rtlCol="0">
            <a:spAutoFit/>
          </a:bodyPr>
          <a:lstStyle/>
          <a:p>
            <a:r>
              <a:rPr lang="en-US" b="1" dirty="0">
                <a:solidFill>
                  <a:schemeClr val="bg1"/>
                </a:solidFill>
              </a:rPr>
              <a:t>Week one</a:t>
            </a:r>
          </a:p>
        </p:txBody>
      </p:sp>
      <p:sp>
        <p:nvSpPr>
          <p:cNvPr id="12" name="Rectangle 11"/>
          <p:cNvSpPr/>
          <p:nvPr/>
        </p:nvSpPr>
        <p:spPr>
          <a:xfrm>
            <a:off x="7953484" y="4907775"/>
            <a:ext cx="267344" cy="32293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521069" y="5310847"/>
            <a:ext cx="267344" cy="322937"/>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888146" y="5463247"/>
            <a:ext cx="267344" cy="32293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387397" y="5962416"/>
            <a:ext cx="267344" cy="3229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86128" y="5310847"/>
            <a:ext cx="267344" cy="322937"/>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799457" y="5839449"/>
            <a:ext cx="267344" cy="322937"/>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71918" y="5666350"/>
            <a:ext cx="267344" cy="32293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a:endCxn id="19" idx="0"/>
          </p:cNvCxnSpPr>
          <p:nvPr/>
        </p:nvCxnSpPr>
        <p:spPr>
          <a:xfrm>
            <a:off x="6271918" y="5230712"/>
            <a:ext cx="133672" cy="435638"/>
          </a:xfrm>
          <a:prstGeom prst="line">
            <a:avLst/>
          </a:prstGeom>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D70048D3-397F-464B-A614-68CA94D231C4}"/>
              </a:ext>
            </a:extLst>
          </p:cNvPr>
          <p:cNvPicPr>
            <a:picLocks noChangeAspect="1"/>
          </p:cNvPicPr>
          <p:nvPr/>
        </p:nvPicPr>
        <p:blipFill>
          <a:blip r:embed="rId2"/>
          <a:stretch>
            <a:fillRect/>
          </a:stretch>
        </p:blipFill>
        <p:spPr>
          <a:xfrm>
            <a:off x="0" y="0"/>
            <a:ext cx="9144000" cy="755702"/>
          </a:xfrm>
          <a:prstGeom prst="rect">
            <a:avLst/>
          </a:prstGeom>
        </p:spPr>
      </p:pic>
    </p:spTree>
    <p:extLst>
      <p:ext uri="{BB962C8B-B14F-4D97-AF65-F5344CB8AC3E}">
        <p14:creationId xmlns:p14="http://schemas.microsoft.com/office/powerpoint/2010/main" val="421117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animBg="1"/>
      <p:bldP spid="13" grpId="0" animBg="1"/>
      <p:bldP spid="14" grpId="0" animBg="1"/>
      <p:bldP spid="16" grpId="0" animBg="1"/>
      <p:bldP spid="17" grpId="0" animBg="1"/>
      <p:bldP spid="18" grpId="0" animBg="1"/>
      <p:bldP spid="1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Eli Ghazel ILB Apr  2016</a:t>
            </a:r>
            <a:endParaRPr lang="en-US" dirty="0"/>
          </a:p>
        </p:txBody>
      </p:sp>
      <p:sp>
        <p:nvSpPr>
          <p:cNvPr id="4" name="TextBox 3"/>
          <p:cNvSpPr txBox="1"/>
          <p:nvPr/>
        </p:nvSpPr>
        <p:spPr>
          <a:xfrm>
            <a:off x="3396746" y="2950593"/>
            <a:ext cx="2188879" cy="1200329"/>
          </a:xfrm>
          <a:prstGeom prst="rect">
            <a:avLst/>
          </a:prstGeom>
          <a:noFill/>
        </p:spPr>
        <p:txBody>
          <a:bodyPr wrap="square" rtlCol="0">
            <a:spAutoFit/>
          </a:bodyPr>
          <a:lstStyle/>
          <a:p>
            <a:r>
              <a:rPr lang="en-US" dirty="0"/>
              <a:t>How do friends </a:t>
            </a:r>
          </a:p>
          <a:p>
            <a:r>
              <a:rPr lang="en-US" dirty="0"/>
              <a:t>and families depend on one another?</a:t>
            </a:r>
          </a:p>
          <a:p>
            <a:r>
              <a:rPr lang="en-US" dirty="0"/>
              <a:t> </a:t>
            </a:r>
          </a:p>
        </p:txBody>
      </p:sp>
      <p:sp>
        <p:nvSpPr>
          <p:cNvPr id="5" name="Oval 4"/>
          <p:cNvSpPr/>
          <p:nvPr/>
        </p:nvSpPr>
        <p:spPr>
          <a:xfrm>
            <a:off x="3124200" y="2824250"/>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55494" y="1062770"/>
            <a:ext cx="8633011" cy="830997"/>
          </a:xfrm>
          <a:prstGeom prst="rect">
            <a:avLst/>
          </a:prstGeom>
          <a:noFill/>
        </p:spPr>
        <p:txBody>
          <a:bodyPr wrap="square" rtlCol="0">
            <a:spAutoFit/>
          </a:bodyPr>
          <a:lstStyle/>
          <a:p>
            <a:r>
              <a:rPr lang="en-US" sz="2400" dirty="0"/>
              <a:t>During the week, ask the children to add examples from their own lives. Not everyone needs to do this.</a:t>
            </a:r>
          </a:p>
        </p:txBody>
      </p:sp>
      <p:sp>
        <p:nvSpPr>
          <p:cNvPr id="3" name="Slide Number Placeholder 2"/>
          <p:cNvSpPr>
            <a:spLocks noGrp="1"/>
          </p:cNvSpPr>
          <p:nvPr>
            <p:ph type="sldNum" sz="quarter" idx="12"/>
          </p:nvPr>
        </p:nvSpPr>
        <p:spPr/>
        <p:txBody>
          <a:bodyPr/>
          <a:lstStyle/>
          <a:p>
            <a:fld id="{342BCE5E-A048-AD4A-808B-5E161B0E9C18}" type="slidenum">
              <a:rPr lang="en-US" smtClean="0"/>
              <a:t>95</a:t>
            </a:fld>
            <a:endParaRPr lang="en-US"/>
          </a:p>
        </p:txBody>
      </p:sp>
      <p:sp>
        <p:nvSpPr>
          <p:cNvPr id="8" name="TextBox 7"/>
          <p:cNvSpPr txBox="1"/>
          <p:nvPr/>
        </p:nvSpPr>
        <p:spPr>
          <a:xfrm>
            <a:off x="5900926" y="4175348"/>
            <a:ext cx="2188879" cy="923330"/>
          </a:xfrm>
          <a:prstGeom prst="rect">
            <a:avLst/>
          </a:prstGeom>
          <a:noFill/>
        </p:spPr>
        <p:txBody>
          <a:bodyPr wrap="square" rtlCol="0">
            <a:spAutoFit/>
          </a:bodyPr>
          <a:lstStyle/>
          <a:p>
            <a:r>
              <a:rPr lang="en-US" dirty="0"/>
              <a:t>How do friends depend on one another?</a:t>
            </a:r>
          </a:p>
        </p:txBody>
      </p:sp>
      <p:sp>
        <p:nvSpPr>
          <p:cNvPr id="9" name="Oval 8"/>
          <p:cNvSpPr/>
          <p:nvPr/>
        </p:nvSpPr>
        <p:spPr>
          <a:xfrm>
            <a:off x="5348516" y="4027481"/>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endCxn id="9" idx="1"/>
          </p:cNvCxnSpPr>
          <p:nvPr/>
        </p:nvCxnSpPr>
        <p:spPr>
          <a:xfrm>
            <a:off x="5348516" y="3704544"/>
            <a:ext cx="357315" cy="499146"/>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20041767">
            <a:off x="5448567" y="3709778"/>
            <a:ext cx="1236466" cy="369332"/>
          </a:xfrm>
          <a:prstGeom prst="rect">
            <a:avLst/>
          </a:prstGeom>
          <a:solidFill>
            <a:srgbClr val="FF0000"/>
          </a:solidFill>
        </p:spPr>
        <p:txBody>
          <a:bodyPr wrap="square" rtlCol="0">
            <a:spAutoFit/>
          </a:bodyPr>
          <a:lstStyle/>
          <a:p>
            <a:r>
              <a:rPr lang="en-US" b="1" dirty="0">
                <a:solidFill>
                  <a:schemeClr val="bg1"/>
                </a:solidFill>
              </a:rPr>
              <a:t>Week one</a:t>
            </a:r>
          </a:p>
        </p:txBody>
      </p:sp>
      <p:sp>
        <p:nvSpPr>
          <p:cNvPr id="12" name="Rectangle 11"/>
          <p:cNvSpPr/>
          <p:nvPr/>
        </p:nvSpPr>
        <p:spPr>
          <a:xfrm>
            <a:off x="7953484" y="4907775"/>
            <a:ext cx="267344" cy="32293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521069" y="5310847"/>
            <a:ext cx="267344" cy="322937"/>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888146" y="5463247"/>
            <a:ext cx="267344" cy="32293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387397" y="5962416"/>
            <a:ext cx="267344" cy="3229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86128" y="5310847"/>
            <a:ext cx="267344" cy="322937"/>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799457" y="5839449"/>
            <a:ext cx="267344" cy="322937"/>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71918" y="5666350"/>
            <a:ext cx="267344" cy="32293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a:endCxn id="19" idx="0"/>
          </p:cNvCxnSpPr>
          <p:nvPr/>
        </p:nvCxnSpPr>
        <p:spPr>
          <a:xfrm>
            <a:off x="6271918" y="5230712"/>
            <a:ext cx="133672" cy="435638"/>
          </a:xfrm>
          <a:prstGeom prst="line">
            <a:avLst/>
          </a:prstGeom>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00050A22-51BE-BB4D-9D55-34B05991E7C9}"/>
              </a:ext>
            </a:extLst>
          </p:cNvPr>
          <p:cNvPicPr>
            <a:picLocks noChangeAspect="1"/>
          </p:cNvPicPr>
          <p:nvPr/>
        </p:nvPicPr>
        <p:blipFill>
          <a:blip r:embed="rId2"/>
          <a:stretch>
            <a:fillRect/>
          </a:stretch>
        </p:blipFill>
        <p:spPr>
          <a:xfrm>
            <a:off x="0" y="0"/>
            <a:ext cx="9144000" cy="755702"/>
          </a:xfrm>
          <a:prstGeom prst="rect">
            <a:avLst/>
          </a:prstGeom>
        </p:spPr>
      </p:pic>
    </p:spTree>
    <p:extLst>
      <p:ext uri="{BB962C8B-B14F-4D97-AF65-F5344CB8AC3E}">
        <p14:creationId xmlns:p14="http://schemas.microsoft.com/office/powerpoint/2010/main" val="158281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animBg="1"/>
      <p:bldP spid="13" grpId="0" animBg="1"/>
      <p:bldP spid="14" grpId="0" animBg="1"/>
      <p:bldP spid="16" grpId="0" animBg="1"/>
      <p:bldP spid="17" grpId="0" animBg="1"/>
      <p:bldP spid="18" grpId="0" animBg="1"/>
      <p:bldP spid="1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Eli Ghazel ILB Apr  2016</a:t>
            </a:r>
            <a:endParaRPr lang="en-US" dirty="0"/>
          </a:p>
        </p:txBody>
      </p:sp>
      <p:sp>
        <p:nvSpPr>
          <p:cNvPr id="4" name="TextBox 3"/>
          <p:cNvSpPr txBox="1"/>
          <p:nvPr/>
        </p:nvSpPr>
        <p:spPr>
          <a:xfrm>
            <a:off x="3396746" y="2950593"/>
            <a:ext cx="2188879" cy="1200329"/>
          </a:xfrm>
          <a:prstGeom prst="rect">
            <a:avLst/>
          </a:prstGeom>
          <a:noFill/>
        </p:spPr>
        <p:txBody>
          <a:bodyPr wrap="square" rtlCol="0">
            <a:spAutoFit/>
          </a:bodyPr>
          <a:lstStyle/>
          <a:p>
            <a:r>
              <a:rPr lang="en-US" dirty="0"/>
              <a:t>How do friends </a:t>
            </a:r>
          </a:p>
          <a:p>
            <a:r>
              <a:rPr lang="en-US" dirty="0"/>
              <a:t>and families depend on one another?</a:t>
            </a:r>
          </a:p>
          <a:p>
            <a:r>
              <a:rPr lang="en-US" dirty="0"/>
              <a:t> </a:t>
            </a:r>
          </a:p>
        </p:txBody>
      </p:sp>
      <p:sp>
        <p:nvSpPr>
          <p:cNvPr id="5" name="Oval 4"/>
          <p:cNvSpPr/>
          <p:nvPr/>
        </p:nvSpPr>
        <p:spPr>
          <a:xfrm>
            <a:off x="3124200" y="2824250"/>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60565" y="1053754"/>
            <a:ext cx="8673352" cy="1200329"/>
          </a:xfrm>
          <a:prstGeom prst="rect">
            <a:avLst/>
          </a:prstGeom>
          <a:noFill/>
        </p:spPr>
        <p:txBody>
          <a:bodyPr wrap="square" rtlCol="0">
            <a:spAutoFit/>
          </a:bodyPr>
          <a:lstStyle/>
          <a:p>
            <a:r>
              <a:rPr lang="en-US" sz="2400" dirty="0"/>
              <a:t>At the end of the week(s), ask the children to write sentences or paragraphs about How Friends Depend on One Another using the notes around the the essential question.</a:t>
            </a:r>
          </a:p>
        </p:txBody>
      </p:sp>
      <p:sp>
        <p:nvSpPr>
          <p:cNvPr id="3" name="Slide Number Placeholder 2"/>
          <p:cNvSpPr>
            <a:spLocks noGrp="1"/>
          </p:cNvSpPr>
          <p:nvPr>
            <p:ph type="sldNum" sz="quarter" idx="12"/>
          </p:nvPr>
        </p:nvSpPr>
        <p:spPr/>
        <p:txBody>
          <a:bodyPr/>
          <a:lstStyle/>
          <a:p>
            <a:fld id="{342BCE5E-A048-AD4A-808B-5E161B0E9C18}" type="slidenum">
              <a:rPr lang="en-US" smtClean="0"/>
              <a:t>96</a:t>
            </a:fld>
            <a:endParaRPr lang="en-US"/>
          </a:p>
        </p:txBody>
      </p:sp>
      <p:sp>
        <p:nvSpPr>
          <p:cNvPr id="8" name="TextBox 7"/>
          <p:cNvSpPr txBox="1"/>
          <p:nvPr/>
        </p:nvSpPr>
        <p:spPr>
          <a:xfrm>
            <a:off x="5900926" y="4175348"/>
            <a:ext cx="2188879" cy="923330"/>
          </a:xfrm>
          <a:prstGeom prst="rect">
            <a:avLst/>
          </a:prstGeom>
          <a:noFill/>
        </p:spPr>
        <p:txBody>
          <a:bodyPr wrap="square" rtlCol="0">
            <a:spAutoFit/>
          </a:bodyPr>
          <a:lstStyle/>
          <a:p>
            <a:r>
              <a:rPr lang="en-US" dirty="0"/>
              <a:t>How do friends depend on one another?</a:t>
            </a:r>
          </a:p>
        </p:txBody>
      </p:sp>
      <p:sp>
        <p:nvSpPr>
          <p:cNvPr id="9" name="Oval 8"/>
          <p:cNvSpPr/>
          <p:nvPr/>
        </p:nvSpPr>
        <p:spPr>
          <a:xfrm>
            <a:off x="5348516" y="4027481"/>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endCxn id="9" idx="1"/>
          </p:cNvCxnSpPr>
          <p:nvPr/>
        </p:nvCxnSpPr>
        <p:spPr>
          <a:xfrm>
            <a:off x="5348516" y="3704544"/>
            <a:ext cx="357315" cy="499146"/>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20041767">
            <a:off x="5448567" y="3709778"/>
            <a:ext cx="1236466" cy="369332"/>
          </a:xfrm>
          <a:prstGeom prst="rect">
            <a:avLst/>
          </a:prstGeom>
          <a:solidFill>
            <a:srgbClr val="FF0000"/>
          </a:solidFill>
        </p:spPr>
        <p:txBody>
          <a:bodyPr wrap="square" rtlCol="0">
            <a:spAutoFit/>
          </a:bodyPr>
          <a:lstStyle/>
          <a:p>
            <a:r>
              <a:rPr lang="en-US" b="1" dirty="0">
                <a:solidFill>
                  <a:schemeClr val="bg1"/>
                </a:solidFill>
              </a:rPr>
              <a:t>Week one</a:t>
            </a:r>
          </a:p>
        </p:txBody>
      </p:sp>
      <p:sp>
        <p:nvSpPr>
          <p:cNvPr id="12" name="Rectangle 11"/>
          <p:cNvSpPr/>
          <p:nvPr/>
        </p:nvSpPr>
        <p:spPr>
          <a:xfrm>
            <a:off x="7953484" y="4907775"/>
            <a:ext cx="267344" cy="32293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521069" y="5310847"/>
            <a:ext cx="267344" cy="322937"/>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888146" y="5463247"/>
            <a:ext cx="267344" cy="32293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387397" y="5962416"/>
            <a:ext cx="267344" cy="3229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86128" y="5310847"/>
            <a:ext cx="267344" cy="322937"/>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799457" y="5839449"/>
            <a:ext cx="267344" cy="322937"/>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71918" y="5666350"/>
            <a:ext cx="267344" cy="32293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a:endCxn id="19" idx="0"/>
          </p:cNvCxnSpPr>
          <p:nvPr/>
        </p:nvCxnSpPr>
        <p:spPr>
          <a:xfrm>
            <a:off x="6271918" y="5230712"/>
            <a:ext cx="133672" cy="435638"/>
          </a:xfrm>
          <a:prstGeom prst="line">
            <a:avLst/>
          </a:prstGeom>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E081ACC7-8D1D-4749-AE6F-F5EB26932B10}"/>
              </a:ext>
            </a:extLst>
          </p:cNvPr>
          <p:cNvPicPr>
            <a:picLocks noChangeAspect="1"/>
          </p:cNvPicPr>
          <p:nvPr/>
        </p:nvPicPr>
        <p:blipFill>
          <a:blip r:embed="rId2"/>
          <a:stretch>
            <a:fillRect/>
          </a:stretch>
        </p:blipFill>
        <p:spPr>
          <a:xfrm>
            <a:off x="0" y="0"/>
            <a:ext cx="9144000" cy="755702"/>
          </a:xfrm>
          <a:prstGeom prst="rect">
            <a:avLst/>
          </a:prstGeom>
        </p:spPr>
      </p:pic>
    </p:spTree>
    <p:extLst>
      <p:ext uri="{BB962C8B-B14F-4D97-AF65-F5344CB8AC3E}">
        <p14:creationId xmlns:p14="http://schemas.microsoft.com/office/powerpoint/2010/main" val="297818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animBg="1"/>
      <p:bldP spid="13" grpId="0" animBg="1"/>
      <p:bldP spid="14" grpId="0" animBg="1"/>
      <p:bldP spid="16" grpId="0" animBg="1"/>
      <p:bldP spid="17" grpId="0" animBg="1"/>
      <p:bldP spid="18" grpId="0" animBg="1"/>
      <p:bldP spid="1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Eli Ghazel ILB Apr  2016</a:t>
            </a:r>
            <a:endParaRPr lang="en-US" dirty="0"/>
          </a:p>
        </p:txBody>
      </p:sp>
      <p:sp>
        <p:nvSpPr>
          <p:cNvPr id="4" name="TextBox 3"/>
          <p:cNvSpPr txBox="1"/>
          <p:nvPr/>
        </p:nvSpPr>
        <p:spPr>
          <a:xfrm>
            <a:off x="3396746" y="2950593"/>
            <a:ext cx="2188879" cy="1200329"/>
          </a:xfrm>
          <a:prstGeom prst="rect">
            <a:avLst/>
          </a:prstGeom>
          <a:noFill/>
        </p:spPr>
        <p:txBody>
          <a:bodyPr wrap="square" rtlCol="0">
            <a:spAutoFit/>
          </a:bodyPr>
          <a:lstStyle/>
          <a:p>
            <a:r>
              <a:rPr lang="en-US" dirty="0"/>
              <a:t>How do friends </a:t>
            </a:r>
          </a:p>
          <a:p>
            <a:r>
              <a:rPr lang="en-US" dirty="0"/>
              <a:t>and families depend on one another?</a:t>
            </a:r>
          </a:p>
          <a:p>
            <a:r>
              <a:rPr lang="en-US" dirty="0"/>
              <a:t> </a:t>
            </a:r>
          </a:p>
        </p:txBody>
      </p:sp>
      <p:sp>
        <p:nvSpPr>
          <p:cNvPr id="5" name="Oval 4"/>
          <p:cNvSpPr/>
          <p:nvPr/>
        </p:nvSpPr>
        <p:spPr>
          <a:xfrm>
            <a:off x="3124200" y="2824250"/>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900926" y="4175348"/>
            <a:ext cx="2188879" cy="923330"/>
          </a:xfrm>
          <a:prstGeom prst="rect">
            <a:avLst/>
          </a:prstGeom>
          <a:noFill/>
        </p:spPr>
        <p:txBody>
          <a:bodyPr wrap="square" rtlCol="0">
            <a:spAutoFit/>
          </a:bodyPr>
          <a:lstStyle/>
          <a:p>
            <a:r>
              <a:rPr lang="en-US" dirty="0"/>
              <a:t>How do friends depend on one another?</a:t>
            </a:r>
          </a:p>
        </p:txBody>
      </p:sp>
      <p:sp>
        <p:nvSpPr>
          <p:cNvPr id="8" name="Oval 7"/>
          <p:cNvSpPr/>
          <p:nvPr/>
        </p:nvSpPr>
        <p:spPr>
          <a:xfrm>
            <a:off x="5348516" y="4027481"/>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endCxn id="8" idx="1"/>
          </p:cNvCxnSpPr>
          <p:nvPr/>
        </p:nvCxnSpPr>
        <p:spPr>
          <a:xfrm>
            <a:off x="5348516" y="3704544"/>
            <a:ext cx="357315" cy="499146"/>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756894" y="4859917"/>
            <a:ext cx="2188879" cy="923330"/>
          </a:xfrm>
          <a:prstGeom prst="rect">
            <a:avLst/>
          </a:prstGeom>
          <a:noFill/>
        </p:spPr>
        <p:txBody>
          <a:bodyPr wrap="square" rtlCol="0">
            <a:spAutoFit/>
          </a:bodyPr>
          <a:lstStyle/>
          <a:p>
            <a:r>
              <a:rPr lang="en-US" dirty="0"/>
              <a:t>How are families around the world same and different?</a:t>
            </a:r>
          </a:p>
        </p:txBody>
      </p:sp>
      <p:sp>
        <p:nvSpPr>
          <p:cNvPr id="13" name="Oval 12"/>
          <p:cNvSpPr/>
          <p:nvPr/>
        </p:nvSpPr>
        <p:spPr>
          <a:xfrm>
            <a:off x="2489166" y="4774860"/>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endCxn id="13" idx="0"/>
          </p:cNvCxnSpPr>
          <p:nvPr/>
        </p:nvCxnSpPr>
        <p:spPr>
          <a:xfrm flipH="1">
            <a:off x="3709115" y="4027481"/>
            <a:ext cx="125510" cy="747379"/>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7953484" y="4907775"/>
            <a:ext cx="267344" cy="32293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521069" y="5310847"/>
            <a:ext cx="267344" cy="322937"/>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88146" y="5463247"/>
            <a:ext cx="267344" cy="32293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387397" y="5962416"/>
            <a:ext cx="267344" cy="3229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886128" y="5310847"/>
            <a:ext cx="267344" cy="322937"/>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799457" y="5839449"/>
            <a:ext cx="267344" cy="322937"/>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271918" y="5666350"/>
            <a:ext cx="267344" cy="322937"/>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a:endCxn id="23" idx="0"/>
          </p:cNvCxnSpPr>
          <p:nvPr/>
        </p:nvCxnSpPr>
        <p:spPr>
          <a:xfrm>
            <a:off x="6271918" y="5230712"/>
            <a:ext cx="133672" cy="435638"/>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408420" y="1103922"/>
            <a:ext cx="6637511" cy="461665"/>
          </a:xfrm>
          <a:prstGeom prst="rect">
            <a:avLst/>
          </a:prstGeom>
          <a:noFill/>
        </p:spPr>
        <p:txBody>
          <a:bodyPr wrap="square" rtlCol="0">
            <a:spAutoFit/>
          </a:bodyPr>
          <a:lstStyle/>
          <a:p>
            <a:r>
              <a:rPr lang="en-US" sz="2400" dirty="0"/>
              <a:t>Continue the same thing the following weeks.</a:t>
            </a:r>
          </a:p>
        </p:txBody>
      </p:sp>
      <p:sp>
        <p:nvSpPr>
          <p:cNvPr id="3" name="Slide Number Placeholder 2"/>
          <p:cNvSpPr>
            <a:spLocks noGrp="1"/>
          </p:cNvSpPr>
          <p:nvPr>
            <p:ph type="sldNum" sz="quarter" idx="12"/>
          </p:nvPr>
        </p:nvSpPr>
        <p:spPr/>
        <p:txBody>
          <a:bodyPr/>
          <a:lstStyle/>
          <a:p>
            <a:fld id="{342BCE5E-A048-AD4A-808B-5E161B0E9C18}" type="slidenum">
              <a:rPr lang="en-US" smtClean="0"/>
              <a:t>97</a:t>
            </a:fld>
            <a:endParaRPr lang="en-US"/>
          </a:p>
        </p:txBody>
      </p:sp>
      <p:sp>
        <p:nvSpPr>
          <p:cNvPr id="24" name="TextBox 23"/>
          <p:cNvSpPr txBox="1"/>
          <p:nvPr/>
        </p:nvSpPr>
        <p:spPr>
          <a:xfrm>
            <a:off x="300287" y="4331192"/>
            <a:ext cx="2188879" cy="646331"/>
          </a:xfrm>
          <a:prstGeom prst="rect">
            <a:avLst/>
          </a:prstGeom>
          <a:noFill/>
        </p:spPr>
        <p:txBody>
          <a:bodyPr wrap="square" rtlCol="0">
            <a:spAutoFit/>
          </a:bodyPr>
          <a:lstStyle/>
          <a:p>
            <a:r>
              <a:rPr lang="en-US" dirty="0"/>
              <a:t>How can a pet be an important friend?</a:t>
            </a:r>
          </a:p>
        </p:txBody>
      </p:sp>
      <p:sp>
        <p:nvSpPr>
          <p:cNvPr id="29" name="Oval 28"/>
          <p:cNvSpPr/>
          <p:nvPr/>
        </p:nvSpPr>
        <p:spPr>
          <a:xfrm>
            <a:off x="201669" y="4006402"/>
            <a:ext cx="2439897" cy="12032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a:off x="2426411" y="3704544"/>
            <a:ext cx="697789" cy="577982"/>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20041767">
            <a:off x="5448567" y="3709778"/>
            <a:ext cx="1236466" cy="369332"/>
          </a:xfrm>
          <a:prstGeom prst="rect">
            <a:avLst/>
          </a:prstGeom>
          <a:solidFill>
            <a:srgbClr val="FF0000"/>
          </a:solidFill>
        </p:spPr>
        <p:txBody>
          <a:bodyPr wrap="square" rtlCol="0">
            <a:spAutoFit/>
          </a:bodyPr>
          <a:lstStyle/>
          <a:p>
            <a:r>
              <a:rPr lang="en-US" b="1" dirty="0">
                <a:solidFill>
                  <a:schemeClr val="bg1"/>
                </a:solidFill>
              </a:rPr>
              <a:t>Week one</a:t>
            </a:r>
          </a:p>
        </p:txBody>
      </p:sp>
      <p:sp>
        <p:nvSpPr>
          <p:cNvPr id="32" name="TextBox 31"/>
          <p:cNvSpPr txBox="1"/>
          <p:nvPr/>
        </p:nvSpPr>
        <p:spPr>
          <a:xfrm rot="20041767">
            <a:off x="3415183" y="4279562"/>
            <a:ext cx="1236466" cy="369332"/>
          </a:xfrm>
          <a:prstGeom prst="rect">
            <a:avLst/>
          </a:prstGeom>
          <a:solidFill>
            <a:srgbClr val="FF0000"/>
          </a:solidFill>
        </p:spPr>
        <p:txBody>
          <a:bodyPr wrap="square" rtlCol="0">
            <a:spAutoFit/>
          </a:bodyPr>
          <a:lstStyle/>
          <a:p>
            <a:r>
              <a:rPr lang="en-US" b="1" dirty="0">
                <a:solidFill>
                  <a:schemeClr val="bg1"/>
                </a:solidFill>
              </a:rPr>
              <a:t>Week two</a:t>
            </a:r>
          </a:p>
        </p:txBody>
      </p:sp>
      <p:sp>
        <p:nvSpPr>
          <p:cNvPr id="33" name="TextBox 32"/>
          <p:cNvSpPr txBox="1"/>
          <p:nvPr/>
        </p:nvSpPr>
        <p:spPr>
          <a:xfrm rot="20041767">
            <a:off x="1672954" y="3712095"/>
            <a:ext cx="1433664" cy="369332"/>
          </a:xfrm>
          <a:prstGeom prst="rect">
            <a:avLst/>
          </a:prstGeom>
          <a:solidFill>
            <a:srgbClr val="FF0000"/>
          </a:solidFill>
        </p:spPr>
        <p:txBody>
          <a:bodyPr wrap="square" rtlCol="0">
            <a:spAutoFit/>
          </a:bodyPr>
          <a:lstStyle/>
          <a:p>
            <a:r>
              <a:rPr lang="en-US" b="1" dirty="0">
                <a:solidFill>
                  <a:schemeClr val="bg1"/>
                </a:solidFill>
              </a:rPr>
              <a:t>Week three</a:t>
            </a:r>
          </a:p>
        </p:txBody>
      </p:sp>
      <p:sp>
        <p:nvSpPr>
          <p:cNvPr id="34" name="TextBox 33"/>
          <p:cNvSpPr txBox="1"/>
          <p:nvPr/>
        </p:nvSpPr>
        <p:spPr>
          <a:xfrm rot="20041767">
            <a:off x="1325818" y="3222100"/>
            <a:ext cx="1433664" cy="369332"/>
          </a:xfrm>
          <a:prstGeom prst="rect">
            <a:avLst/>
          </a:prstGeom>
          <a:solidFill>
            <a:srgbClr val="FF0000"/>
          </a:solidFill>
        </p:spPr>
        <p:txBody>
          <a:bodyPr wrap="square" rtlCol="0">
            <a:spAutoFit/>
          </a:bodyPr>
          <a:lstStyle/>
          <a:p>
            <a:r>
              <a:rPr lang="en-US" b="1" dirty="0">
                <a:solidFill>
                  <a:schemeClr val="bg1"/>
                </a:solidFill>
              </a:rPr>
              <a:t>Week four</a:t>
            </a:r>
          </a:p>
        </p:txBody>
      </p:sp>
      <p:sp>
        <p:nvSpPr>
          <p:cNvPr id="35" name="TextBox 34"/>
          <p:cNvSpPr txBox="1"/>
          <p:nvPr/>
        </p:nvSpPr>
        <p:spPr>
          <a:xfrm rot="20041767">
            <a:off x="555315" y="3039953"/>
            <a:ext cx="1433664" cy="369332"/>
          </a:xfrm>
          <a:prstGeom prst="rect">
            <a:avLst/>
          </a:prstGeom>
          <a:solidFill>
            <a:srgbClr val="FF0000"/>
          </a:solidFill>
        </p:spPr>
        <p:txBody>
          <a:bodyPr wrap="square" rtlCol="0">
            <a:spAutoFit/>
          </a:bodyPr>
          <a:lstStyle/>
          <a:p>
            <a:r>
              <a:rPr lang="en-US" b="1" dirty="0">
                <a:solidFill>
                  <a:schemeClr val="bg1"/>
                </a:solidFill>
              </a:rPr>
              <a:t>Week five</a:t>
            </a:r>
          </a:p>
        </p:txBody>
      </p:sp>
      <p:pic>
        <p:nvPicPr>
          <p:cNvPr id="36" name="Picture 35">
            <a:extLst>
              <a:ext uri="{FF2B5EF4-FFF2-40B4-BE49-F238E27FC236}">
                <a16:creationId xmlns:a16="http://schemas.microsoft.com/office/drawing/2014/main" id="{D2760C00-68BE-4944-B56D-F2AD7541C920}"/>
              </a:ext>
            </a:extLst>
          </p:cNvPr>
          <p:cNvPicPr>
            <a:picLocks noChangeAspect="1"/>
          </p:cNvPicPr>
          <p:nvPr/>
        </p:nvPicPr>
        <p:blipFill>
          <a:blip r:embed="rId2"/>
          <a:stretch>
            <a:fillRect/>
          </a:stretch>
        </p:blipFill>
        <p:spPr>
          <a:xfrm>
            <a:off x="0" y="0"/>
            <a:ext cx="9144000" cy="755702"/>
          </a:xfrm>
          <a:prstGeom prst="rect">
            <a:avLst/>
          </a:prstGeom>
        </p:spPr>
      </p:pic>
    </p:spTree>
    <p:extLst>
      <p:ext uri="{BB962C8B-B14F-4D97-AF65-F5344CB8AC3E}">
        <p14:creationId xmlns:p14="http://schemas.microsoft.com/office/powerpoint/2010/main" val="380654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p:bldP spid="13" grpId="0" animBg="1"/>
      <p:bldP spid="17" grpId="0" animBg="1"/>
      <p:bldP spid="18" grpId="0" animBg="1"/>
      <p:bldP spid="19" grpId="0" animBg="1"/>
      <p:bldP spid="20" grpId="0" animBg="1"/>
      <p:bldP spid="21" grpId="0" animBg="1"/>
      <p:bldP spid="22" grpId="0" animBg="1"/>
      <p:bldP spid="23" grpId="0" animBg="1"/>
      <p:bldP spid="24" grpId="0"/>
      <p:bldP spid="2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Eli Ghazel ILB Apr  2016</a:t>
            </a:r>
            <a:endParaRPr lang="en-US" dirty="0"/>
          </a:p>
        </p:txBody>
      </p:sp>
      <p:sp>
        <p:nvSpPr>
          <p:cNvPr id="26" name="TextBox 25"/>
          <p:cNvSpPr txBox="1"/>
          <p:nvPr/>
        </p:nvSpPr>
        <p:spPr>
          <a:xfrm>
            <a:off x="514202" y="834410"/>
            <a:ext cx="6637511" cy="461665"/>
          </a:xfrm>
          <a:prstGeom prst="rect">
            <a:avLst/>
          </a:prstGeom>
          <a:noFill/>
        </p:spPr>
        <p:txBody>
          <a:bodyPr wrap="square" rtlCol="0">
            <a:spAutoFit/>
          </a:bodyPr>
          <a:lstStyle/>
          <a:p>
            <a:r>
              <a:rPr lang="en-US" sz="2400" dirty="0"/>
              <a:t>How to convert this into a traditional test.</a:t>
            </a:r>
          </a:p>
        </p:txBody>
      </p:sp>
      <p:sp>
        <p:nvSpPr>
          <p:cNvPr id="3" name="Slide Number Placeholder 2"/>
          <p:cNvSpPr>
            <a:spLocks noGrp="1"/>
          </p:cNvSpPr>
          <p:nvPr>
            <p:ph type="sldNum" sz="quarter" idx="12"/>
          </p:nvPr>
        </p:nvSpPr>
        <p:spPr/>
        <p:txBody>
          <a:bodyPr/>
          <a:lstStyle/>
          <a:p>
            <a:fld id="{342BCE5E-A048-AD4A-808B-5E161B0E9C18}" type="slidenum">
              <a:rPr lang="en-US" smtClean="0"/>
              <a:t>98</a:t>
            </a:fld>
            <a:endParaRPr lang="en-US"/>
          </a:p>
        </p:txBody>
      </p:sp>
      <p:sp>
        <p:nvSpPr>
          <p:cNvPr id="6" name="TextBox 5"/>
          <p:cNvSpPr txBox="1"/>
          <p:nvPr/>
        </p:nvSpPr>
        <p:spPr>
          <a:xfrm>
            <a:off x="514202" y="1611673"/>
            <a:ext cx="5293079" cy="461665"/>
          </a:xfrm>
          <a:prstGeom prst="rect">
            <a:avLst/>
          </a:prstGeom>
          <a:noFill/>
          <a:ln>
            <a:solidFill>
              <a:srgbClr val="4F81BD"/>
            </a:solidFill>
          </a:ln>
        </p:spPr>
        <p:txBody>
          <a:bodyPr wrap="square" rtlCol="0">
            <a:spAutoFit/>
          </a:bodyPr>
          <a:lstStyle/>
          <a:p>
            <a:r>
              <a:rPr lang="en-US" sz="2400" dirty="0"/>
              <a:t>Comprehension through reading</a:t>
            </a:r>
          </a:p>
        </p:txBody>
      </p:sp>
      <p:sp>
        <p:nvSpPr>
          <p:cNvPr id="7" name="TextBox 6"/>
          <p:cNvSpPr txBox="1"/>
          <p:nvPr/>
        </p:nvSpPr>
        <p:spPr>
          <a:xfrm>
            <a:off x="514202" y="2478617"/>
            <a:ext cx="8172598" cy="3693319"/>
          </a:xfrm>
          <a:prstGeom prst="rect">
            <a:avLst/>
          </a:prstGeom>
          <a:noFill/>
        </p:spPr>
        <p:txBody>
          <a:bodyPr wrap="square" rtlCol="0">
            <a:spAutoFit/>
          </a:bodyPr>
          <a:lstStyle/>
          <a:p>
            <a:r>
              <a:rPr lang="en-US" dirty="0"/>
              <a:t>Instructions: Read the story and find one example for each question. Copy the example on the line.</a:t>
            </a:r>
          </a:p>
          <a:p>
            <a:endParaRPr lang="en-US" dirty="0"/>
          </a:p>
          <a:p>
            <a:pPr marL="342900" indent="-342900">
              <a:buAutoNum type="arabicPeriod"/>
            </a:pPr>
            <a:r>
              <a:rPr lang="en-US" dirty="0"/>
              <a:t>How do friends depend on one another?</a:t>
            </a:r>
          </a:p>
          <a:p>
            <a:r>
              <a:rPr lang="en-US" dirty="0"/>
              <a:t>       ________________________________________________________________</a:t>
            </a:r>
          </a:p>
          <a:p>
            <a:endParaRPr lang="en-US" dirty="0"/>
          </a:p>
          <a:p>
            <a:r>
              <a:rPr lang="en-US" dirty="0"/>
              <a:t>2. How are families around the world same and different?</a:t>
            </a:r>
          </a:p>
          <a:p>
            <a:r>
              <a:rPr lang="en-US" dirty="0"/>
              <a:t>    __________________________________________________________________</a:t>
            </a:r>
          </a:p>
          <a:p>
            <a:endParaRPr lang="en-US" dirty="0"/>
          </a:p>
          <a:p>
            <a:r>
              <a:rPr lang="en-US" dirty="0"/>
              <a:t>3. How can a pet be an important friend?</a:t>
            </a:r>
          </a:p>
          <a:p>
            <a:r>
              <a:rPr lang="en-US" dirty="0"/>
              <a:t>    __________________________________________________________________</a:t>
            </a:r>
          </a:p>
          <a:p>
            <a:endParaRPr lang="en-US" dirty="0"/>
          </a:p>
          <a:p>
            <a:endParaRPr lang="en-US" dirty="0"/>
          </a:p>
        </p:txBody>
      </p:sp>
      <p:sp>
        <p:nvSpPr>
          <p:cNvPr id="8" name="TextBox 7"/>
          <p:cNvSpPr txBox="1"/>
          <p:nvPr/>
        </p:nvSpPr>
        <p:spPr>
          <a:xfrm>
            <a:off x="6628241" y="1150008"/>
            <a:ext cx="2058559" cy="923330"/>
          </a:xfrm>
          <a:prstGeom prst="rect">
            <a:avLst/>
          </a:prstGeom>
          <a:noFill/>
          <a:ln>
            <a:solidFill>
              <a:srgbClr val="4F81BD"/>
            </a:solidFill>
          </a:ln>
        </p:spPr>
        <p:txBody>
          <a:bodyPr wrap="square" rtlCol="0">
            <a:spAutoFit/>
          </a:bodyPr>
          <a:lstStyle/>
          <a:p>
            <a:r>
              <a:rPr lang="en-US" dirty="0"/>
              <a:t>Put a text that has examples for the question(s) </a:t>
            </a:r>
          </a:p>
        </p:txBody>
      </p:sp>
      <p:pic>
        <p:nvPicPr>
          <p:cNvPr id="9" name="Picture 8">
            <a:extLst>
              <a:ext uri="{FF2B5EF4-FFF2-40B4-BE49-F238E27FC236}">
                <a16:creationId xmlns:a16="http://schemas.microsoft.com/office/drawing/2014/main" id="{E4149D40-C0BB-964A-B866-A74DC22FF2CD}"/>
              </a:ext>
            </a:extLst>
          </p:cNvPr>
          <p:cNvPicPr>
            <a:picLocks noChangeAspect="1"/>
          </p:cNvPicPr>
          <p:nvPr/>
        </p:nvPicPr>
        <p:blipFill>
          <a:blip r:embed="rId2"/>
          <a:stretch>
            <a:fillRect/>
          </a:stretch>
        </p:blipFill>
        <p:spPr>
          <a:xfrm>
            <a:off x="0" y="0"/>
            <a:ext cx="9144000" cy="755702"/>
          </a:xfrm>
          <a:prstGeom prst="rect">
            <a:avLst/>
          </a:prstGeom>
        </p:spPr>
      </p:pic>
    </p:spTree>
    <p:extLst>
      <p:ext uri="{BB962C8B-B14F-4D97-AF65-F5344CB8AC3E}">
        <p14:creationId xmlns:p14="http://schemas.microsoft.com/office/powerpoint/2010/main" val="24806573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Eli Ghazel ILB Apr  2016</a:t>
            </a:r>
            <a:endParaRPr lang="en-US" dirty="0"/>
          </a:p>
        </p:txBody>
      </p:sp>
      <p:sp>
        <p:nvSpPr>
          <p:cNvPr id="26" name="TextBox 25"/>
          <p:cNvSpPr txBox="1"/>
          <p:nvPr/>
        </p:nvSpPr>
        <p:spPr>
          <a:xfrm>
            <a:off x="514202" y="834410"/>
            <a:ext cx="6637511" cy="461665"/>
          </a:xfrm>
          <a:prstGeom prst="rect">
            <a:avLst/>
          </a:prstGeom>
          <a:noFill/>
        </p:spPr>
        <p:txBody>
          <a:bodyPr wrap="square" rtlCol="0">
            <a:spAutoFit/>
          </a:bodyPr>
          <a:lstStyle/>
          <a:p>
            <a:r>
              <a:rPr lang="en-US" sz="2400" dirty="0"/>
              <a:t>How to convert this into a traditional test.</a:t>
            </a:r>
          </a:p>
        </p:txBody>
      </p:sp>
      <p:sp>
        <p:nvSpPr>
          <p:cNvPr id="3" name="Slide Number Placeholder 2"/>
          <p:cNvSpPr>
            <a:spLocks noGrp="1"/>
          </p:cNvSpPr>
          <p:nvPr>
            <p:ph type="sldNum" sz="quarter" idx="12"/>
          </p:nvPr>
        </p:nvSpPr>
        <p:spPr/>
        <p:txBody>
          <a:bodyPr/>
          <a:lstStyle/>
          <a:p>
            <a:fld id="{342BCE5E-A048-AD4A-808B-5E161B0E9C18}" type="slidenum">
              <a:rPr lang="en-US" smtClean="0"/>
              <a:t>99</a:t>
            </a:fld>
            <a:endParaRPr lang="en-US"/>
          </a:p>
        </p:txBody>
      </p:sp>
      <p:sp>
        <p:nvSpPr>
          <p:cNvPr id="6" name="TextBox 5"/>
          <p:cNvSpPr txBox="1"/>
          <p:nvPr/>
        </p:nvSpPr>
        <p:spPr>
          <a:xfrm>
            <a:off x="3004813" y="1611673"/>
            <a:ext cx="3344988" cy="461665"/>
          </a:xfrm>
          <a:prstGeom prst="rect">
            <a:avLst/>
          </a:prstGeom>
          <a:noFill/>
          <a:ln>
            <a:solidFill>
              <a:srgbClr val="4F81BD"/>
            </a:solidFill>
          </a:ln>
        </p:spPr>
        <p:txBody>
          <a:bodyPr wrap="square" rtlCol="0">
            <a:spAutoFit/>
          </a:bodyPr>
          <a:lstStyle/>
          <a:p>
            <a:r>
              <a:rPr lang="en-US" sz="2400" dirty="0"/>
              <a:t>                   Writing</a:t>
            </a:r>
          </a:p>
        </p:txBody>
      </p:sp>
      <p:sp>
        <p:nvSpPr>
          <p:cNvPr id="7" name="TextBox 6"/>
          <p:cNvSpPr txBox="1"/>
          <p:nvPr/>
        </p:nvSpPr>
        <p:spPr>
          <a:xfrm>
            <a:off x="514202" y="2478617"/>
            <a:ext cx="8172598" cy="3693319"/>
          </a:xfrm>
          <a:prstGeom prst="rect">
            <a:avLst/>
          </a:prstGeom>
          <a:noFill/>
        </p:spPr>
        <p:txBody>
          <a:bodyPr wrap="square" rtlCol="0">
            <a:spAutoFit/>
          </a:bodyPr>
          <a:lstStyle/>
          <a:p>
            <a:r>
              <a:rPr lang="en-US" dirty="0"/>
              <a:t>Instructions: Look at the picture(s) and write 4 to 6 sentences (Grade 1 sentences. Grade 2 and up passage or paragraph) for the question below.</a:t>
            </a:r>
          </a:p>
          <a:p>
            <a:endParaRPr lang="en-US" dirty="0"/>
          </a:p>
          <a:p>
            <a:pPr marL="342900" indent="-342900">
              <a:buAutoNum type="arabicPeriod"/>
            </a:pPr>
            <a:r>
              <a:rPr lang="en-US" dirty="0"/>
              <a:t>How do friends depend on one another? (You can use any or all of the inquiry questions)</a:t>
            </a:r>
          </a:p>
          <a:p>
            <a:r>
              <a:rPr lang="en-US" dirty="0"/>
              <a:t>__________________________________________________________________</a:t>
            </a:r>
          </a:p>
          <a:p>
            <a:r>
              <a:rPr lang="en-US" dirty="0"/>
              <a:t>__________________________________________________________________</a:t>
            </a:r>
          </a:p>
          <a:p>
            <a:r>
              <a:rPr lang="en-US" dirty="0"/>
              <a:t>__________________________________________________________________</a:t>
            </a:r>
          </a:p>
          <a:p>
            <a:r>
              <a:rPr lang="en-US" dirty="0"/>
              <a:t>__________________________________________________________________</a:t>
            </a:r>
          </a:p>
          <a:p>
            <a:r>
              <a:rPr lang="en-US" dirty="0"/>
              <a:t>__________________________________________________________________</a:t>
            </a:r>
          </a:p>
          <a:p>
            <a:endParaRPr lang="en-US" dirty="0"/>
          </a:p>
          <a:p>
            <a:endParaRPr lang="en-US" dirty="0"/>
          </a:p>
          <a:p>
            <a:endParaRPr lang="en-US" dirty="0"/>
          </a:p>
        </p:txBody>
      </p:sp>
      <p:sp>
        <p:nvSpPr>
          <p:cNvPr id="4" name="TextBox 3"/>
          <p:cNvSpPr txBox="1"/>
          <p:nvPr/>
        </p:nvSpPr>
        <p:spPr>
          <a:xfrm>
            <a:off x="6880459" y="834410"/>
            <a:ext cx="2058559" cy="1200329"/>
          </a:xfrm>
          <a:prstGeom prst="rect">
            <a:avLst/>
          </a:prstGeom>
          <a:noFill/>
          <a:ln>
            <a:solidFill>
              <a:srgbClr val="4F81BD"/>
            </a:solidFill>
          </a:ln>
        </p:spPr>
        <p:txBody>
          <a:bodyPr wrap="square" rtlCol="0">
            <a:spAutoFit/>
          </a:bodyPr>
          <a:lstStyle/>
          <a:p>
            <a:r>
              <a:rPr lang="en-US" dirty="0"/>
              <a:t>Put a picture depicting an example for the question(s) </a:t>
            </a:r>
          </a:p>
        </p:txBody>
      </p:sp>
      <p:pic>
        <p:nvPicPr>
          <p:cNvPr id="8" name="Picture 7">
            <a:extLst>
              <a:ext uri="{FF2B5EF4-FFF2-40B4-BE49-F238E27FC236}">
                <a16:creationId xmlns:a16="http://schemas.microsoft.com/office/drawing/2014/main" id="{3A600502-2FC7-D543-9DD4-0FA1C77DADE0}"/>
              </a:ext>
            </a:extLst>
          </p:cNvPr>
          <p:cNvPicPr>
            <a:picLocks noChangeAspect="1"/>
          </p:cNvPicPr>
          <p:nvPr/>
        </p:nvPicPr>
        <p:blipFill>
          <a:blip r:embed="rId2"/>
          <a:stretch>
            <a:fillRect/>
          </a:stretch>
        </p:blipFill>
        <p:spPr>
          <a:xfrm>
            <a:off x="0" y="0"/>
            <a:ext cx="9144000" cy="755702"/>
          </a:xfrm>
          <a:prstGeom prst="rect">
            <a:avLst/>
          </a:prstGeom>
        </p:spPr>
      </p:pic>
    </p:spTree>
    <p:extLst>
      <p:ext uri="{BB962C8B-B14F-4D97-AF65-F5344CB8AC3E}">
        <p14:creationId xmlns:p14="http://schemas.microsoft.com/office/powerpoint/2010/main" val="30500196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18.5|19.4|6.2|1.8|0.9"/>
</p:tagLst>
</file>

<file path=ppt/tags/tag2.xml><?xml version="1.0" encoding="utf-8"?>
<p:tagLst xmlns:a="http://schemas.openxmlformats.org/drawingml/2006/main" xmlns:r="http://schemas.openxmlformats.org/officeDocument/2006/relationships" xmlns:p="http://schemas.openxmlformats.org/presentationml/2006/main">
  <p:tag name="TIMING" val="|3|18.5|19.4|6.2|1.8|0.9"/>
</p:tagLst>
</file>

<file path=ppt/tags/tag3.xml><?xml version="1.0" encoding="utf-8"?>
<p:tagLst xmlns:a="http://schemas.openxmlformats.org/drawingml/2006/main" xmlns:r="http://schemas.openxmlformats.org/officeDocument/2006/relationships" xmlns:p="http://schemas.openxmlformats.org/presentationml/2006/main">
  <p:tag name="TIMING" val="|3|18.5|19.4|6.2|1.8|0.9"/>
</p:tagLst>
</file>

<file path=ppt/tags/tag4.xml><?xml version="1.0" encoding="utf-8"?>
<p:tagLst xmlns:a="http://schemas.openxmlformats.org/drawingml/2006/main" xmlns:r="http://schemas.openxmlformats.org/officeDocument/2006/relationships" xmlns:p="http://schemas.openxmlformats.org/presentationml/2006/main">
  <p:tag name="TIMING" val="|3|18.5|19.4|6.2|1.8|0.9"/>
</p:tagLst>
</file>

<file path=ppt/tags/tag5.xml><?xml version="1.0" encoding="utf-8"?>
<p:tagLst xmlns:a="http://schemas.openxmlformats.org/drawingml/2006/main" xmlns:r="http://schemas.openxmlformats.org/officeDocument/2006/relationships" xmlns:p="http://schemas.openxmlformats.org/presentationml/2006/main">
  <p:tag name="TIMING" val="|3|18.5|19.4|6.2|1.8|0.9"/>
</p:tagLst>
</file>

<file path=ppt/tags/tag6.xml><?xml version="1.0" encoding="utf-8"?>
<p:tagLst xmlns:a="http://schemas.openxmlformats.org/drawingml/2006/main" xmlns:r="http://schemas.openxmlformats.org/officeDocument/2006/relationships" xmlns:p="http://schemas.openxmlformats.org/presentationml/2006/main">
  <p:tag name="TIMING" val="|3|18.5|19.4|6.2|1.8|0.9"/>
</p:tagLst>
</file>

<file path=ppt/tags/tag7.xml><?xml version="1.0" encoding="utf-8"?>
<p:tagLst xmlns:a="http://schemas.openxmlformats.org/drawingml/2006/main" xmlns:r="http://schemas.openxmlformats.org/officeDocument/2006/relationships" xmlns:p="http://schemas.openxmlformats.org/presentationml/2006/main">
  <p:tag name="TIMING" val="|3|18.5|19.4|6.2|1.8|0.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4002</TotalTime>
  <Words>5946</Words>
  <Application>Microsoft Macintosh PowerPoint</Application>
  <PresentationFormat>On-screen Show (4:3)</PresentationFormat>
  <Paragraphs>1378</Paragraphs>
  <Slides>102</Slides>
  <Notes>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102</vt:i4>
      </vt:variant>
    </vt:vector>
  </HeadingPairs>
  <TitlesOfParts>
    <vt:vector size="115" baseType="lpstr">
      <vt:lpstr>ＭＳ 明朝</vt:lpstr>
      <vt:lpstr>ＭＳ Ｐゴシック</vt:lpstr>
      <vt:lpstr>Arial</vt:lpstr>
      <vt:lpstr>Ayuthaya</vt:lpstr>
      <vt:lpstr>Bradley Hand</vt:lpstr>
      <vt:lpstr>Calibri</vt:lpstr>
      <vt:lpstr>Calibri Light</vt:lpstr>
      <vt:lpstr>Cambria</vt:lpstr>
      <vt:lpstr>Lucida Handwriting</vt:lpstr>
      <vt:lpstr>Times</vt:lpstr>
      <vt:lpstr>Times New Roman</vt:lpstr>
      <vt:lpstr>Office Theme</vt:lpstr>
      <vt:lpstr>Document</vt:lpstr>
      <vt:lpstr>     The best textbook  is only as good as  the mind that uses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168</cp:revision>
  <dcterms:created xsi:type="dcterms:W3CDTF">2018-10-31T05:16:24Z</dcterms:created>
  <dcterms:modified xsi:type="dcterms:W3CDTF">2019-10-05T10:23:03Z</dcterms:modified>
</cp:coreProperties>
</file>