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94" r:id="rId4"/>
    <p:sldId id="264" r:id="rId5"/>
    <p:sldId id="292" r:id="rId6"/>
    <p:sldId id="267" r:id="rId7"/>
    <p:sldId id="299" r:id="rId8"/>
    <p:sldId id="297" r:id="rId9"/>
    <p:sldId id="300" r:id="rId10"/>
    <p:sldId id="302" r:id="rId11"/>
    <p:sldId id="303" r:id="rId12"/>
    <p:sldId id="304" r:id="rId13"/>
    <p:sldId id="301" r:id="rId14"/>
    <p:sldId id="305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5E07D-B713-42CA-B4E8-A27DBD354A23}" type="datetimeFigureOut">
              <a:rPr lang="en-US" smtClean="0"/>
              <a:pPr/>
              <a:t>5/27/2010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E3D17-4324-491E-98FF-E9DA1F50A9F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try to write questions</a:t>
            </a:r>
            <a:r>
              <a:rPr lang="en-GB" baseline="0" dirty="0" smtClean="0"/>
              <a:t> in a complete form. The question should be a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try to write questions</a:t>
            </a:r>
            <a:r>
              <a:rPr lang="en-GB" baseline="0" dirty="0" smtClean="0"/>
              <a:t> in a complete form. The question should be a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try to write questions</a:t>
            </a:r>
            <a:r>
              <a:rPr lang="en-GB" baseline="0" dirty="0" smtClean="0"/>
              <a:t> in a complete form. The question should be a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try to write questions</a:t>
            </a:r>
            <a:r>
              <a:rPr lang="en-GB" baseline="0" dirty="0" smtClean="0"/>
              <a:t> in a complete form. The question should be a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try to write questions</a:t>
            </a:r>
            <a:r>
              <a:rPr lang="en-GB" baseline="0" dirty="0" smtClean="0"/>
              <a:t> in a complete form. The question should be a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try to write questions</a:t>
            </a:r>
            <a:r>
              <a:rPr lang="en-GB" baseline="0" dirty="0" smtClean="0"/>
              <a:t> in a complete form. The question should be a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try to write questions</a:t>
            </a:r>
            <a:r>
              <a:rPr lang="en-GB" baseline="0" dirty="0" smtClean="0"/>
              <a:t> in a complete form. The question should be a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try to write questions</a:t>
            </a:r>
            <a:r>
              <a:rPr lang="en-GB" baseline="0" dirty="0" smtClean="0"/>
              <a:t> in a complete form. The question should be a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try to write questions</a:t>
            </a:r>
            <a:r>
              <a:rPr lang="en-GB" baseline="0" dirty="0" smtClean="0"/>
              <a:t> in a complete form. The question should be a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A42074-1BBE-4E9E-B6A0-BCD9D5C1B925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B2C1F-41F2-4500-A032-79CCEAD57BB8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250BE-BE50-4355-807F-4FEC444D2969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87583-490C-410B-9F5A-7095D25CACA2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497A4-470D-4EF6-AAD6-98EEB6F7148A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53E0A-F340-47F1-95B8-50235744F61F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9B65C-4ABD-4689-9933-5ECFC72DA91B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4920DC-3876-47F1-B1BF-DA79A94A5077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641CA-2F8B-4A22-A47D-3F4215794162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C307CC-5585-4CF9-A40D-158D5020B1E7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174A82-3C4A-45AF-9D83-9639F49B252E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A57C20-3FCB-4C30-8AE7-9035D8FB4C78}" type="datetime1">
              <a:rPr lang="en-US" smtClean="0"/>
              <a:pPr/>
              <a:t>5/27/2010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graphics.com/clipart/People/woman.s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graphics.com/clipart/People/woman.s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graphics.com/clipart/People/woman.s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hyperlink" Target="http://www.clipart-graphics.net/cgi-bin/imageFolio_new.cgi?action=view&amp;link=animations/books&amp;image=3d_green_book.gif&amp;img=" TargetMode="Externa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part-graphics.net/cgi-bin/imageFolio_new.cgi?action=view&amp;link=animations/books&amp;image=3d_green_book.gif&amp;img=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part-graphics.net/cgi-bin/imageFolio_new.cgi?action=view&amp;link=animations/cartoons&amp;image=1.gif&amp;img=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part-graphics.net/cgi-bin/imageFolio_new.cgi?action=view&amp;link=animations/cartoons&amp;image=6.gif&amp;img=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829761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Calibri" pitchFamily="34" charset="0"/>
              </a:rPr>
              <a:t>Doing well on UAE </a:t>
            </a:r>
            <a:br>
              <a:rPr lang="en-GB" sz="5400" dirty="0" smtClean="0">
                <a:latin typeface="Calibri" pitchFamily="34" charset="0"/>
              </a:rPr>
            </a:br>
            <a:r>
              <a:rPr lang="en-GB" sz="5400" dirty="0" smtClean="0">
                <a:latin typeface="Calibri" pitchFamily="34" charset="0"/>
              </a:rPr>
              <a:t>English Exams</a:t>
            </a:r>
            <a:endParaRPr lang="en-GB" sz="5400" dirty="0">
              <a:latin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81000"/>
            <a:ext cx="7772400" cy="182976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On Location 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Calibri" pitchFamily="34" charset="0"/>
            </a:endParaRPr>
          </a:p>
          <a:p>
            <a:r>
              <a:rPr lang="en-GB" sz="2400" b="1" dirty="0" smtClean="0">
                <a:latin typeface="Calibri" pitchFamily="34" charset="0"/>
              </a:rPr>
              <a:t>The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r>
              <a:rPr lang="en-GB" sz="2400" b="1" dirty="0" smtClean="0">
                <a:latin typeface="Calibri" pitchFamily="34" charset="0"/>
              </a:rPr>
              <a:t> part of a sentence tells the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r>
              <a:rPr lang="en-GB" sz="2400" b="1" dirty="0" smtClean="0">
                <a:latin typeface="Calibri" pitchFamily="34" charset="0"/>
              </a:rPr>
              <a:t> or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state</a:t>
            </a:r>
            <a:r>
              <a:rPr lang="en-GB" sz="2400" b="1" dirty="0" smtClean="0">
                <a:latin typeface="Calibri" pitchFamily="34" charset="0"/>
              </a:rPr>
              <a:t>. It also tells us  if the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r>
              <a:rPr lang="en-GB" sz="2400" b="1" dirty="0" smtClean="0">
                <a:latin typeface="Calibri" pitchFamily="34" charset="0"/>
              </a:rPr>
              <a:t> happened before the person spoke or wrote the sentence.</a:t>
            </a: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Before</a:t>
            </a:r>
            <a:r>
              <a:rPr lang="en-GB" sz="2400" b="1" dirty="0" smtClean="0">
                <a:latin typeface="Calibri" pitchFamily="34" charset="0"/>
              </a:rPr>
              <a:t>                                                                                    After</a:t>
            </a: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                                                  </a:t>
            </a:r>
            <a:r>
              <a:rPr lang="en-GB" sz="2400" b="1" dirty="0" smtClean="0">
                <a:latin typeface="Calibri" pitchFamily="34" charset="0"/>
              </a:rPr>
              <a:t>Now</a:t>
            </a:r>
            <a:endParaRPr lang="en-GB" sz="2400" b="1" dirty="0" smtClean="0">
              <a:latin typeface="Calibri" pitchFamily="34" charset="0"/>
            </a:endParaRPr>
          </a:p>
        </p:txBody>
      </p:sp>
      <p:pic>
        <p:nvPicPr>
          <p:cNvPr id="38914" name="Picture 2" descr="woman.jpg 17.3K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276600"/>
            <a:ext cx="904875" cy="95250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3429000" y="2362200"/>
            <a:ext cx="2590800" cy="609600"/>
          </a:xfrm>
          <a:prstGeom prst="wedgeEllipseCallout">
            <a:avLst>
              <a:gd name="adj1" fmla="val -27784"/>
              <a:gd name="adj2" fmla="val 943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libri" pitchFamily="34" charset="0"/>
              </a:rPr>
              <a:t>Lori had to drop some of her </a:t>
            </a:r>
            <a:r>
              <a:rPr lang="en-GB" sz="1200" b="1" dirty="0" err="1" smtClean="0">
                <a:solidFill>
                  <a:schemeClr val="tx1"/>
                </a:solidFill>
                <a:latin typeface="Calibri" pitchFamily="34" charset="0"/>
              </a:rPr>
              <a:t>favorite</a:t>
            </a:r>
            <a:r>
              <a:rPr lang="en-GB" sz="1200" b="1" dirty="0" smtClean="0">
                <a:solidFill>
                  <a:schemeClr val="tx1"/>
                </a:solidFill>
                <a:latin typeface="Calibri" pitchFamily="34" charset="0"/>
              </a:rPr>
              <a:t> after school activities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Calibri" pitchFamily="34" charset="0"/>
            </a:endParaRPr>
          </a:p>
          <a:p>
            <a:r>
              <a:rPr lang="en-GB" sz="2400" b="1" dirty="0" smtClean="0">
                <a:latin typeface="Calibri" pitchFamily="34" charset="0"/>
              </a:rPr>
              <a:t>The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r>
              <a:rPr lang="en-GB" sz="2400" b="1" dirty="0" smtClean="0">
                <a:latin typeface="Calibri" pitchFamily="34" charset="0"/>
              </a:rPr>
              <a:t> part of a sentence tells the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r>
              <a:rPr lang="en-GB" sz="2400" b="1" dirty="0" smtClean="0">
                <a:latin typeface="Calibri" pitchFamily="34" charset="0"/>
              </a:rPr>
              <a:t> or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state</a:t>
            </a:r>
            <a:r>
              <a:rPr lang="en-GB" sz="2400" b="1" dirty="0" smtClean="0">
                <a:latin typeface="Calibri" pitchFamily="34" charset="0"/>
              </a:rPr>
              <a:t>. It also tells us  if the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r>
              <a:rPr lang="en-GB" sz="2400" b="1" dirty="0" smtClean="0">
                <a:latin typeface="Calibri" pitchFamily="34" charset="0"/>
              </a:rPr>
              <a:t> may happen after the person speaks or writes the sentence.</a:t>
            </a: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r>
              <a:rPr lang="en-GB" sz="2400" b="1" dirty="0" smtClean="0">
                <a:latin typeface="Calibri" pitchFamily="34" charset="0"/>
              </a:rPr>
              <a:t>Before                                                                                   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After</a:t>
            </a: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                                                  </a:t>
            </a:r>
            <a:r>
              <a:rPr lang="en-GB" sz="2400" b="1" dirty="0" smtClean="0">
                <a:latin typeface="Calibri" pitchFamily="34" charset="0"/>
              </a:rPr>
              <a:t>Now</a:t>
            </a:r>
            <a:endParaRPr lang="en-GB" sz="2400" b="1" dirty="0" smtClean="0">
              <a:latin typeface="Calibri" pitchFamily="34" charset="0"/>
            </a:endParaRPr>
          </a:p>
        </p:txBody>
      </p:sp>
      <p:pic>
        <p:nvPicPr>
          <p:cNvPr id="38914" name="Picture 2" descr="woman.jpg 17.3K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276600"/>
            <a:ext cx="904875" cy="952500"/>
          </a:xfrm>
          <a:prstGeom prst="rect">
            <a:avLst/>
          </a:prstGeom>
          <a:noFill/>
        </p:spPr>
      </p:pic>
      <p:sp>
        <p:nvSpPr>
          <p:cNvPr id="7" name="Oval Callout 6"/>
          <p:cNvSpPr/>
          <p:nvPr/>
        </p:nvSpPr>
        <p:spPr>
          <a:xfrm>
            <a:off x="3581400" y="2209800"/>
            <a:ext cx="2590800" cy="609600"/>
          </a:xfrm>
          <a:prstGeom prst="wedgeEllipseCallout">
            <a:avLst>
              <a:gd name="adj1" fmla="val -30458"/>
              <a:gd name="adj2" fmla="val 1193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libri" pitchFamily="34" charset="0"/>
              </a:rPr>
              <a:t>Work on your toughest assignment first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Calibri" pitchFamily="34" charset="0"/>
            </a:endParaRPr>
          </a:p>
          <a:p>
            <a:r>
              <a:rPr lang="en-GB" sz="2400" b="1" dirty="0" smtClean="0">
                <a:latin typeface="Calibri" pitchFamily="34" charset="0"/>
              </a:rPr>
              <a:t>The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r>
              <a:rPr lang="en-GB" sz="2400" b="1" dirty="0" smtClean="0">
                <a:latin typeface="Calibri" pitchFamily="34" charset="0"/>
              </a:rPr>
              <a:t> part of a sentence tells the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r>
              <a:rPr lang="en-GB" sz="2400" b="1" dirty="0" smtClean="0">
                <a:latin typeface="Calibri" pitchFamily="34" charset="0"/>
              </a:rPr>
              <a:t> or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state</a:t>
            </a:r>
            <a:r>
              <a:rPr lang="en-GB" sz="2400" b="1" dirty="0" smtClean="0">
                <a:latin typeface="Calibri" pitchFamily="34" charset="0"/>
              </a:rPr>
              <a:t>. It also tells us  if the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r>
              <a:rPr lang="en-GB" sz="2400" b="1" dirty="0" smtClean="0">
                <a:latin typeface="Calibri" pitchFamily="34" charset="0"/>
              </a:rPr>
              <a:t> happened before, during and after the person speaks or writes the sentence.</a:t>
            </a: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Before</a:t>
            </a:r>
            <a:r>
              <a:rPr lang="en-GB" sz="2400" b="1" dirty="0" smtClean="0">
                <a:latin typeface="Calibri" pitchFamily="34" charset="0"/>
              </a:rPr>
              <a:t>                                                                                   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After</a:t>
            </a: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                                                  Now</a:t>
            </a:r>
            <a:endParaRPr lang="en-GB" sz="24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8914" name="Picture 2" descr="woman.jpg 17.3K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276600"/>
            <a:ext cx="904875" cy="952500"/>
          </a:xfrm>
          <a:prstGeom prst="rect">
            <a:avLst/>
          </a:prstGeom>
          <a:noFill/>
        </p:spPr>
      </p:pic>
      <p:sp>
        <p:nvSpPr>
          <p:cNvPr id="7" name="Oval Callout 6"/>
          <p:cNvSpPr/>
          <p:nvPr/>
        </p:nvSpPr>
        <p:spPr>
          <a:xfrm>
            <a:off x="3581400" y="2057400"/>
            <a:ext cx="2895600" cy="762000"/>
          </a:xfrm>
          <a:prstGeom prst="wedgeEllipseCallout">
            <a:avLst>
              <a:gd name="adj1" fmla="val -30458"/>
              <a:gd name="adj2" fmla="val 1193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libri" pitchFamily="34" charset="0"/>
              </a:rPr>
              <a:t>Omar enjoys reading books about baseball and football 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8" name="Picture 2" descr="Image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3124200"/>
            <a:ext cx="785813" cy="685800"/>
          </a:xfrm>
          <a:prstGeom prst="rect">
            <a:avLst/>
          </a:prstGeom>
          <a:noFill/>
        </p:spPr>
      </p:pic>
      <p:pic>
        <p:nvPicPr>
          <p:cNvPr id="9" name="Picture 2" descr="Image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4572000"/>
            <a:ext cx="785813" cy="685800"/>
          </a:xfrm>
          <a:prstGeom prst="rect">
            <a:avLst/>
          </a:prstGeom>
          <a:noFill/>
        </p:spPr>
      </p:pic>
      <p:pic>
        <p:nvPicPr>
          <p:cNvPr id="10" name="Picture 2" descr="Image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3124200"/>
            <a:ext cx="785813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Calibri" pitchFamily="34" charset="0"/>
            </a:endParaRPr>
          </a:p>
          <a:p>
            <a:r>
              <a:rPr lang="en-GB" sz="2400" b="1" dirty="0" smtClean="0">
                <a:latin typeface="Calibri" pitchFamily="34" charset="0"/>
              </a:rPr>
              <a:t>The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r>
              <a:rPr lang="en-GB" sz="2400" b="1" dirty="0" smtClean="0">
                <a:latin typeface="Calibri" pitchFamily="34" charset="0"/>
              </a:rPr>
              <a:t> part of a sentence can also tells us  if the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r>
              <a:rPr lang="en-GB" sz="2400" b="1" dirty="0" smtClean="0">
                <a:latin typeface="Calibri" pitchFamily="34" charset="0"/>
              </a:rPr>
              <a:t> is:</a:t>
            </a:r>
          </a:p>
          <a:p>
            <a:endParaRPr lang="en-GB" sz="2400" b="1" dirty="0" smtClean="0">
              <a:latin typeface="Calibri" pitchFamily="34" charset="0"/>
            </a:endParaRPr>
          </a:p>
          <a:p>
            <a:pPr marL="457200" indent="-457200">
              <a:buAutoNum type="arabicPeriod"/>
            </a:pPr>
            <a:r>
              <a:rPr lang="en-GB" sz="2400" b="1" dirty="0" smtClean="0">
                <a:latin typeface="Calibri" pitchFamily="34" charset="0"/>
              </a:rPr>
              <a:t>Before to Now</a:t>
            </a: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r>
              <a:rPr lang="en-GB" sz="2400" b="1" dirty="0" smtClean="0">
                <a:latin typeface="Calibri" pitchFamily="34" charset="0"/>
              </a:rPr>
              <a:t>2.   Now to After </a:t>
            </a:r>
          </a:p>
          <a:p>
            <a:pPr marL="457200" indent="-457200"/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endParaRPr lang="en-GB" sz="24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57200" y="2286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       End of part on finding sequence in the sentence by examining the action part of a sentence.</a:t>
            </a:r>
            <a:endParaRPr lang="en-GB" sz="24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153400" cy="1470025"/>
          </a:xfrm>
        </p:spPr>
        <p:txBody>
          <a:bodyPr>
            <a:noAutofit/>
          </a:bodyPr>
          <a:lstStyle/>
          <a:p>
            <a:pPr algn="l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Reading comprehension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GB" sz="3600" dirty="0" smtClean="0">
                <a:latin typeface="Calibri" pitchFamily="34" charset="0"/>
              </a:rPr>
              <a:t>(at a literal level)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838200"/>
            <a:ext cx="6705600" cy="1676400"/>
          </a:xfrm>
        </p:spPr>
        <p:txBody>
          <a:bodyPr>
            <a:noAutofit/>
          </a:bodyPr>
          <a:lstStyle/>
          <a:p>
            <a:pPr algn="l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Determining sequence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en-GB" sz="3600" dirty="0">
              <a:latin typeface="Calibr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81000" y="2743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______PAST_________________PRESENT________________________FUTURE________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Did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it happen before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?                 Is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it happening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now                                Will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it happen after?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754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itchFamily="34" charset="0"/>
              </a:rPr>
              <a:t>In order to comprehend (understand) what you read, your mind needs to do many things as you read.</a:t>
            </a:r>
            <a:br>
              <a:rPr lang="en-GB" sz="2800" dirty="0" smtClean="0">
                <a:latin typeface="Calibri" pitchFamily="34" charset="0"/>
              </a:rPr>
            </a:br>
            <a:r>
              <a:rPr lang="en-GB" sz="2800" dirty="0" smtClean="0">
                <a:latin typeface="Calibri" pitchFamily="34" charset="0"/>
              </a:rPr>
              <a:t/>
            </a:r>
            <a:br>
              <a:rPr lang="en-GB" sz="2800" dirty="0" smtClean="0">
                <a:latin typeface="Calibri" pitchFamily="34" charset="0"/>
              </a:rPr>
            </a:br>
            <a:r>
              <a:rPr lang="en-GB" sz="2800" dirty="0" smtClean="0">
                <a:latin typeface="Calibri" pitchFamily="34" charset="0"/>
              </a:rPr>
              <a:t>One of the things your mind does as you read is determine the </a:t>
            </a:r>
            <a:r>
              <a:rPr lang="en-GB" sz="2800" b="1" dirty="0" smtClean="0">
                <a:latin typeface="Calibri" pitchFamily="34" charset="0"/>
              </a:rPr>
              <a:t>sequence</a:t>
            </a:r>
            <a:r>
              <a:rPr lang="en-GB" sz="2800" dirty="0" smtClean="0">
                <a:latin typeface="Calibri" pitchFamily="34" charset="0"/>
              </a:rPr>
              <a:t> of time actions in sentences happened. What is </a:t>
            </a:r>
            <a:r>
              <a:rPr lang="en-GB" sz="2800" b="1" dirty="0" smtClean="0">
                <a:latin typeface="Calibri" pitchFamily="34" charset="0"/>
              </a:rPr>
              <a:t>sequence</a:t>
            </a:r>
            <a:r>
              <a:rPr lang="en-GB" sz="2800" dirty="0" smtClean="0">
                <a:latin typeface="Calibri" pitchFamily="34" charset="0"/>
              </a:rPr>
              <a:t> ? Read on.</a:t>
            </a:r>
            <a:endParaRPr lang="en-GB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2057400" y="4648200"/>
            <a:ext cx="12954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action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381000" y="4648200"/>
            <a:ext cx="1524000" cy="4508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subject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3429000" y="4648200"/>
            <a:ext cx="1295400" cy="5334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object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4876800" y="4648200"/>
            <a:ext cx="14478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manner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400800" y="4648200"/>
            <a:ext cx="1143000" cy="5334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place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620000" y="4648200"/>
            <a:ext cx="1371600" cy="46037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time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4400" y="3352800"/>
            <a:ext cx="1371600" cy="9088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What action</a:t>
            </a:r>
            <a:r>
              <a:rPr lang="en-GB" dirty="0" smtClean="0"/>
              <a:t>?</a:t>
            </a:r>
            <a:endParaRPr lang="en-GB" dirty="0"/>
          </a:p>
        </p:txBody>
      </p:sp>
      <p:cxnSp>
        <p:nvCxnSpPr>
          <p:cNvPr id="35" name="Straight Arrow Connector 34"/>
          <p:cNvCxnSpPr>
            <a:stCxn id="10" idx="1"/>
          </p:cNvCxnSpPr>
          <p:nvPr/>
        </p:nvCxnSpPr>
        <p:spPr>
          <a:xfrm rot="16200000" flipV="1">
            <a:off x="1852077" y="4320124"/>
            <a:ext cx="600355" cy="189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33400" y="5334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alibri" pitchFamily="34" charset="0"/>
              </a:rPr>
              <a:t>The ACTION of a simple sentence can tell us more than two things: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latin typeface="Calibri" pitchFamily="34" charset="0"/>
              </a:rPr>
              <a:t>The action or state: work, run [actions]</a:t>
            </a:r>
          </a:p>
          <a:p>
            <a:pPr marL="514350" indent="-514350"/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smtClean="0">
                <a:latin typeface="Calibri" pitchFamily="34" charset="0"/>
              </a:rPr>
              <a:t>                                         feel, appear [state]</a:t>
            </a:r>
          </a:p>
          <a:p>
            <a:pPr marL="514350" indent="-514350"/>
            <a:endParaRPr lang="en-GB" sz="2800" dirty="0" smtClean="0">
              <a:latin typeface="Calibri" pitchFamily="34" charset="0"/>
            </a:endParaRPr>
          </a:p>
          <a:p>
            <a:pPr marL="514350" indent="-514350"/>
            <a:r>
              <a:rPr lang="en-GB" sz="2800" dirty="0" smtClean="0">
                <a:latin typeface="Calibri" pitchFamily="34" charset="0"/>
              </a:rPr>
              <a:t>2.   Time of the action: before, now, after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38400" y="3352800"/>
            <a:ext cx="2286000" cy="9088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 of the  action</a:t>
            </a:r>
            <a:endParaRPr lang="en-GB" dirty="0"/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3033176" y="4319332"/>
            <a:ext cx="447956" cy="343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4" grpId="0" animBg="1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7543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alibri" pitchFamily="34" charset="0"/>
              </a:rPr>
              <a:t>Look at these examples from ON LOCATION Grade 12 book. </a:t>
            </a:r>
            <a:r>
              <a:rPr lang="en-GB" sz="2400" b="1" dirty="0" smtClean="0">
                <a:latin typeface="Calibri" pitchFamily="34" charset="0"/>
              </a:rPr>
              <a:t>Think if the circled action words mean </a:t>
            </a:r>
          </a:p>
          <a:p>
            <a:r>
              <a:rPr lang="en-GB" sz="3000" dirty="0" smtClean="0">
                <a:latin typeface="Calibri" pitchFamily="34" charset="0"/>
              </a:rPr>
              <a:t>Before                Now                           After</a:t>
            </a:r>
            <a:endParaRPr lang="en-GB" sz="3000" dirty="0" smtClean="0">
              <a:latin typeface="Calibri" pitchFamily="34" charset="0"/>
            </a:endParaRPr>
          </a:p>
          <a:p>
            <a:endParaRPr lang="en-GB" sz="3000" i="1" dirty="0" smtClean="0">
              <a:latin typeface="Calibri" pitchFamily="34" charset="0"/>
            </a:endParaRPr>
          </a:p>
          <a:p>
            <a:r>
              <a:rPr lang="en-GB" sz="2800" b="1" dirty="0" smtClean="0">
                <a:solidFill>
                  <a:srgbClr val="FF0000"/>
                </a:solidFill>
                <a:latin typeface="Calibri" pitchFamily="34" charset="0"/>
              </a:rPr>
              <a:t>Omar enjoys reading books about baseball and football. </a:t>
            </a:r>
            <a:endParaRPr lang="en-GB" sz="2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en-GB" sz="2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2800" b="1" dirty="0" smtClean="0">
                <a:solidFill>
                  <a:srgbClr val="FF0000"/>
                </a:solidFill>
                <a:latin typeface="Calibri" pitchFamily="34" charset="0"/>
              </a:rPr>
              <a:t>Work </a:t>
            </a:r>
            <a:r>
              <a:rPr lang="en-GB" sz="2800" b="1" dirty="0" smtClean="0">
                <a:solidFill>
                  <a:srgbClr val="FF0000"/>
                </a:solidFill>
                <a:latin typeface="Calibri" pitchFamily="34" charset="0"/>
              </a:rPr>
              <a:t>on your toughest assignment first. </a:t>
            </a:r>
            <a:endParaRPr lang="en-GB" sz="2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en-GB" sz="2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2800" b="1" dirty="0" smtClean="0">
                <a:solidFill>
                  <a:srgbClr val="FF0000"/>
                </a:solidFill>
                <a:latin typeface="Calibri" pitchFamily="34" charset="0"/>
              </a:rPr>
              <a:t>Lori </a:t>
            </a:r>
            <a:r>
              <a:rPr lang="en-GB" sz="2800" b="1" dirty="0" smtClean="0">
                <a:solidFill>
                  <a:srgbClr val="FF0000"/>
                </a:solidFill>
                <a:latin typeface="Calibri" pitchFamily="34" charset="0"/>
              </a:rPr>
              <a:t>had to drop some of her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favorite</a:t>
            </a:r>
            <a:r>
              <a:rPr lang="en-GB" sz="2800" b="1" dirty="0" smtClean="0">
                <a:solidFill>
                  <a:srgbClr val="FF0000"/>
                </a:solidFill>
                <a:latin typeface="Calibri" pitchFamily="34" charset="0"/>
              </a:rPr>
              <a:t> after school activities. </a:t>
            </a:r>
          </a:p>
        </p:txBody>
      </p:sp>
      <p:sp>
        <p:nvSpPr>
          <p:cNvPr id="7" name="Freeform 6"/>
          <p:cNvSpPr/>
          <p:nvPr/>
        </p:nvSpPr>
        <p:spPr>
          <a:xfrm>
            <a:off x="1447801" y="2143817"/>
            <a:ext cx="1115596" cy="523184"/>
          </a:xfrm>
          <a:custGeom>
            <a:avLst/>
            <a:gdLst>
              <a:gd name="connsiteX0" fmla="*/ 384330 w 1049653"/>
              <a:gd name="connsiteY0" fmla="*/ 17493 h 530111"/>
              <a:gd name="connsiteX1" fmla="*/ 134948 w 1049653"/>
              <a:gd name="connsiteY1" fmla="*/ 31348 h 530111"/>
              <a:gd name="connsiteX2" fmla="*/ 93384 w 1049653"/>
              <a:gd name="connsiteY2" fmla="*/ 59057 h 530111"/>
              <a:gd name="connsiteX3" fmla="*/ 37966 w 1049653"/>
              <a:gd name="connsiteY3" fmla="*/ 142184 h 530111"/>
              <a:gd name="connsiteX4" fmla="*/ 37966 w 1049653"/>
              <a:gd name="connsiteY4" fmla="*/ 419275 h 530111"/>
              <a:gd name="connsiteX5" fmla="*/ 79530 w 1049653"/>
              <a:gd name="connsiteY5" fmla="*/ 446984 h 530111"/>
              <a:gd name="connsiteX6" fmla="*/ 162657 w 1049653"/>
              <a:gd name="connsiteY6" fmla="*/ 474693 h 530111"/>
              <a:gd name="connsiteX7" fmla="*/ 245784 w 1049653"/>
              <a:gd name="connsiteY7" fmla="*/ 502402 h 530111"/>
              <a:gd name="connsiteX8" fmla="*/ 287348 w 1049653"/>
              <a:gd name="connsiteY8" fmla="*/ 516257 h 530111"/>
              <a:gd name="connsiteX9" fmla="*/ 564439 w 1049653"/>
              <a:gd name="connsiteY9" fmla="*/ 530111 h 530111"/>
              <a:gd name="connsiteX10" fmla="*/ 786112 w 1049653"/>
              <a:gd name="connsiteY10" fmla="*/ 530111 h 530111"/>
              <a:gd name="connsiteX11" fmla="*/ 896948 w 1049653"/>
              <a:gd name="connsiteY11" fmla="*/ 516257 h 530111"/>
              <a:gd name="connsiteX12" fmla="*/ 1021639 w 1049653"/>
              <a:gd name="connsiteY12" fmla="*/ 460839 h 530111"/>
              <a:gd name="connsiteX13" fmla="*/ 1049348 w 1049653"/>
              <a:gd name="connsiteY13" fmla="*/ 419275 h 530111"/>
              <a:gd name="connsiteX14" fmla="*/ 1021639 w 1049653"/>
              <a:gd name="connsiteY14" fmla="*/ 266875 h 530111"/>
              <a:gd name="connsiteX15" fmla="*/ 980075 w 1049653"/>
              <a:gd name="connsiteY15" fmla="*/ 225311 h 530111"/>
              <a:gd name="connsiteX16" fmla="*/ 910802 w 1049653"/>
              <a:gd name="connsiteY16" fmla="*/ 156039 h 530111"/>
              <a:gd name="connsiteX17" fmla="*/ 883093 w 1049653"/>
              <a:gd name="connsiteY17" fmla="*/ 114475 h 530111"/>
              <a:gd name="connsiteX18" fmla="*/ 841530 w 1049653"/>
              <a:gd name="connsiteY18" fmla="*/ 72911 h 530111"/>
              <a:gd name="connsiteX19" fmla="*/ 799966 w 1049653"/>
              <a:gd name="connsiteY19" fmla="*/ 59057 h 530111"/>
              <a:gd name="connsiteX20" fmla="*/ 550584 w 1049653"/>
              <a:gd name="connsiteY20" fmla="*/ 45202 h 530111"/>
              <a:gd name="connsiteX21" fmla="*/ 495166 w 1049653"/>
              <a:gd name="connsiteY21" fmla="*/ 31348 h 530111"/>
              <a:gd name="connsiteX22" fmla="*/ 453602 w 1049653"/>
              <a:gd name="connsiteY22" fmla="*/ 17493 h 530111"/>
              <a:gd name="connsiteX23" fmla="*/ 356621 w 1049653"/>
              <a:gd name="connsiteY23" fmla="*/ 3639 h 530111"/>
              <a:gd name="connsiteX24" fmla="*/ 384330 w 1049653"/>
              <a:gd name="connsiteY24" fmla="*/ 17493 h 53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49653" h="530111">
                <a:moveTo>
                  <a:pt x="384330" y="17493"/>
                </a:moveTo>
                <a:cubicBezTo>
                  <a:pt x="347385" y="22111"/>
                  <a:pt x="217367" y="19574"/>
                  <a:pt x="134948" y="31348"/>
                </a:cubicBezTo>
                <a:cubicBezTo>
                  <a:pt x="118464" y="33703"/>
                  <a:pt x="104349" y="46526"/>
                  <a:pt x="93384" y="59057"/>
                </a:cubicBezTo>
                <a:cubicBezTo>
                  <a:pt x="71454" y="84119"/>
                  <a:pt x="37966" y="142184"/>
                  <a:pt x="37966" y="142184"/>
                </a:cubicBezTo>
                <a:cubicBezTo>
                  <a:pt x="3562" y="245402"/>
                  <a:pt x="0" y="238936"/>
                  <a:pt x="37966" y="419275"/>
                </a:cubicBezTo>
                <a:cubicBezTo>
                  <a:pt x="41396" y="435569"/>
                  <a:pt x="64314" y="440221"/>
                  <a:pt x="79530" y="446984"/>
                </a:cubicBezTo>
                <a:cubicBezTo>
                  <a:pt x="106220" y="458846"/>
                  <a:pt x="134948" y="465457"/>
                  <a:pt x="162657" y="474693"/>
                </a:cubicBezTo>
                <a:lnTo>
                  <a:pt x="245784" y="502402"/>
                </a:lnTo>
                <a:cubicBezTo>
                  <a:pt x="259639" y="507020"/>
                  <a:pt x="272762" y="515528"/>
                  <a:pt x="287348" y="516257"/>
                </a:cubicBezTo>
                <a:lnTo>
                  <a:pt x="564439" y="530111"/>
                </a:lnTo>
                <a:cubicBezTo>
                  <a:pt x="674021" y="493584"/>
                  <a:pt x="546518" y="530111"/>
                  <a:pt x="786112" y="530111"/>
                </a:cubicBezTo>
                <a:cubicBezTo>
                  <a:pt x="823345" y="530111"/>
                  <a:pt x="860003" y="520875"/>
                  <a:pt x="896948" y="516257"/>
                </a:cubicBezTo>
                <a:cubicBezTo>
                  <a:pt x="995872" y="483282"/>
                  <a:pt x="955773" y="504749"/>
                  <a:pt x="1021639" y="460839"/>
                </a:cubicBezTo>
                <a:cubicBezTo>
                  <a:pt x="1030875" y="446984"/>
                  <a:pt x="1047841" y="435858"/>
                  <a:pt x="1049348" y="419275"/>
                </a:cubicBezTo>
                <a:cubicBezTo>
                  <a:pt x="1049653" y="415919"/>
                  <a:pt x="1041002" y="295920"/>
                  <a:pt x="1021639" y="266875"/>
                </a:cubicBezTo>
                <a:cubicBezTo>
                  <a:pt x="1010771" y="250572"/>
                  <a:pt x="992618" y="240363"/>
                  <a:pt x="980075" y="225311"/>
                </a:cubicBezTo>
                <a:cubicBezTo>
                  <a:pt x="922348" y="156039"/>
                  <a:pt x="987002" y="206838"/>
                  <a:pt x="910802" y="156039"/>
                </a:cubicBezTo>
                <a:cubicBezTo>
                  <a:pt x="901566" y="142184"/>
                  <a:pt x="893753" y="127267"/>
                  <a:pt x="883093" y="114475"/>
                </a:cubicBezTo>
                <a:cubicBezTo>
                  <a:pt x="870550" y="99423"/>
                  <a:pt x="857833" y="83779"/>
                  <a:pt x="841530" y="72911"/>
                </a:cubicBezTo>
                <a:cubicBezTo>
                  <a:pt x="829379" y="64810"/>
                  <a:pt x="814504" y="60442"/>
                  <a:pt x="799966" y="59057"/>
                </a:cubicBezTo>
                <a:cubicBezTo>
                  <a:pt x="717085" y="51164"/>
                  <a:pt x="633711" y="49820"/>
                  <a:pt x="550584" y="45202"/>
                </a:cubicBezTo>
                <a:cubicBezTo>
                  <a:pt x="532111" y="40584"/>
                  <a:pt x="513475" y="36579"/>
                  <a:pt x="495166" y="31348"/>
                </a:cubicBezTo>
                <a:cubicBezTo>
                  <a:pt x="481124" y="27336"/>
                  <a:pt x="467923" y="20357"/>
                  <a:pt x="453602" y="17493"/>
                </a:cubicBezTo>
                <a:cubicBezTo>
                  <a:pt x="421581" y="11089"/>
                  <a:pt x="386636" y="16503"/>
                  <a:pt x="356621" y="3639"/>
                </a:cubicBezTo>
                <a:cubicBezTo>
                  <a:pt x="348131" y="0"/>
                  <a:pt x="421275" y="12875"/>
                  <a:pt x="384330" y="1749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457200" y="3429000"/>
            <a:ext cx="1115596" cy="523184"/>
          </a:xfrm>
          <a:custGeom>
            <a:avLst/>
            <a:gdLst>
              <a:gd name="connsiteX0" fmla="*/ 384330 w 1049653"/>
              <a:gd name="connsiteY0" fmla="*/ 17493 h 530111"/>
              <a:gd name="connsiteX1" fmla="*/ 134948 w 1049653"/>
              <a:gd name="connsiteY1" fmla="*/ 31348 h 530111"/>
              <a:gd name="connsiteX2" fmla="*/ 93384 w 1049653"/>
              <a:gd name="connsiteY2" fmla="*/ 59057 h 530111"/>
              <a:gd name="connsiteX3" fmla="*/ 37966 w 1049653"/>
              <a:gd name="connsiteY3" fmla="*/ 142184 h 530111"/>
              <a:gd name="connsiteX4" fmla="*/ 37966 w 1049653"/>
              <a:gd name="connsiteY4" fmla="*/ 419275 h 530111"/>
              <a:gd name="connsiteX5" fmla="*/ 79530 w 1049653"/>
              <a:gd name="connsiteY5" fmla="*/ 446984 h 530111"/>
              <a:gd name="connsiteX6" fmla="*/ 162657 w 1049653"/>
              <a:gd name="connsiteY6" fmla="*/ 474693 h 530111"/>
              <a:gd name="connsiteX7" fmla="*/ 245784 w 1049653"/>
              <a:gd name="connsiteY7" fmla="*/ 502402 h 530111"/>
              <a:gd name="connsiteX8" fmla="*/ 287348 w 1049653"/>
              <a:gd name="connsiteY8" fmla="*/ 516257 h 530111"/>
              <a:gd name="connsiteX9" fmla="*/ 564439 w 1049653"/>
              <a:gd name="connsiteY9" fmla="*/ 530111 h 530111"/>
              <a:gd name="connsiteX10" fmla="*/ 786112 w 1049653"/>
              <a:gd name="connsiteY10" fmla="*/ 530111 h 530111"/>
              <a:gd name="connsiteX11" fmla="*/ 896948 w 1049653"/>
              <a:gd name="connsiteY11" fmla="*/ 516257 h 530111"/>
              <a:gd name="connsiteX12" fmla="*/ 1021639 w 1049653"/>
              <a:gd name="connsiteY12" fmla="*/ 460839 h 530111"/>
              <a:gd name="connsiteX13" fmla="*/ 1049348 w 1049653"/>
              <a:gd name="connsiteY13" fmla="*/ 419275 h 530111"/>
              <a:gd name="connsiteX14" fmla="*/ 1021639 w 1049653"/>
              <a:gd name="connsiteY14" fmla="*/ 266875 h 530111"/>
              <a:gd name="connsiteX15" fmla="*/ 980075 w 1049653"/>
              <a:gd name="connsiteY15" fmla="*/ 225311 h 530111"/>
              <a:gd name="connsiteX16" fmla="*/ 910802 w 1049653"/>
              <a:gd name="connsiteY16" fmla="*/ 156039 h 530111"/>
              <a:gd name="connsiteX17" fmla="*/ 883093 w 1049653"/>
              <a:gd name="connsiteY17" fmla="*/ 114475 h 530111"/>
              <a:gd name="connsiteX18" fmla="*/ 841530 w 1049653"/>
              <a:gd name="connsiteY18" fmla="*/ 72911 h 530111"/>
              <a:gd name="connsiteX19" fmla="*/ 799966 w 1049653"/>
              <a:gd name="connsiteY19" fmla="*/ 59057 h 530111"/>
              <a:gd name="connsiteX20" fmla="*/ 550584 w 1049653"/>
              <a:gd name="connsiteY20" fmla="*/ 45202 h 530111"/>
              <a:gd name="connsiteX21" fmla="*/ 495166 w 1049653"/>
              <a:gd name="connsiteY21" fmla="*/ 31348 h 530111"/>
              <a:gd name="connsiteX22" fmla="*/ 453602 w 1049653"/>
              <a:gd name="connsiteY22" fmla="*/ 17493 h 530111"/>
              <a:gd name="connsiteX23" fmla="*/ 356621 w 1049653"/>
              <a:gd name="connsiteY23" fmla="*/ 3639 h 530111"/>
              <a:gd name="connsiteX24" fmla="*/ 384330 w 1049653"/>
              <a:gd name="connsiteY24" fmla="*/ 17493 h 53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49653" h="530111">
                <a:moveTo>
                  <a:pt x="384330" y="17493"/>
                </a:moveTo>
                <a:cubicBezTo>
                  <a:pt x="347385" y="22111"/>
                  <a:pt x="217367" y="19574"/>
                  <a:pt x="134948" y="31348"/>
                </a:cubicBezTo>
                <a:cubicBezTo>
                  <a:pt x="118464" y="33703"/>
                  <a:pt x="104349" y="46526"/>
                  <a:pt x="93384" y="59057"/>
                </a:cubicBezTo>
                <a:cubicBezTo>
                  <a:pt x="71454" y="84119"/>
                  <a:pt x="37966" y="142184"/>
                  <a:pt x="37966" y="142184"/>
                </a:cubicBezTo>
                <a:cubicBezTo>
                  <a:pt x="3562" y="245402"/>
                  <a:pt x="0" y="238936"/>
                  <a:pt x="37966" y="419275"/>
                </a:cubicBezTo>
                <a:cubicBezTo>
                  <a:pt x="41396" y="435569"/>
                  <a:pt x="64314" y="440221"/>
                  <a:pt x="79530" y="446984"/>
                </a:cubicBezTo>
                <a:cubicBezTo>
                  <a:pt x="106220" y="458846"/>
                  <a:pt x="134948" y="465457"/>
                  <a:pt x="162657" y="474693"/>
                </a:cubicBezTo>
                <a:lnTo>
                  <a:pt x="245784" y="502402"/>
                </a:lnTo>
                <a:cubicBezTo>
                  <a:pt x="259639" y="507020"/>
                  <a:pt x="272762" y="515528"/>
                  <a:pt x="287348" y="516257"/>
                </a:cubicBezTo>
                <a:lnTo>
                  <a:pt x="564439" y="530111"/>
                </a:lnTo>
                <a:cubicBezTo>
                  <a:pt x="674021" y="493584"/>
                  <a:pt x="546518" y="530111"/>
                  <a:pt x="786112" y="530111"/>
                </a:cubicBezTo>
                <a:cubicBezTo>
                  <a:pt x="823345" y="530111"/>
                  <a:pt x="860003" y="520875"/>
                  <a:pt x="896948" y="516257"/>
                </a:cubicBezTo>
                <a:cubicBezTo>
                  <a:pt x="995872" y="483282"/>
                  <a:pt x="955773" y="504749"/>
                  <a:pt x="1021639" y="460839"/>
                </a:cubicBezTo>
                <a:cubicBezTo>
                  <a:pt x="1030875" y="446984"/>
                  <a:pt x="1047841" y="435858"/>
                  <a:pt x="1049348" y="419275"/>
                </a:cubicBezTo>
                <a:cubicBezTo>
                  <a:pt x="1049653" y="415919"/>
                  <a:pt x="1041002" y="295920"/>
                  <a:pt x="1021639" y="266875"/>
                </a:cubicBezTo>
                <a:cubicBezTo>
                  <a:pt x="1010771" y="250572"/>
                  <a:pt x="992618" y="240363"/>
                  <a:pt x="980075" y="225311"/>
                </a:cubicBezTo>
                <a:cubicBezTo>
                  <a:pt x="922348" y="156039"/>
                  <a:pt x="987002" y="206838"/>
                  <a:pt x="910802" y="156039"/>
                </a:cubicBezTo>
                <a:cubicBezTo>
                  <a:pt x="901566" y="142184"/>
                  <a:pt x="893753" y="127267"/>
                  <a:pt x="883093" y="114475"/>
                </a:cubicBezTo>
                <a:cubicBezTo>
                  <a:pt x="870550" y="99423"/>
                  <a:pt x="857833" y="83779"/>
                  <a:pt x="841530" y="72911"/>
                </a:cubicBezTo>
                <a:cubicBezTo>
                  <a:pt x="829379" y="64810"/>
                  <a:pt x="814504" y="60442"/>
                  <a:pt x="799966" y="59057"/>
                </a:cubicBezTo>
                <a:cubicBezTo>
                  <a:pt x="717085" y="51164"/>
                  <a:pt x="633711" y="49820"/>
                  <a:pt x="550584" y="45202"/>
                </a:cubicBezTo>
                <a:cubicBezTo>
                  <a:pt x="532111" y="40584"/>
                  <a:pt x="513475" y="36579"/>
                  <a:pt x="495166" y="31348"/>
                </a:cubicBezTo>
                <a:cubicBezTo>
                  <a:pt x="481124" y="27336"/>
                  <a:pt x="467923" y="20357"/>
                  <a:pt x="453602" y="17493"/>
                </a:cubicBezTo>
                <a:cubicBezTo>
                  <a:pt x="421581" y="11089"/>
                  <a:pt x="386636" y="16503"/>
                  <a:pt x="356621" y="3639"/>
                </a:cubicBezTo>
                <a:cubicBezTo>
                  <a:pt x="348131" y="0"/>
                  <a:pt x="421275" y="12875"/>
                  <a:pt x="384330" y="1749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1143000" y="4114800"/>
            <a:ext cx="1981200" cy="751784"/>
          </a:xfrm>
          <a:custGeom>
            <a:avLst/>
            <a:gdLst>
              <a:gd name="connsiteX0" fmla="*/ 384330 w 1049653"/>
              <a:gd name="connsiteY0" fmla="*/ 17493 h 530111"/>
              <a:gd name="connsiteX1" fmla="*/ 134948 w 1049653"/>
              <a:gd name="connsiteY1" fmla="*/ 31348 h 530111"/>
              <a:gd name="connsiteX2" fmla="*/ 93384 w 1049653"/>
              <a:gd name="connsiteY2" fmla="*/ 59057 h 530111"/>
              <a:gd name="connsiteX3" fmla="*/ 37966 w 1049653"/>
              <a:gd name="connsiteY3" fmla="*/ 142184 h 530111"/>
              <a:gd name="connsiteX4" fmla="*/ 37966 w 1049653"/>
              <a:gd name="connsiteY4" fmla="*/ 419275 h 530111"/>
              <a:gd name="connsiteX5" fmla="*/ 79530 w 1049653"/>
              <a:gd name="connsiteY5" fmla="*/ 446984 h 530111"/>
              <a:gd name="connsiteX6" fmla="*/ 162657 w 1049653"/>
              <a:gd name="connsiteY6" fmla="*/ 474693 h 530111"/>
              <a:gd name="connsiteX7" fmla="*/ 245784 w 1049653"/>
              <a:gd name="connsiteY7" fmla="*/ 502402 h 530111"/>
              <a:gd name="connsiteX8" fmla="*/ 287348 w 1049653"/>
              <a:gd name="connsiteY8" fmla="*/ 516257 h 530111"/>
              <a:gd name="connsiteX9" fmla="*/ 564439 w 1049653"/>
              <a:gd name="connsiteY9" fmla="*/ 530111 h 530111"/>
              <a:gd name="connsiteX10" fmla="*/ 786112 w 1049653"/>
              <a:gd name="connsiteY10" fmla="*/ 530111 h 530111"/>
              <a:gd name="connsiteX11" fmla="*/ 896948 w 1049653"/>
              <a:gd name="connsiteY11" fmla="*/ 516257 h 530111"/>
              <a:gd name="connsiteX12" fmla="*/ 1021639 w 1049653"/>
              <a:gd name="connsiteY12" fmla="*/ 460839 h 530111"/>
              <a:gd name="connsiteX13" fmla="*/ 1049348 w 1049653"/>
              <a:gd name="connsiteY13" fmla="*/ 419275 h 530111"/>
              <a:gd name="connsiteX14" fmla="*/ 1021639 w 1049653"/>
              <a:gd name="connsiteY14" fmla="*/ 266875 h 530111"/>
              <a:gd name="connsiteX15" fmla="*/ 980075 w 1049653"/>
              <a:gd name="connsiteY15" fmla="*/ 225311 h 530111"/>
              <a:gd name="connsiteX16" fmla="*/ 910802 w 1049653"/>
              <a:gd name="connsiteY16" fmla="*/ 156039 h 530111"/>
              <a:gd name="connsiteX17" fmla="*/ 883093 w 1049653"/>
              <a:gd name="connsiteY17" fmla="*/ 114475 h 530111"/>
              <a:gd name="connsiteX18" fmla="*/ 841530 w 1049653"/>
              <a:gd name="connsiteY18" fmla="*/ 72911 h 530111"/>
              <a:gd name="connsiteX19" fmla="*/ 799966 w 1049653"/>
              <a:gd name="connsiteY19" fmla="*/ 59057 h 530111"/>
              <a:gd name="connsiteX20" fmla="*/ 550584 w 1049653"/>
              <a:gd name="connsiteY20" fmla="*/ 45202 h 530111"/>
              <a:gd name="connsiteX21" fmla="*/ 495166 w 1049653"/>
              <a:gd name="connsiteY21" fmla="*/ 31348 h 530111"/>
              <a:gd name="connsiteX22" fmla="*/ 453602 w 1049653"/>
              <a:gd name="connsiteY22" fmla="*/ 17493 h 530111"/>
              <a:gd name="connsiteX23" fmla="*/ 356621 w 1049653"/>
              <a:gd name="connsiteY23" fmla="*/ 3639 h 530111"/>
              <a:gd name="connsiteX24" fmla="*/ 384330 w 1049653"/>
              <a:gd name="connsiteY24" fmla="*/ 17493 h 53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49653" h="530111">
                <a:moveTo>
                  <a:pt x="384330" y="17493"/>
                </a:moveTo>
                <a:cubicBezTo>
                  <a:pt x="347385" y="22111"/>
                  <a:pt x="217367" y="19574"/>
                  <a:pt x="134948" y="31348"/>
                </a:cubicBezTo>
                <a:cubicBezTo>
                  <a:pt x="118464" y="33703"/>
                  <a:pt x="104349" y="46526"/>
                  <a:pt x="93384" y="59057"/>
                </a:cubicBezTo>
                <a:cubicBezTo>
                  <a:pt x="71454" y="84119"/>
                  <a:pt x="37966" y="142184"/>
                  <a:pt x="37966" y="142184"/>
                </a:cubicBezTo>
                <a:cubicBezTo>
                  <a:pt x="3562" y="245402"/>
                  <a:pt x="0" y="238936"/>
                  <a:pt x="37966" y="419275"/>
                </a:cubicBezTo>
                <a:cubicBezTo>
                  <a:pt x="41396" y="435569"/>
                  <a:pt x="64314" y="440221"/>
                  <a:pt x="79530" y="446984"/>
                </a:cubicBezTo>
                <a:cubicBezTo>
                  <a:pt x="106220" y="458846"/>
                  <a:pt x="134948" y="465457"/>
                  <a:pt x="162657" y="474693"/>
                </a:cubicBezTo>
                <a:lnTo>
                  <a:pt x="245784" y="502402"/>
                </a:lnTo>
                <a:cubicBezTo>
                  <a:pt x="259639" y="507020"/>
                  <a:pt x="272762" y="515528"/>
                  <a:pt x="287348" y="516257"/>
                </a:cubicBezTo>
                <a:lnTo>
                  <a:pt x="564439" y="530111"/>
                </a:lnTo>
                <a:cubicBezTo>
                  <a:pt x="674021" y="493584"/>
                  <a:pt x="546518" y="530111"/>
                  <a:pt x="786112" y="530111"/>
                </a:cubicBezTo>
                <a:cubicBezTo>
                  <a:pt x="823345" y="530111"/>
                  <a:pt x="860003" y="520875"/>
                  <a:pt x="896948" y="516257"/>
                </a:cubicBezTo>
                <a:cubicBezTo>
                  <a:pt x="995872" y="483282"/>
                  <a:pt x="955773" y="504749"/>
                  <a:pt x="1021639" y="460839"/>
                </a:cubicBezTo>
                <a:cubicBezTo>
                  <a:pt x="1030875" y="446984"/>
                  <a:pt x="1047841" y="435858"/>
                  <a:pt x="1049348" y="419275"/>
                </a:cubicBezTo>
                <a:cubicBezTo>
                  <a:pt x="1049653" y="415919"/>
                  <a:pt x="1041002" y="295920"/>
                  <a:pt x="1021639" y="266875"/>
                </a:cubicBezTo>
                <a:cubicBezTo>
                  <a:pt x="1010771" y="250572"/>
                  <a:pt x="992618" y="240363"/>
                  <a:pt x="980075" y="225311"/>
                </a:cubicBezTo>
                <a:cubicBezTo>
                  <a:pt x="922348" y="156039"/>
                  <a:pt x="987002" y="206838"/>
                  <a:pt x="910802" y="156039"/>
                </a:cubicBezTo>
                <a:cubicBezTo>
                  <a:pt x="901566" y="142184"/>
                  <a:pt x="893753" y="127267"/>
                  <a:pt x="883093" y="114475"/>
                </a:cubicBezTo>
                <a:cubicBezTo>
                  <a:pt x="870550" y="99423"/>
                  <a:pt x="857833" y="83779"/>
                  <a:pt x="841530" y="72911"/>
                </a:cubicBezTo>
                <a:cubicBezTo>
                  <a:pt x="829379" y="64810"/>
                  <a:pt x="814504" y="60442"/>
                  <a:pt x="799966" y="59057"/>
                </a:cubicBezTo>
                <a:cubicBezTo>
                  <a:pt x="717085" y="51164"/>
                  <a:pt x="633711" y="49820"/>
                  <a:pt x="550584" y="45202"/>
                </a:cubicBezTo>
                <a:cubicBezTo>
                  <a:pt x="532111" y="40584"/>
                  <a:pt x="513475" y="36579"/>
                  <a:pt x="495166" y="31348"/>
                </a:cubicBezTo>
                <a:cubicBezTo>
                  <a:pt x="481124" y="27336"/>
                  <a:pt x="467923" y="20357"/>
                  <a:pt x="453602" y="17493"/>
                </a:cubicBezTo>
                <a:cubicBezTo>
                  <a:pt x="421581" y="11089"/>
                  <a:pt x="386636" y="16503"/>
                  <a:pt x="356621" y="3639"/>
                </a:cubicBezTo>
                <a:cubicBezTo>
                  <a:pt x="348131" y="0"/>
                  <a:pt x="421275" y="12875"/>
                  <a:pt x="384330" y="1749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382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Omar enjoys reading books about baseball and football. </a:t>
            </a:r>
          </a:p>
          <a:p>
            <a:endParaRPr lang="en-GB" sz="2400" b="1" dirty="0" smtClean="0">
              <a:latin typeface="Calibri" pitchFamily="34" charset="0"/>
            </a:endParaRPr>
          </a:p>
          <a:p>
            <a:r>
              <a:rPr lang="en-GB" sz="2400" b="1" dirty="0" smtClean="0">
                <a:latin typeface="Calibri" pitchFamily="34" charset="0"/>
              </a:rPr>
              <a:t>Omar enjoyed reading books about baseball before this sentence was written.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Before</a:t>
            </a:r>
          </a:p>
          <a:p>
            <a:endParaRPr lang="en-GB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2400" b="1" dirty="0" smtClean="0">
                <a:latin typeface="Calibri" pitchFamily="34" charset="0"/>
              </a:rPr>
              <a:t>Omar enjoys reading books about baseball as we read the sentence.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Now</a:t>
            </a:r>
          </a:p>
          <a:p>
            <a:endParaRPr lang="en-GB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2400" b="1" dirty="0" smtClean="0">
                <a:latin typeface="Calibri" pitchFamily="34" charset="0"/>
              </a:rPr>
              <a:t>Omar will still enjoy reading books after we finish reading this sentence.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After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he word ENJOYS tells us that the time of the action is before, now and after.</a:t>
            </a:r>
          </a:p>
          <a:p>
            <a:endParaRPr lang="en-GB" sz="3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066800" y="457200"/>
            <a:ext cx="1115596" cy="523184"/>
          </a:xfrm>
          <a:custGeom>
            <a:avLst/>
            <a:gdLst>
              <a:gd name="connsiteX0" fmla="*/ 384330 w 1049653"/>
              <a:gd name="connsiteY0" fmla="*/ 17493 h 530111"/>
              <a:gd name="connsiteX1" fmla="*/ 134948 w 1049653"/>
              <a:gd name="connsiteY1" fmla="*/ 31348 h 530111"/>
              <a:gd name="connsiteX2" fmla="*/ 93384 w 1049653"/>
              <a:gd name="connsiteY2" fmla="*/ 59057 h 530111"/>
              <a:gd name="connsiteX3" fmla="*/ 37966 w 1049653"/>
              <a:gd name="connsiteY3" fmla="*/ 142184 h 530111"/>
              <a:gd name="connsiteX4" fmla="*/ 37966 w 1049653"/>
              <a:gd name="connsiteY4" fmla="*/ 419275 h 530111"/>
              <a:gd name="connsiteX5" fmla="*/ 79530 w 1049653"/>
              <a:gd name="connsiteY5" fmla="*/ 446984 h 530111"/>
              <a:gd name="connsiteX6" fmla="*/ 162657 w 1049653"/>
              <a:gd name="connsiteY6" fmla="*/ 474693 h 530111"/>
              <a:gd name="connsiteX7" fmla="*/ 245784 w 1049653"/>
              <a:gd name="connsiteY7" fmla="*/ 502402 h 530111"/>
              <a:gd name="connsiteX8" fmla="*/ 287348 w 1049653"/>
              <a:gd name="connsiteY8" fmla="*/ 516257 h 530111"/>
              <a:gd name="connsiteX9" fmla="*/ 564439 w 1049653"/>
              <a:gd name="connsiteY9" fmla="*/ 530111 h 530111"/>
              <a:gd name="connsiteX10" fmla="*/ 786112 w 1049653"/>
              <a:gd name="connsiteY10" fmla="*/ 530111 h 530111"/>
              <a:gd name="connsiteX11" fmla="*/ 896948 w 1049653"/>
              <a:gd name="connsiteY11" fmla="*/ 516257 h 530111"/>
              <a:gd name="connsiteX12" fmla="*/ 1021639 w 1049653"/>
              <a:gd name="connsiteY12" fmla="*/ 460839 h 530111"/>
              <a:gd name="connsiteX13" fmla="*/ 1049348 w 1049653"/>
              <a:gd name="connsiteY13" fmla="*/ 419275 h 530111"/>
              <a:gd name="connsiteX14" fmla="*/ 1021639 w 1049653"/>
              <a:gd name="connsiteY14" fmla="*/ 266875 h 530111"/>
              <a:gd name="connsiteX15" fmla="*/ 980075 w 1049653"/>
              <a:gd name="connsiteY15" fmla="*/ 225311 h 530111"/>
              <a:gd name="connsiteX16" fmla="*/ 910802 w 1049653"/>
              <a:gd name="connsiteY16" fmla="*/ 156039 h 530111"/>
              <a:gd name="connsiteX17" fmla="*/ 883093 w 1049653"/>
              <a:gd name="connsiteY17" fmla="*/ 114475 h 530111"/>
              <a:gd name="connsiteX18" fmla="*/ 841530 w 1049653"/>
              <a:gd name="connsiteY18" fmla="*/ 72911 h 530111"/>
              <a:gd name="connsiteX19" fmla="*/ 799966 w 1049653"/>
              <a:gd name="connsiteY19" fmla="*/ 59057 h 530111"/>
              <a:gd name="connsiteX20" fmla="*/ 550584 w 1049653"/>
              <a:gd name="connsiteY20" fmla="*/ 45202 h 530111"/>
              <a:gd name="connsiteX21" fmla="*/ 495166 w 1049653"/>
              <a:gd name="connsiteY21" fmla="*/ 31348 h 530111"/>
              <a:gd name="connsiteX22" fmla="*/ 453602 w 1049653"/>
              <a:gd name="connsiteY22" fmla="*/ 17493 h 530111"/>
              <a:gd name="connsiteX23" fmla="*/ 356621 w 1049653"/>
              <a:gd name="connsiteY23" fmla="*/ 3639 h 530111"/>
              <a:gd name="connsiteX24" fmla="*/ 384330 w 1049653"/>
              <a:gd name="connsiteY24" fmla="*/ 17493 h 53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49653" h="530111">
                <a:moveTo>
                  <a:pt x="384330" y="17493"/>
                </a:moveTo>
                <a:cubicBezTo>
                  <a:pt x="347385" y="22111"/>
                  <a:pt x="217367" y="19574"/>
                  <a:pt x="134948" y="31348"/>
                </a:cubicBezTo>
                <a:cubicBezTo>
                  <a:pt x="118464" y="33703"/>
                  <a:pt x="104349" y="46526"/>
                  <a:pt x="93384" y="59057"/>
                </a:cubicBezTo>
                <a:cubicBezTo>
                  <a:pt x="71454" y="84119"/>
                  <a:pt x="37966" y="142184"/>
                  <a:pt x="37966" y="142184"/>
                </a:cubicBezTo>
                <a:cubicBezTo>
                  <a:pt x="3562" y="245402"/>
                  <a:pt x="0" y="238936"/>
                  <a:pt x="37966" y="419275"/>
                </a:cubicBezTo>
                <a:cubicBezTo>
                  <a:pt x="41396" y="435569"/>
                  <a:pt x="64314" y="440221"/>
                  <a:pt x="79530" y="446984"/>
                </a:cubicBezTo>
                <a:cubicBezTo>
                  <a:pt x="106220" y="458846"/>
                  <a:pt x="134948" y="465457"/>
                  <a:pt x="162657" y="474693"/>
                </a:cubicBezTo>
                <a:lnTo>
                  <a:pt x="245784" y="502402"/>
                </a:lnTo>
                <a:cubicBezTo>
                  <a:pt x="259639" y="507020"/>
                  <a:pt x="272762" y="515528"/>
                  <a:pt x="287348" y="516257"/>
                </a:cubicBezTo>
                <a:lnTo>
                  <a:pt x="564439" y="530111"/>
                </a:lnTo>
                <a:cubicBezTo>
                  <a:pt x="674021" y="493584"/>
                  <a:pt x="546518" y="530111"/>
                  <a:pt x="786112" y="530111"/>
                </a:cubicBezTo>
                <a:cubicBezTo>
                  <a:pt x="823345" y="530111"/>
                  <a:pt x="860003" y="520875"/>
                  <a:pt x="896948" y="516257"/>
                </a:cubicBezTo>
                <a:cubicBezTo>
                  <a:pt x="995872" y="483282"/>
                  <a:pt x="955773" y="504749"/>
                  <a:pt x="1021639" y="460839"/>
                </a:cubicBezTo>
                <a:cubicBezTo>
                  <a:pt x="1030875" y="446984"/>
                  <a:pt x="1047841" y="435858"/>
                  <a:pt x="1049348" y="419275"/>
                </a:cubicBezTo>
                <a:cubicBezTo>
                  <a:pt x="1049653" y="415919"/>
                  <a:pt x="1041002" y="295920"/>
                  <a:pt x="1021639" y="266875"/>
                </a:cubicBezTo>
                <a:cubicBezTo>
                  <a:pt x="1010771" y="250572"/>
                  <a:pt x="992618" y="240363"/>
                  <a:pt x="980075" y="225311"/>
                </a:cubicBezTo>
                <a:cubicBezTo>
                  <a:pt x="922348" y="156039"/>
                  <a:pt x="987002" y="206838"/>
                  <a:pt x="910802" y="156039"/>
                </a:cubicBezTo>
                <a:cubicBezTo>
                  <a:pt x="901566" y="142184"/>
                  <a:pt x="893753" y="127267"/>
                  <a:pt x="883093" y="114475"/>
                </a:cubicBezTo>
                <a:cubicBezTo>
                  <a:pt x="870550" y="99423"/>
                  <a:pt x="857833" y="83779"/>
                  <a:pt x="841530" y="72911"/>
                </a:cubicBezTo>
                <a:cubicBezTo>
                  <a:pt x="829379" y="64810"/>
                  <a:pt x="814504" y="60442"/>
                  <a:pt x="799966" y="59057"/>
                </a:cubicBezTo>
                <a:cubicBezTo>
                  <a:pt x="717085" y="51164"/>
                  <a:pt x="633711" y="49820"/>
                  <a:pt x="550584" y="45202"/>
                </a:cubicBezTo>
                <a:cubicBezTo>
                  <a:pt x="532111" y="40584"/>
                  <a:pt x="513475" y="36579"/>
                  <a:pt x="495166" y="31348"/>
                </a:cubicBezTo>
                <a:cubicBezTo>
                  <a:pt x="481124" y="27336"/>
                  <a:pt x="467923" y="20357"/>
                  <a:pt x="453602" y="17493"/>
                </a:cubicBezTo>
                <a:cubicBezTo>
                  <a:pt x="421581" y="11089"/>
                  <a:pt x="386636" y="16503"/>
                  <a:pt x="356621" y="3639"/>
                </a:cubicBezTo>
                <a:cubicBezTo>
                  <a:pt x="348131" y="0"/>
                  <a:pt x="421275" y="12875"/>
                  <a:pt x="384330" y="1749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 descr="Image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648200"/>
            <a:ext cx="785813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Work on your toughest assignment first. </a:t>
            </a:r>
          </a:p>
          <a:p>
            <a:endParaRPr lang="en-GB" sz="2400" b="1" dirty="0" smtClean="0">
              <a:latin typeface="Calibri" pitchFamily="34" charset="0"/>
            </a:endParaRPr>
          </a:p>
          <a:p>
            <a:r>
              <a:rPr lang="en-GB" sz="2400" b="1" dirty="0" smtClean="0">
                <a:latin typeface="Calibri" pitchFamily="34" charset="0"/>
              </a:rPr>
              <a:t>The person who wrote or said this sentence is giving advice to a person.</a:t>
            </a:r>
          </a:p>
          <a:p>
            <a:endParaRPr lang="en-GB" sz="2400" b="1" dirty="0" smtClean="0">
              <a:latin typeface="Calibri" pitchFamily="34" charset="0"/>
            </a:endParaRPr>
          </a:p>
          <a:p>
            <a:r>
              <a:rPr lang="en-GB" sz="2400" b="1" dirty="0" smtClean="0">
                <a:latin typeface="Calibri" pitchFamily="34" charset="0"/>
              </a:rPr>
              <a:t>The person who is listening or reading this sentence didn’t do it yet.</a:t>
            </a:r>
          </a:p>
          <a:p>
            <a:endParaRPr lang="en-GB" sz="2400" b="1" dirty="0" smtClean="0">
              <a:latin typeface="Calibri" pitchFamily="34" charset="0"/>
            </a:endParaRPr>
          </a:p>
          <a:p>
            <a:endParaRPr lang="en-GB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he word WORK tells us that the time of the action is after.</a:t>
            </a:r>
          </a:p>
          <a:p>
            <a:endParaRPr lang="en-GB" sz="3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28600" y="457200"/>
            <a:ext cx="914400" cy="533400"/>
          </a:xfrm>
          <a:custGeom>
            <a:avLst/>
            <a:gdLst>
              <a:gd name="connsiteX0" fmla="*/ 384330 w 1049653"/>
              <a:gd name="connsiteY0" fmla="*/ 17493 h 530111"/>
              <a:gd name="connsiteX1" fmla="*/ 134948 w 1049653"/>
              <a:gd name="connsiteY1" fmla="*/ 31348 h 530111"/>
              <a:gd name="connsiteX2" fmla="*/ 93384 w 1049653"/>
              <a:gd name="connsiteY2" fmla="*/ 59057 h 530111"/>
              <a:gd name="connsiteX3" fmla="*/ 37966 w 1049653"/>
              <a:gd name="connsiteY3" fmla="*/ 142184 h 530111"/>
              <a:gd name="connsiteX4" fmla="*/ 37966 w 1049653"/>
              <a:gd name="connsiteY4" fmla="*/ 419275 h 530111"/>
              <a:gd name="connsiteX5" fmla="*/ 79530 w 1049653"/>
              <a:gd name="connsiteY5" fmla="*/ 446984 h 530111"/>
              <a:gd name="connsiteX6" fmla="*/ 162657 w 1049653"/>
              <a:gd name="connsiteY6" fmla="*/ 474693 h 530111"/>
              <a:gd name="connsiteX7" fmla="*/ 245784 w 1049653"/>
              <a:gd name="connsiteY7" fmla="*/ 502402 h 530111"/>
              <a:gd name="connsiteX8" fmla="*/ 287348 w 1049653"/>
              <a:gd name="connsiteY8" fmla="*/ 516257 h 530111"/>
              <a:gd name="connsiteX9" fmla="*/ 564439 w 1049653"/>
              <a:gd name="connsiteY9" fmla="*/ 530111 h 530111"/>
              <a:gd name="connsiteX10" fmla="*/ 786112 w 1049653"/>
              <a:gd name="connsiteY10" fmla="*/ 530111 h 530111"/>
              <a:gd name="connsiteX11" fmla="*/ 896948 w 1049653"/>
              <a:gd name="connsiteY11" fmla="*/ 516257 h 530111"/>
              <a:gd name="connsiteX12" fmla="*/ 1021639 w 1049653"/>
              <a:gd name="connsiteY12" fmla="*/ 460839 h 530111"/>
              <a:gd name="connsiteX13" fmla="*/ 1049348 w 1049653"/>
              <a:gd name="connsiteY13" fmla="*/ 419275 h 530111"/>
              <a:gd name="connsiteX14" fmla="*/ 1021639 w 1049653"/>
              <a:gd name="connsiteY14" fmla="*/ 266875 h 530111"/>
              <a:gd name="connsiteX15" fmla="*/ 980075 w 1049653"/>
              <a:gd name="connsiteY15" fmla="*/ 225311 h 530111"/>
              <a:gd name="connsiteX16" fmla="*/ 910802 w 1049653"/>
              <a:gd name="connsiteY16" fmla="*/ 156039 h 530111"/>
              <a:gd name="connsiteX17" fmla="*/ 883093 w 1049653"/>
              <a:gd name="connsiteY17" fmla="*/ 114475 h 530111"/>
              <a:gd name="connsiteX18" fmla="*/ 841530 w 1049653"/>
              <a:gd name="connsiteY18" fmla="*/ 72911 h 530111"/>
              <a:gd name="connsiteX19" fmla="*/ 799966 w 1049653"/>
              <a:gd name="connsiteY19" fmla="*/ 59057 h 530111"/>
              <a:gd name="connsiteX20" fmla="*/ 550584 w 1049653"/>
              <a:gd name="connsiteY20" fmla="*/ 45202 h 530111"/>
              <a:gd name="connsiteX21" fmla="*/ 495166 w 1049653"/>
              <a:gd name="connsiteY21" fmla="*/ 31348 h 530111"/>
              <a:gd name="connsiteX22" fmla="*/ 453602 w 1049653"/>
              <a:gd name="connsiteY22" fmla="*/ 17493 h 530111"/>
              <a:gd name="connsiteX23" fmla="*/ 356621 w 1049653"/>
              <a:gd name="connsiteY23" fmla="*/ 3639 h 530111"/>
              <a:gd name="connsiteX24" fmla="*/ 384330 w 1049653"/>
              <a:gd name="connsiteY24" fmla="*/ 17493 h 53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49653" h="530111">
                <a:moveTo>
                  <a:pt x="384330" y="17493"/>
                </a:moveTo>
                <a:cubicBezTo>
                  <a:pt x="347385" y="22111"/>
                  <a:pt x="217367" y="19574"/>
                  <a:pt x="134948" y="31348"/>
                </a:cubicBezTo>
                <a:cubicBezTo>
                  <a:pt x="118464" y="33703"/>
                  <a:pt x="104349" y="46526"/>
                  <a:pt x="93384" y="59057"/>
                </a:cubicBezTo>
                <a:cubicBezTo>
                  <a:pt x="71454" y="84119"/>
                  <a:pt x="37966" y="142184"/>
                  <a:pt x="37966" y="142184"/>
                </a:cubicBezTo>
                <a:cubicBezTo>
                  <a:pt x="3562" y="245402"/>
                  <a:pt x="0" y="238936"/>
                  <a:pt x="37966" y="419275"/>
                </a:cubicBezTo>
                <a:cubicBezTo>
                  <a:pt x="41396" y="435569"/>
                  <a:pt x="64314" y="440221"/>
                  <a:pt x="79530" y="446984"/>
                </a:cubicBezTo>
                <a:cubicBezTo>
                  <a:pt x="106220" y="458846"/>
                  <a:pt x="134948" y="465457"/>
                  <a:pt x="162657" y="474693"/>
                </a:cubicBezTo>
                <a:lnTo>
                  <a:pt x="245784" y="502402"/>
                </a:lnTo>
                <a:cubicBezTo>
                  <a:pt x="259639" y="507020"/>
                  <a:pt x="272762" y="515528"/>
                  <a:pt x="287348" y="516257"/>
                </a:cubicBezTo>
                <a:lnTo>
                  <a:pt x="564439" y="530111"/>
                </a:lnTo>
                <a:cubicBezTo>
                  <a:pt x="674021" y="493584"/>
                  <a:pt x="546518" y="530111"/>
                  <a:pt x="786112" y="530111"/>
                </a:cubicBezTo>
                <a:cubicBezTo>
                  <a:pt x="823345" y="530111"/>
                  <a:pt x="860003" y="520875"/>
                  <a:pt x="896948" y="516257"/>
                </a:cubicBezTo>
                <a:cubicBezTo>
                  <a:pt x="995872" y="483282"/>
                  <a:pt x="955773" y="504749"/>
                  <a:pt x="1021639" y="460839"/>
                </a:cubicBezTo>
                <a:cubicBezTo>
                  <a:pt x="1030875" y="446984"/>
                  <a:pt x="1047841" y="435858"/>
                  <a:pt x="1049348" y="419275"/>
                </a:cubicBezTo>
                <a:cubicBezTo>
                  <a:pt x="1049653" y="415919"/>
                  <a:pt x="1041002" y="295920"/>
                  <a:pt x="1021639" y="266875"/>
                </a:cubicBezTo>
                <a:cubicBezTo>
                  <a:pt x="1010771" y="250572"/>
                  <a:pt x="992618" y="240363"/>
                  <a:pt x="980075" y="225311"/>
                </a:cubicBezTo>
                <a:cubicBezTo>
                  <a:pt x="922348" y="156039"/>
                  <a:pt x="987002" y="206838"/>
                  <a:pt x="910802" y="156039"/>
                </a:cubicBezTo>
                <a:cubicBezTo>
                  <a:pt x="901566" y="142184"/>
                  <a:pt x="893753" y="127267"/>
                  <a:pt x="883093" y="114475"/>
                </a:cubicBezTo>
                <a:cubicBezTo>
                  <a:pt x="870550" y="99423"/>
                  <a:pt x="857833" y="83779"/>
                  <a:pt x="841530" y="72911"/>
                </a:cubicBezTo>
                <a:cubicBezTo>
                  <a:pt x="829379" y="64810"/>
                  <a:pt x="814504" y="60442"/>
                  <a:pt x="799966" y="59057"/>
                </a:cubicBezTo>
                <a:cubicBezTo>
                  <a:pt x="717085" y="51164"/>
                  <a:pt x="633711" y="49820"/>
                  <a:pt x="550584" y="45202"/>
                </a:cubicBezTo>
                <a:cubicBezTo>
                  <a:pt x="532111" y="40584"/>
                  <a:pt x="513475" y="36579"/>
                  <a:pt x="495166" y="31348"/>
                </a:cubicBezTo>
                <a:cubicBezTo>
                  <a:pt x="481124" y="27336"/>
                  <a:pt x="467923" y="20357"/>
                  <a:pt x="453602" y="17493"/>
                </a:cubicBezTo>
                <a:cubicBezTo>
                  <a:pt x="421581" y="11089"/>
                  <a:pt x="386636" y="16503"/>
                  <a:pt x="356621" y="3639"/>
                </a:cubicBezTo>
                <a:cubicBezTo>
                  <a:pt x="348131" y="0"/>
                  <a:pt x="421275" y="12875"/>
                  <a:pt x="384330" y="1749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46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572000"/>
            <a:ext cx="1066800" cy="1371601"/>
          </a:xfrm>
          <a:prstGeom prst="rect">
            <a:avLst/>
          </a:prstGeom>
          <a:noFill/>
        </p:spPr>
      </p:pic>
      <p:sp>
        <p:nvSpPr>
          <p:cNvPr id="10" name="Oval Callout 9"/>
          <p:cNvSpPr/>
          <p:nvPr/>
        </p:nvSpPr>
        <p:spPr>
          <a:xfrm>
            <a:off x="1676400" y="4267200"/>
            <a:ext cx="2590800" cy="609600"/>
          </a:xfrm>
          <a:prstGeom prst="wedgeEllipseCallout">
            <a:avLst>
              <a:gd name="adj1" fmla="val -48640"/>
              <a:gd name="adj2" fmla="val 62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libri" pitchFamily="34" charset="0"/>
              </a:rPr>
              <a:t>Work on your toughest assignment first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38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Lori had to drop some of her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favorite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 after school activities. </a:t>
            </a:r>
          </a:p>
          <a:p>
            <a:endParaRPr lang="en-GB" sz="2400" b="1" dirty="0" smtClean="0">
              <a:latin typeface="Calibri" pitchFamily="34" charset="0"/>
            </a:endParaRPr>
          </a:p>
          <a:p>
            <a:r>
              <a:rPr lang="en-GB" sz="2400" b="1" dirty="0" smtClean="0">
                <a:latin typeface="Calibri" pitchFamily="34" charset="0"/>
              </a:rPr>
              <a:t>The person who wrote or said this sentence is tell us what he saw Lori do. It happened</a:t>
            </a:r>
          </a:p>
          <a:p>
            <a:endParaRPr lang="en-GB" sz="2400" b="1" dirty="0" smtClean="0">
              <a:latin typeface="Calibri" pitchFamily="34" charset="0"/>
            </a:endParaRPr>
          </a:p>
          <a:p>
            <a:endParaRPr lang="en-GB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he word HAD TO tells us that the time of the action is before.</a:t>
            </a:r>
          </a:p>
          <a:p>
            <a:endParaRPr lang="en-GB" sz="3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838200" y="457200"/>
            <a:ext cx="1676400" cy="533400"/>
          </a:xfrm>
          <a:custGeom>
            <a:avLst/>
            <a:gdLst>
              <a:gd name="connsiteX0" fmla="*/ 384330 w 1049653"/>
              <a:gd name="connsiteY0" fmla="*/ 17493 h 530111"/>
              <a:gd name="connsiteX1" fmla="*/ 134948 w 1049653"/>
              <a:gd name="connsiteY1" fmla="*/ 31348 h 530111"/>
              <a:gd name="connsiteX2" fmla="*/ 93384 w 1049653"/>
              <a:gd name="connsiteY2" fmla="*/ 59057 h 530111"/>
              <a:gd name="connsiteX3" fmla="*/ 37966 w 1049653"/>
              <a:gd name="connsiteY3" fmla="*/ 142184 h 530111"/>
              <a:gd name="connsiteX4" fmla="*/ 37966 w 1049653"/>
              <a:gd name="connsiteY4" fmla="*/ 419275 h 530111"/>
              <a:gd name="connsiteX5" fmla="*/ 79530 w 1049653"/>
              <a:gd name="connsiteY5" fmla="*/ 446984 h 530111"/>
              <a:gd name="connsiteX6" fmla="*/ 162657 w 1049653"/>
              <a:gd name="connsiteY6" fmla="*/ 474693 h 530111"/>
              <a:gd name="connsiteX7" fmla="*/ 245784 w 1049653"/>
              <a:gd name="connsiteY7" fmla="*/ 502402 h 530111"/>
              <a:gd name="connsiteX8" fmla="*/ 287348 w 1049653"/>
              <a:gd name="connsiteY8" fmla="*/ 516257 h 530111"/>
              <a:gd name="connsiteX9" fmla="*/ 564439 w 1049653"/>
              <a:gd name="connsiteY9" fmla="*/ 530111 h 530111"/>
              <a:gd name="connsiteX10" fmla="*/ 786112 w 1049653"/>
              <a:gd name="connsiteY10" fmla="*/ 530111 h 530111"/>
              <a:gd name="connsiteX11" fmla="*/ 896948 w 1049653"/>
              <a:gd name="connsiteY11" fmla="*/ 516257 h 530111"/>
              <a:gd name="connsiteX12" fmla="*/ 1021639 w 1049653"/>
              <a:gd name="connsiteY12" fmla="*/ 460839 h 530111"/>
              <a:gd name="connsiteX13" fmla="*/ 1049348 w 1049653"/>
              <a:gd name="connsiteY13" fmla="*/ 419275 h 530111"/>
              <a:gd name="connsiteX14" fmla="*/ 1021639 w 1049653"/>
              <a:gd name="connsiteY14" fmla="*/ 266875 h 530111"/>
              <a:gd name="connsiteX15" fmla="*/ 980075 w 1049653"/>
              <a:gd name="connsiteY15" fmla="*/ 225311 h 530111"/>
              <a:gd name="connsiteX16" fmla="*/ 910802 w 1049653"/>
              <a:gd name="connsiteY16" fmla="*/ 156039 h 530111"/>
              <a:gd name="connsiteX17" fmla="*/ 883093 w 1049653"/>
              <a:gd name="connsiteY17" fmla="*/ 114475 h 530111"/>
              <a:gd name="connsiteX18" fmla="*/ 841530 w 1049653"/>
              <a:gd name="connsiteY18" fmla="*/ 72911 h 530111"/>
              <a:gd name="connsiteX19" fmla="*/ 799966 w 1049653"/>
              <a:gd name="connsiteY19" fmla="*/ 59057 h 530111"/>
              <a:gd name="connsiteX20" fmla="*/ 550584 w 1049653"/>
              <a:gd name="connsiteY20" fmla="*/ 45202 h 530111"/>
              <a:gd name="connsiteX21" fmla="*/ 495166 w 1049653"/>
              <a:gd name="connsiteY21" fmla="*/ 31348 h 530111"/>
              <a:gd name="connsiteX22" fmla="*/ 453602 w 1049653"/>
              <a:gd name="connsiteY22" fmla="*/ 17493 h 530111"/>
              <a:gd name="connsiteX23" fmla="*/ 356621 w 1049653"/>
              <a:gd name="connsiteY23" fmla="*/ 3639 h 530111"/>
              <a:gd name="connsiteX24" fmla="*/ 384330 w 1049653"/>
              <a:gd name="connsiteY24" fmla="*/ 17493 h 53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49653" h="530111">
                <a:moveTo>
                  <a:pt x="384330" y="17493"/>
                </a:moveTo>
                <a:cubicBezTo>
                  <a:pt x="347385" y="22111"/>
                  <a:pt x="217367" y="19574"/>
                  <a:pt x="134948" y="31348"/>
                </a:cubicBezTo>
                <a:cubicBezTo>
                  <a:pt x="118464" y="33703"/>
                  <a:pt x="104349" y="46526"/>
                  <a:pt x="93384" y="59057"/>
                </a:cubicBezTo>
                <a:cubicBezTo>
                  <a:pt x="71454" y="84119"/>
                  <a:pt x="37966" y="142184"/>
                  <a:pt x="37966" y="142184"/>
                </a:cubicBezTo>
                <a:cubicBezTo>
                  <a:pt x="3562" y="245402"/>
                  <a:pt x="0" y="238936"/>
                  <a:pt x="37966" y="419275"/>
                </a:cubicBezTo>
                <a:cubicBezTo>
                  <a:pt x="41396" y="435569"/>
                  <a:pt x="64314" y="440221"/>
                  <a:pt x="79530" y="446984"/>
                </a:cubicBezTo>
                <a:cubicBezTo>
                  <a:pt x="106220" y="458846"/>
                  <a:pt x="134948" y="465457"/>
                  <a:pt x="162657" y="474693"/>
                </a:cubicBezTo>
                <a:lnTo>
                  <a:pt x="245784" y="502402"/>
                </a:lnTo>
                <a:cubicBezTo>
                  <a:pt x="259639" y="507020"/>
                  <a:pt x="272762" y="515528"/>
                  <a:pt x="287348" y="516257"/>
                </a:cubicBezTo>
                <a:lnTo>
                  <a:pt x="564439" y="530111"/>
                </a:lnTo>
                <a:cubicBezTo>
                  <a:pt x="674021" y="493584"/>
                  <a:pt x="546518" y="530111"/>
                  <a:pt x="786112" y="530111"/>
                </a:cubicBezTo>
                <a:cubicBezTo>
                  <a:pt x="823345" y="530111"/>
                  <a:pt x="860003" y="520875"/>
                  <a:pt x="896948" y="516257"/>
                </a:cubicBezTo>
                <a:cubicBezTo>
                  <a:pt x="995872" y="483282"/>
                  <a:pt x="955773" y="504749"/>
                  <a:pt x="1021639" y="460839"/>
                </a:cubicBezTo>
                <a:cubicBezTo>
                  <a:pt x="1030875" y="446984"/>
                  <a:pt x="1047841" y="435858"/>
                  <a:pt x="1049348" y="419275"/>
                </a:cubicBezTo>
                <a:cubicBezTo>
                  <a:pt x="1049653" y="415919"/>
                  <a:pt x="1041002" y="295920"/>
                  <a:pt x="1021639" y="266875"/>
                </a:cubicBezTo>
                <a:cubicBezTo>
                  <a:pt x="1010771" y="250572"/>
                  <a:pt x="992618" y="240363"/>
                  <a:pt x="980075" y="225311"/>
                </a:cubicBezTo>
                <a:cubicBezTo>
                  <a:pt x="922348" y="156039"/>
                  <a:pt x="987002" y="206838"/>
                  <a:pt x="910802" y="156039"/>
                </a:cubicBezTo>
                <a:cubicBezTo>
                  <a:pt x="901566" y="142184"/>
                  <a:pt x="893753" y="127267"/>
                  <a:pt x="883093" y="114475"/>
                </a:cubicBezTo>
                <a:cubicBezTo>
                  <a:pt x="870550" y="99423"/>
                  <a:pt x="857833" y="83779"/>
                  <a:pt x="841530" y="72911"/>
                </a:cubicBezTo>
                <a:cubicBezTo>
                  <a:pt x="829379" y="64810"/>
                  <a:pt x="814504" y="60442"/>
                  <a:pt x="799966" y="59057"/>
                </a:cubicBezTo>
                <a:cubicBezTo>
                  <a:pt x="717085" y="51164"/>
                  <a:pt x="633711" y="49820"/>
                  <a:pt x="550584" y="45202"/>
                </a:cubicBezTo>
                <a:cubicBezTo>
                  <a:pt x="532111" y="40584"/>
                  <a:pt x="513475" y="36579"/>
                  <a:pt x="495166" y="31348"/>
                </a:cubicBezTo>
                <a:cubicBezTo>
                  <a:pt x="481124" y="27336"/>
                  <a:pt x="467923" y="20357"/>
                  <a:pt x="453602" y="17493"/>
                </a:cubicBezTo>
                <a:cubicBezTo>
                  <a:pt x="421581" y="11089"/>
                  <a:pt x="386636" y="16503"/>
                  <a:pt x="356621" y="3639"/>
                </a:cubicBezTo>
                <a:cubicBezTo>
                  <a:pt x="348131" y="0"/>
                  <a:pt x="421275" y="12875"/>
                  <a:pt x="384330" y="1749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Image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2" y="4038600"/>
            <a:ext cx="914398" cy="914402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1524000" y="3657600"/>
            <a:ext cx="2590800" cy="609600"/>
          </a:xfrm>
          <a:prstGeom prst="wedgeEllipseCallout">
            <a:avLst>
              <a:gd name="adj1" fmla="val -48640"/>
              <a:gd name="adj2" fmla="val 62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libri" pitchFamily="34" charset="0"/>
              </a:rPr>
              <a:t>Lori had to drop some of her </a:t>
            </a:r>
            <a:r>
              <a:rPr lang="en-GB" sz="1200" b="1" dirty="0" err="1" smtClean="0">
                <a:solidFill>
                  <a:schemeClr val="tx1"/>
                </a:solidFill>
                <a:latin typeface="Calibri" pitchFamily="34" charset="0"/>
              </a:rPr>
              <a:t>favorite</a:t>
            </a:r>
            <a:r>
              <a:rPr lang="en-GB" sz="1200" b="1" dirty="0" smtClean="0">
                <a:solidFill>
                  <a:schemeClr val="tx1"/>
                </a:solidFill>
                <a:latin typeface="Calibri" pitchFamily="34" charset="0"/>
              </a:rPr>
              <a:t> after school activities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</TotalTime>
  <Words>807</Words>
  <Application>Microsoft Office PowerPoint</Application>
  <PresentationFormat>On-screen Show (4:3)</PresentationFormat>
  <Paragraphs>126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Doing well on UAE  English Exams</vt:lpstr>
      <vt:lpstr>Reading comprehension  (at a literal level)</vt:lpstr>
      <vt:lpstr>   Determining sequence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Eton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Salads, Research and Portfolio</dc:title>
  <dc:creator>Eli</dc:creator>
  <cp:lastModifiedBy>Eli</cp:lastModifiedBy>
  <cp:revision>31</cp:revision>
  <dcterms:created xsi:type="dcterms:W3CDTF">2010-03-30T08:49:28Z</dcterms:created>
  <dcterms:modified xsi:type="dcterms:W3CDTF">2010-05-27T14:04:57Z</dcterms:modified>
</cp:coreProperties>
</file>