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8" r:id="rId2"/>
    <p:sldId id="266" r:id="rId3"/>
    <p:sldId id="267" r:id="rId4"/>
    <p:sldId id="268" r:id="rId5"/>
    <p:sldId id="270" r:id="rId6"/>
    <p:sldId id="272" r:id="rId7"/>
    <p:sldId id="271" r:id="rId8"/>
    <p:sldId id="273" r:id="rId9"/>
    <p:sldId id="274" r:id="rId10"/>
    <p:sldId id="275" r:id="rId11"/>
    <p:sldId id="276" r:id="rId12"/>
    <p:sldId id="277" r:id="rId13"/>
    <p:sldId id="278" r:id="rId14"/>
    <p:sldId id="279" r:id="rId15"/>
    <p:sldId id="281" r:id="rId16"/>
    <p:sldId id="280" r:id="rId17"/>
    <p:sldId id="282" r:id="rId18"/>
    <p:sldId id="283" r:id="rId19"/>
    <p:sldId id="285" r:id="rId20"/>
    <p:sldId id="284" r:id="rId21"/>
    <p:sldId id="286" r:id="rId22"/>
    <p:sldId id="287" r:id="rId23"/>
    <p:sldId id="288" r:id="rId24"/>
    <p:sldId id="289" r:id="rId25"/>
    <p:sldId id="290" r:id="rId26"/>
    <p:sldId id="291" r:id="rId27"/>
    <p:sldId id="292" r:id="rId28"/>
    <p:sldId id="293" r:id="rId29"/>
    <p:sldId id="294" r:id="rId30"/>
    <p:sldId id="296" r:id="rId31"/>
    <p:sldId id="297" r:id="rId32"/>
    <p:sldId id="295" r:id="rId33"/>
    <p:sldId id="298" r:id="rId34"/>
    <p:sldId id="299" r:id="rId35"/>
    <p:sldId id="300" r:id="rId36"/>
    <p:sldId id="301" r:id="rId37"/>
    <p:sldId id="302"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B8F09E5-66AD-024F-90D6-A3A47F33E1D4}">
          <p14:sldIdLst>
            <p14:sldId id="258"/>
            <p14:sldId id="266"/>
            <p14:sldId id="267"/>
            <p14:sldId id="268"/>
            <p14:sldId id="270"/>
            <p14:sldId id="272"/>
            <p14:sldId id="271"/>
            <p14:sldId id="273"/>
            <p14:sldId id="274"/>
            <p14:sldId id="275"/>
            <p14:sldId id="276"/>
            <p14:sldId id="277"/>
            <p14:sldId id="278"/>
            <p14:sldId id="279"/>
            <p14:sldId id="281"/>
            <p14:sldId id="280"/>
            <p14:sldId id="282"/>
            <p14:sldId id="283"/>
            <p14:sldId id="285"/>
            <p14:sldId id="284"/>
            <p14:sldId id="286"/>
            <p14:sldId id="287"/>
            <p14:sldId id="288"/>
            <p14:sldId id="289"/>
            <p14:sldId id="290"/>
            <p14:sldId id="291"/>
            <p14:sldId id="292"/>
            <p14:sldId id="293"/>
            <p14:sldId id="294"/>
            <p14:sldId id="296"/>
            <p14:sldId id="297"/>
            <p14:sldId id="295"/>
            <p14:sldId id="298"/>
            <p14:sldId id="299"/>
            <p14:sldId id="300"/>
            <p14:sldId id="301"/>
            <p14:sldId id="30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54" d="100"/>
          <a:sy n="54" d="100"/>
        </p:scale>
        <p:origin x="-1424" y="-2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CFFFE4-A3A2-634F-832B-E2173B772CD7}" type="datetimeFigureOut">
              <a:rPr lang="en-US" smtClean="0"/>
              <a:t>11/15/13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7BB452-2E69-6849-BC0D-3BE032A8B7FF}" type="slidenum">
              <a:rPr lang="en-US" smtClean="0"/>
              <a:t>‹#›</a:t>
            </a:fld>
            <a:endParaRPr lang="en-US"/>
          </a:p>
        </p:txBody>
      </p:sp>
    </p:spTree>
    <p:extLst>
      <p:ext uri="{BB962C8B-B14F-4D97-AF65-F5344CB8AC3E}">
        <p14:creationId xmlns:p14="http://schemas.microsoft.com/office/powerpoint/2010/main" val="33939508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1</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10</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11</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12</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13</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14</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15</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16</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17</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18</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19</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2</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20</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21</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22</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23</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24</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25</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26</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27</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28</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29</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3</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30</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31</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32</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33</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34</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35</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36</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37</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4</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5</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6</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7</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8</a:t>
            </a:fld>
            <a:endParaRPr lang="en-US"/>
          </a:p>
        </p:txBody>
      </p:sp>
    </p:spTree>
    <p:extLst>
      <p:ext uri="{BB962C8B-B14F-4D97-AF65-F5344CB8AC3E}">
        <p14:creationId xmlns:p14="http://schemas.microsoft.com/office/powerpoint/2010/main" val="2404773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BB452-2E69-6849-BC0D-3BE032A8B7FF}" type="slidenum">
              <a:rPr lang="en-US" smtClean="0"/>
              <a:t>9</a:t>
            </a:fld>
            <a:endParaRPr lang="en-US"/>
          </a:p>
        </p:txBody>
      </p:sp>
    </p:spTree>
    <p:extLst>
      <p:ext uri="{BB962C8B-B14F-4D97-AF65-F5344CB8AC3E}">
        <p14:creationId xmlns:p14="http://schemas.microsoft.com/office/powerpoint/2010/main" val="2404773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29FC33-CBBD-AD40-B037-F9E0CF3BB6C4}" type="datetimeFigureOut">
              <a:rPr lang="en-US" smtClean="0"/>
              <a:t>11/15/13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83507-FD27-854D-9594-4364A51F5B41}" type="slidenum">
              <a:rPr lang="en-US" smtClean="0"/>
              <a:t>‹#›</a:t>
            </a:fld>
            <a:endParaRPr lang="en-US"/>
          </a:p>
        </p:txBody>
      </p:sp>
    </p:spTree>
    <p:extLst>
      <p:ext uri="{BB962C8B-B14F-4D97-AF65-F5344CB8AC3E}">
        <p14:creationId xmlns:p14="http://schemas.microsoft.com/office/powerpoint/2010/main" val="1565538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29FC33-CBBD-AD40-B037-F9E0CF3BB6C4}" type="datetimeFigureOut">
              <a:rPr lang="en-US" smtClean="0"/>
              <a:t>11/15/13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83507-FD27-854D-9594-4364A51F5B41}" type="slidenum">
              <a:rPr lang="en-US" smtClean="0"/>
              <a:t>‹#›</a:t>
            </a:fld>
            <a:endParaRPr lang="en-US"/>
          </a:p>
        </p:txBody>
      </p:sp>
    </p:spTree>
    <p:extLst>
      <p:ext uri="{BB962C8B-B14F-4D97-AF65-F5344CB8AC3E}">
        <p14:creationId xmlns:p14="http://schemas.microsoft.com/office/powerpoint/2010/main" val="4040731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29FC33-CBBD-AD40-B037-F9E0CF3BB6C4}" type="datetimeFigureOut">
              <a:rPr lang="en-US" smtClean="0"/>
              <a:t>11/15/13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83507-FD27-854D-9594-4364A51F5B41}" type="slidenum">
              <a:rPr lang="en-US" smtClean="0"/>
              <a:t>‹#›</a:t>
            </a:fld>
            <a:endParaRPr lang="en-US"/>
          </a:p>
        </p:txBody>
      </p:sp>
    </p:spTree>
    <p:extLst>
      <p:ext uri="{BB962C8B-B14F-4D97-AF65-F5344CB8AC3E}">
        <p14:creationId xmlns:p14="http://schemas.microsoft.com/office/powerpoint/2010/main" val="2875478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29FC33-CBBD-AD40-B037-F9E0CF3BB6C4}" type="datetimeFigureOut">
              <a:rPr lang="en-US" smtClean="0"/>
              <a:t>11/15/13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83507-FD27-854D-9594-4364A51F5B41}" type="slidenum">
              <a:rPr lang="en-US" smtClean="0"/>
              <a:t>‹#›</a:t>
            </a:fld>
            <a:endParaRPr lang="en-US"/>
          </a:p>
        </p:txBody>
      </p:sp>
    </p:spTree>
    <p:extLst>
      <p:ext uri="{BB962C8B-B14F-4D97-AF65-F5344CB8AC3E}">
        <p14:creationId xmlns:p14="http://schemas.microsoft.com/office/powerpoint/2010/main" val="4032138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29FC33-CBBD-AD40-B037-F9E0CF3BB6C4}" type="datetimeFigureOut">
              <a:rPr lang="en-US" smtClean="0"/>
              <a:t>11/15/13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83507-FD27-854D-9594-4364A51F5B41}" type="slidenum">
              <a:rPr lang="en-US" smtClean="0"/>
              <a:t>‹#›</a:t>
            </a:fld>
            <a:endParaRPr lang="en-US"/>
          </a:p>
        </p:txBody>
      </p:sp>
    </p:spTree>
    <p:extLst>
      <p:ext uri="{BB962C8B-B14F-4D97-AF65-F5344CB8AC3E}">
        <p14:creationId xmlns:p14="http://schemas.microsoft.com/office/powerpoint/2010/main" val="4101819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29FC33-CBBD-AD40-B037-F9E0CF3BB6C4}" type="datetimeFigureOut">
              <a:rPr lang="en-US" smtClean="0"/>
              <a:t>11/15/13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83507-FD27-854D-9594-4364A51F5B41}" type="slidenum">
              <a:rPr lang="en-US" smtClean="0"/>
              <a:t>‹#›</a:t>
            </a:fld>
            <a:endParaRPr lang="en-US"/>
          </a:p>
        </p:txBody>
      </p:sp>
    </p:spTree>
    <p:extLst>
      <p:ext uri="{BB962C8B-B14F-4D97-AF65-F5344CB8AC3E}">
        <p14:creationId xmlns:p14="http://schemas.microsoft.com/office/powerpoint/2010/main" val="4122161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29FC33-CBBD-AD40-B037-F9E0CF3BB6C4}" type="datetimeFigureOut">
              <a:rPr lang="en-US" smtClean="0"/>
              <a:t>11/15/13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F83507-FD27-854D-9594-4364A51F5B41}" type="slidenum">
              <a:rPr lang="en-US" smtClean="0"/>
              <a:t>‹#›</a:t>
            </a:fld>
            <a:endParaRPr lang="en-US"/>
          </a:p>
        </p:txBody>
      </p:sp>
    </p:spTree>
    <p:extLst>
      <p:ext uri="{BB962C8B-B14F-4D97-AF65-F5344CB8AC3E}">
        <p14:creationId xmlns:p14="http://schemas.microsoft.com/office/powerpoint/2010/main" val="1042773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29FC33-CBBD-AD40-B037-F9E0CF3BB6C4}" type="datetimeFigureOut">
              <a:rPr lang="en-US" smtClean="0"/>
              <a:t>11/15/13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F83507-FD27-854D-9594-4364A51F5B41}" type="slidenum">
              <a:rPr lang="en-US" smtClean="0"/>
              <a:t>‹#›</a:t>
            </a:fld>
            <a:endParaRPr lang="en-US"/>
          </a:p>
        </p:txBody>
      </p:sp>
    </p:spTree>
    <p:extLst>
      <p:ext uri="{BB962C8B-B14F-4D97-AF65-F5344CB8AC3E}">
        <p14:creationId xmlns:p14="http://schemas.microsoft.com/office/powerpoint/2010/main" val="3946553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29FC33-CBBD-AD40-B037-F9E0CF3BB6C4}" type="datetimeFigureOut">
              <a:rPr lang="en-US" smtClean="0"/>
              <a:t>11/15/13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F83507-FD27-854D-9594-4364A51F5B41}" type="slidenum">
              <a:rPr lang="en-US" smtClean="0"/>
              <a:t>‹#›</a:t>
            </a:fld>
            <a:endParaRPr lang="en-US"/>
          </a:p>
        </p:txBody>
      </p:sp>
    </p:spTree>
    <p:extLst>
      <p:ext uri="{BB962C8B-B14F-4D97-AF65-F5344CB8AC3E}">
        <p14:creationId xmlns:p14="http://schemas.microsoft.com/office/powerpoint/2010/main" val="1138331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29FC33-CBBD-AD40-B037-F9E0CF3BB6C4}" type="datetimeFigureOut">
              <a:rPr lang="en-US" smtClean="0"/>
              <a:t>11/15/13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83507-FD27-854D-9594-4364A51F5B41}" type="slidenum">
              <a:rPr lang="en-US" smtClean="0"/>
              <a:t>‹#›</a:t>
            </a:fld>
            <a:endParaRPr lang="en-US"/>
          </a:p>
        </p:txBody>
      </p:sp>
    </p:spTree>
    <p:extLst>
      <p:ext uri="{BB962C8B-B14F-4D97-AF65-F5344CB8AC3E}">
        <p14:creationId xmlns:p14="http://schemas.microsoft.com/office/powerpoint/2010/main" val="3312802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29FC33-CBBD-AD40-B037-F9E0CF3BB6C4}" type="datetimeFigureOut">
              <a:rPr lang="en-US" smtClean="0"/>
              <a:t>11/15/13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83507-FD27-854D-9594-4364A51F5B41}" type="slidenum">
              <a:rPr lang="en-US" smtClean="0"/>
              <a:t>‹#›</a:t>
            </a:fld>
            <a:endParaRPr lang="en-US"/>
          </a:p>
        </p:txBody>
      </p:sp>
    </p:spTree>
    <p:extLst>
      <p:ext uri="{BB962C8B-B14F-4D97-AF65-F5344CB8AC3E}">
        <p14:creationId xmlns:p14="http://schemas.microsoft.com/office/powerpoint/2010/main" val="12639611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9FC33-CBBD-AD40-B037-F9E0CF3BB6C4}" type="datetimeFigureOut">
              <a:rPr lang="en-US" smtClean="0"/>
              <a:t>11/15/13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83507-FD27-854D-9594-4364A51F5B41}" type="slidenum">
              <a:rPr lang="en-US" smtClean="0"/>
              <a:t>‹#›</a:t>
            </a:fld>
            <a:endParaRPr lang="en-US"/>
          </a:p>
        </p:txBody>
      </p:sp>
    </p:spTree>
    <p:extLst>
      <p:ext uri="{BB962C8B-B14F-4D97-AF65-F5344CB8AC3E}">
        <p14:creationId xmlns:p14="http://schemas.microsoft.com/office/powerpoint/2010/main" val="3131542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emf"/><Relationship Id="rId5"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4.JPG"/><Relationship Id="rId5" Type="http://schemas.openxmlformats.org/officeDocument/2006/relationships/package" Target="../embeddings/Microsoft_Word_Document3.docx"/><Relationship Id="rId6" Type="http://schemas.openxmlformats.org/officeDocument/2006/relationships/image" Target="../media/image7.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JP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hyperlink" Target="http://www.munjez.com" TargetMode="External"/><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JPG"/></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4.JPG"/><Relationship Id="rId5" Type="http://schemas.openxmlformats.org/officeDocument/2006/relationships/package" Target="../embeddings/Microsoft_Word_Document1.docx"/><Relationship Id="rId6"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4.JPG"/><Relationship Id="rId5" Type="http://schemas.openxmlformats.org/officeDocument/2006/relationships/package" Target="../embeddings/Microsoft_Word_Document2.docx"/><Relationship Id="rId6" Type="http://schemas.openxmlformats.org/officeDocument/2006/relationships/image" Target="../media/image6.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grpSp>
        <p:nvGrpSpPr>
          <p:cNvPr id="2" name="Group 1"/>
          <p:cNvGrpSpPr/>
          <p:nvPr/>
        </p:nvGrpSpPr>
        <p:grpSpPr>
          <a:xfrm>
            <a:off x="209587" y="5233610"/>
            <a:ext cx="8810933" cy="1504323"/>
            <a:chOff x="209587" y="5233610"/>
            <a:chExt cx="8810933" cy="1504323"/>
          </a:xfrm>
        </p:grpSpPr>
        <p:sp>
          <p:nvSpPr>
            <p:cNvPr id="24" name="TextBox 23"/>
            <p:cNvSpPr txBox="1"/>
            <p:nvPr/>
          </p:nvSpPr>
          <p:spPr>
            <a:xfrm>
              <a:off x="209587" y="6307046"/>
              <a:ext cx="8810933" cy="430887"/>
            </a:xfrm>
            <a:prstGeom prst="rect">
              <a:avLst/>
            </a:prstGeom>
            <a:solidFill>
              <a:srgbClr val="FF0000"/>
            </a:solidFill>
          </p:spPr>
          <p:txBody>
            <a:bodyPr wrap="square" rtlCol="0">
              <a:spAutoFit/>
            </a:bodyPr>
            <a:lstStyle/>
            <a:p>
              <a:r>
                <a:rPr lang="en-US" sz="2200" b="1" dirty="0" smtClean="0">
                  <a:solidFill>
                    <a:srgbClr val="FFFFFF"/>
                  </a:solidFill>
                </a:rPr>
                <a:t>             </a:t>
              </a:r>
              <a:r>
                <a:rPr lang="en-US" sz="2200" b="1" dirty="0" err="1" smtClean="0">
                  <a:solidFill>
                    <a:srgbClr val="FFFFFF"/>
                  </a:solidFill>
                </a:rPr>
                <a:t>eli</a:t>
              </a:r>
              <a:r>
                <a:rPr lang="en-US" sz="2200" b="1" dirty="0" err="1" smtClean="0">
                  <a:solidFill>
                    <a:srgbClr val="FFFFFF"/>
                  </a:solidFill>
                </a:rPr>
                <a:t>@</a:t>
              </a:r>
              <a:r>
                <a:rPr lang="en-US" sz="2200" b="1" dirty="0" err="1" smtClean="0">
                  <a:solidFill>
                    <a:srgbClr val="FFFFFF"/>
                  </a:solidFill>
                </a:rPr>
                <a:t>eupad.net</a:t>
              </a:r>
              <a:r>
                <a:rPr lang="en-US" sz="2200" b="1" dirty="0" smtClean="0">
                  <a:solidFill>
                    <a:srgbClr val="FFFFFF"/>
                  </a:solidFill>
                </a:rPr>
                <a:t>   Tel: +971 559221588    Fax: +971 44558556</a:t>
              </a:r>
              <a:endParaRPr lang="en-US" sz="2200" b="1" dirty="0">
                <a:solidFill>
                  <a:srgbClr val="FFFFFF"/>
                </a:solidFill>
              </a:endParaRPr>
            </a:p>
          </p:txBody>
        </p:sp>
        <p:sp>
          <p:nvSpPr>
            <p:cNvPr id="8" name="Rectangle 7"/>
            <p:cNvSpPr/>
            <p:nvPr/>
          </p:nvSpPr>
          <p:spPr>
            <a:xfrm>
              <a:off x="7014938" y="5311169"/>
              <a:ext cx="535102" cy="445841"/>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p:nvPr/>
          </p:nvPicPr>
          <p:blipFill>
            <a:blip r:embed="rId4"/>
            <a:srcRect/>
            <a:stretch>
              <a:fillRect/>
            </a:stretch>
          </p:blipFill>
          <p:spPr bwMode="auto">
            <a:xfrm>
              <a:off x="6542081" y="5233610"/>
              <a:ext cx="2406015" cy="533400"/>
            </a:xfrm>
            <a:prstGeom prst="rect">
              <a:avLst/>
            </a:prstGeom>
            <a:noFill/>
            <a:ln w="9525">
              <a:noFill/>
              <a:miter lim="800000"/>
              <a:headEnd/>
              <a:tailEnd/>
            </a:ln>
          </p:spPr>
        </p:pic>
      </p:grpSp>
      <p:sp>
        <p:nvSpPr>
          <p:cNvPr id="14" name="TextBox 13"/>
          <p:cNvSpPr txBox="1"/>
          <p:nvPr/>
        </p:nvSpPr>
        <p:spPr>
          <a:xfrm>
            <a:off x="5963921" y="5773436"/>
            <a:ext cx="3011600" cy="461665"/>
          </a:xfrm>
          <a:prstGeom prst="rect">
            <a:avLst/>
          </a:prstGeom>
          <a:noFill/>
        </p:spPr>
        <p:txBody>
          <a:bodyPr wrap="square" rtlCol="0">
            <a:spAutoFit/>
          </a:bodyPr>
          <a:lstStyle/>
          <a:p>
            <a:pPr algn="dist"/>
            <a:r>
              <a:rPr lang="en-US" sz="1200" b="1" dirty="0" smtClean="0">
                <a:solidFill>
                  <a:srgbClr val="000000"/>
                </a:solidFill>
                <a:effectLst>
                  <a:glow rad="101600">
                    <a:schemeClr val="accent3">
                      <a:satMod val="175000"/>
                      <a:alpha val="40000"/>
                    </a:schemeClr>
                  </a:glow>
                </a:effectLst>
              </a:rPr>
              <a:t>1332 E 22</a:t>
            </a:r>
            <a:r>
              <a:rPr lang="en-US" sz="1200" b="1" baseline="30000" dirty="0" smtClean="0">
                <a:solidFill>
                  <a:srgbClr val="000000"/>
                </a:solidFill>
                <a:effectLst>
                  <a:glow rad="101600">
                    <a:schemeClr val="accent3">
                      <a:satMod val="175000"/>
                      <a:alpha val="40000"/>
                    </a:schemeClr>
                  </a:glow>
                </a:effectLst>
              </a:rPr>
              <a:t>nd</a:t>
            </a:r>
            <a:r>
              <a:rPr lang="en-US" sz="1200" b="1" dirty="0" smtClean="0">
                <a:solidFill>
                  <a:srgbClr val="000000"/>
                </a:solidFill>
                <a:effectLst>
                  <a:glow rad="101600">
                    <a:schemeClr val="accent3">
                      <a:satMod val="175000"/>
                      <a:alpha val="40000"/>
                    </a:schemeClr>
                  </a:glow>
                </a:effectLst>
              </a:rPr>
              <a:t> Ave. Denver, Colorado, U S A</a:t>
            </a:r>
          </a:p>
          <a:p>
            <a:pPr algn="dist"/>
            <a:r>
              <a:rPr lang="en-US" sz="1200" b="1" dirty="0" err="1" smtClean="0">
                <a:solidFill>
                  <a:srgbClr val="000000"/>
                </a:solidFill>
                <a:effectLst>
                  <a:glow rad="101600">
                    <a:schemeClr val="accent3">
                      <a:satMod val="175000"/>
                      <a:alpha val="40000"/>
                    </a:schemeClr>
                  </a:glow>
                </a:effectLst>
              </a:rPr>
              <a:t>Emaar</a:t>
            </a:r>
            <a:r>
              <a:rPr lang="en-US" sz="1200" b="1" dirty="0" smtClean="0">
                <a:solidFill>
                  <a:srgbClr val="000000"/>
                </a:solidFill>
                <a:effectLst>
                  <a:glow rad="101600">
                    <a:schemeClr val="accent3">
                      <a:satMod val="175000"/>
                      <a:alpha val="40000"/>
                    </a:schemeClr>
                  </a:glow>
                </a:effectLst>
              </a:rPr>
              <a:t> Blvd., P O Box 454517, Dubai, UAE </a:t>
            </a:r>
            <a:endParaRPr lang="en-US" sz="1200" b="1" dirty="0">
              <a:solidFill>
                <a:srgbClr val="000000"/>
              </a:solidFill>
              <a:effectLst>
                <a:glow rad="101600">
                  <a:schemeClr val="accent3">
                    <a:satMod val="175000"/>
                    <a:alpha val="40000"/>
                  </a:schemeClr>
                </a:glow>
              </a:effectLst>
            </a:endParaRPr>
          </a:p>
        </p:txBody>
      </p:sp>
      <p:sp>
        <p:nvSpPr>
          <p:cNvPr id="21" name="Text Box 88"/>
          <p:cNvSpPr txBox="1"/>
          <p:nvPr/>
        </p:nvSpPr>
        <p:spPr>
          <a:xfrm>
            <a:off x="535940" y="-11430"/>
            <a:ext cx="7439660" cy="6285230"/>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90000"/>
              </a:lnSpc>
              <a:spcBef>
                <a:spcPts val="0"/>
              </a:spcBef>
              <a:spcAft>
                <a:spcPts val="0"/>
              </a:spcAft>
            </a:pPr>
            <a:r>
              <a:rPr lang="en-US" sz="9000" b="1" dirty="0">
                <a:solidFill>
                  <a:schemeClr val="bg1"/>
                </a:solidFill>
                <a:effectLst>
                  <a:glow rad="101600">
                    <a:schemeClr val="tx1">
                      <a:lumMod val="95000"/>
                      <a:lumOff val="5000"/>
                      <a:alpha val="85000"/>
                    </a:schemeClr>
                  </a:glow>
                  <a:outerShdw blurRad="50800" dist="38100" dir="2700000" algn="tl" rotWithShape="0">
                    <a:prstClr val="black">
                      <a:alpha val="40000"/>
                    </a:prstClr>
                  </a:outerShdw>
                </a:effectLst>
                <a:ea typeface="ＭＳ 明朝"/>
                <a:cs typeface="Times New Roman"/>
              </a:rPr>
              <a:t>Writing the</a:t>
            </a:r>
          </a:p>
          <a:p>
            <a:pPr marL="0" marR="0" algn="ctr">
              <a:lnSpc>
                <a:spcPct val="90000"/>
              </a:lnSpc>
              <a:spcBef>
                <a:spcPts val="0"/>
              </a:spcBef>
              <a:spcAft>
                <a:spcPts val="0"/>
              </a:spcAft>
            </a:pPr>
            <a:r>
              <a:rPr lang="en-US" sz="9000" b="1" dirty="0">
                <a:solidFill>
                  <a:schemeClr val="bg1"/>
                </a:solidFill>
                <a:effectLst>
                  <a:glow rad="101600">
                    <a:schemeClr val="tx1">
                      <a:lumMod val="95000"/>
                      <a:lumOff val="5000"/>
                      <a:alpha val="85000"/>
                    </a:schemeClr>
                  </a:glow>
                  <a:outerShdw blurRad="50800" dist="38100" dir="2700000" algn="tl" rotWithShape="0">
                    <a:prstClr val="black">
                      <a:alpha val="40000"/>
                    </a:prstClr>
                  </a:outerShdw>
                </a:effectLst>
                <a:ea typeface="ＭＳ 明朝"/>
                <a:cs typeface="Times New Roman"/>
              </a:rPr>
              <a:t>10-minute </a:t>
            </a:r>
            <a:r>
              <a:rPr lang="en-US" sz="9000" b="1" dirty="0" smtClean="0">
                <a:solidFill>
                  <a:schemeClr val="bg1"/>
                </a:solidFill>
                <a:effectLst>
                  <a:glow rad="101600">
                    <a:schemeClr val="tx1">
                      <a:lumMod val="95000"/>
                      <a:lumOff val="5000"/>
                      <a:alpha val="85000"/>
                    </a:schemeClr>
                  </a:glow>
                  <a:outerShdw blurRad="50800" dist="38100" dir="2700000" algn="tl" rotWithShape="0">
                    <a:prstClr val="black">
                      <a:alpha val="40000"/>
                    </a:prstClr>
                  </a:outerShdw>
                </a:effectLst>
                <a:ea typeface="ＭＳ 明朝"/>
                <a:cs typeface="Times New Roman"/>
              </a:rPr>
              <a:t>   IELTS®</a:t>
            </a:r>
          </a:p>
          <a:p>
            <a:pPr marL="0" marR="0" algn="ctr">
              <a:lnSpc>
                <a:spcPct val="90000"/>
              </a:lnSpc>
              <a:spcBef>
                <a:spcPts val="0"/>
              </a:spcBef>
              <a:spcAft>
                <a:spcPts val="0"/>
              </a:spcAft>
            </a:pPr>
            <a:r>
              <a:rPr lang="en-US" sz="9000" b="1" dirty="0" smtClean="0">
                <a:solidFill>
                  <a:schemeClr val="bg1"/>
                </a:solidFill>
                <a:effectLst>
                  <a:glow rad="101600">
                    <a:schemeClr val="tx1">
                      <a:lumMod val="95000"/>
                      <a:lumOff val="5000"/>
                      <a:alpha val="85000"/>
                    </a:schemeClr>
                  </a:glow>
                  <a:outerShdw blurRad="50800" dist="38100" dir="2700000" algn="tl" rotWithShape="0">
                    <a:prstClr val="black">
                      <a:alpha val="40000"/>
                    </a:prstClr>
                  </a:outerShdw>
                </a:effectLst>
                <a:ea typeface="ＭＳ 明朝"/>
                <a:cs typeface="Times New Roman"/>
              </a:rPr>
              <a:t>Essay</a:t>
            </a:r>
          </a:p>
          <a:p>
            <a:pPr marL="0" marR="0" algn="ctr">
              <a:lnSpc>
                <a:spcPct val="120000"/>
              </a:lnSpc>
              <a:spcBef>
                <a:spcPts val="0"/>
              </a:spcBef>
              <a:spcAft>
                <a:spcPts val="0"/>
              </a:spcAft>
            </a:pPr>
            <a:r>
              <a:rPr lang="en-US" sz="2000" dirty="0" smtClean="0">
                <a:effectLst>
                  <a:glow rad="101600">
                    <a:schemeClr val="accent5">
                      <a:satMod val="175000"/>
                      <a:alpha val="40000"/>
                    </a:schemeClr>
                  </a:glow>
                </a:effectLst>
                <a:ea typeface="ＭＳ 明朝"/>
                <a:cs typeface="Times New Roman"/>
              </a:rPr>
              <a:t>Eli Ghazel</a:t>
            </a:r>
            <a:r>
              <a:rPr lang="en-US" sz="1200" dirty="0">
                <a:effectLst>
                  <a:glow rad="101600">
                    <a:schemeClr val="accent5">
                      <a:satMod val="175000"/>
                      <a:alpha val="40000"/>
                    </a:schemeClr>
                  </a:glow>
                </a:effectLst>
                <a:ea typeface="ＭＳ 明朝"/>
                <a:cs typeface="Times New Roman"/>
              </a:rPr>
              <a:t> </a:t>
            </a:r>
            <a:r>
              <a:rPr lang="en-US" sz="1200" dirty="0" smtClean="0">
                <a:effectLst>
                  <a:glow rad="101600">
                    <a:schemeClr val="accent5">
                      <a:satMod val="175000"/>
                      <a:alpha val="40000"/>
                    </a:schemeClr>
                  </a:glow>
                </a:effectLst>
                <a:ea typeface="ＭＳ 明朝"/>
                <a:cs typeface="Times New Roman"/>
              </a:rPr>
              <a:t>      </a:t>
            </a:r>
            <a:r>
              <a:rPr lang="en-US" sz="2000" dirty="0" smtClean="0">
                <a:effectLst>
                  <a:glow rad="101600">
                    <a:schemeClr val="accent5">
                      <a:satMod val="175000"/>
                      <a:alpha val="40000"/>
                    </a:schemeClr>
                  </a:glow>
                </a:effectLst>
                <a:ea typeface="ＭＳ 明朝"/>
                <a:cs typeface="Times New Roman"/>
              </a:rPr>
              <a:t>Nov </a:t>
            </a:r>
            <a:r>
              <a:rPr lang="en-US" sz="2000" dirty="0">
                <a:effectLst>
                  <a:glow rad="101600">
                    <a:schemeClr val="accent5">
                      <a:satMod val="175000"/>
                      <a:alpha val="40000"/>
                    </a:schemeClr>
                  </a:glow>
                </a:effectLst>
                <a:ea typeface="ＭＳ 明朝"/>
                <a:cs typeface="Times New Roman"/>
              </a:rPr>
              <a:t>16 </a:t>
            </a:r>
            <a:r>
              <a:rPr lang="en-US" sz="2000" dirty="0" smtClean="0">
                <a:effectLst>
                  <a:glow rad="101600">
                    <a:schemeClr val="accent5">
                      <a:satMod val="175000"/>
                      <a:alpha val="40000"/>
                    </a:schemeClr>
                  </a:glow>
                </a:effectLst>
                <a:ea typeface="ＭＳ 明朝"/>
                <a:cs typeface="Times New Roman"/>
              </a:rPr>
              <a:t>201</a:t>
            </a:r>
            <a:endParaRPr lang="en-US" sz="1200" dirty="0">
              <a:effectLst>
                <a:glow rad="101600">
                  <a:schemeClr val="accent5">
                    <a:satMod val="175000"/>
                    <a:alpha val="40000"/>
                  </a:schemeClr>
                </a:glow>
              </a:effectLst>
              <a:ea typeface="ＭＳ 明朝"/>
              <a:cs typeface="Times New Roman"/>
            </a:endParaRPr>
          </a:p>
          <a:p>
            <a:pPr marL="0" marR="0">
              <a:spcBef>
                <a:spcPts val="0"/>
              </a:spcBef>
              <a:spcAft>
                <a:spcPts val="0"/>
              </a:spcAft>
            </a:pPr>
            <a:r>
              <a:rPr lang="en-US" sz="2000" dirty="0">
                <a:effectLst>
                  <a:glow rad="101600">
                    <a:schemeClr val="accent5">
                      <a:satMod val="175000"/>
                      <a:alpha val="40000"/>
                    </a:schemeClr>
                  </a:glow>
                </a:effectLst>
                <a:ea typeface="ＭＳ 明朝"/>
                <a:cs typeface="Times New Roman"/>
              </a:rPr>
              <a:t>        </a:t>
            </a:r>
            <a:r>
              <a:rPr lang="en-US" sz="1800" dirty="0" err="1">
                <a:effectLst>
                  <a:glow rad="101600">
                    <a:schemeClr val="accent5">
                      <a:satMod val="175000"/>
                      <a:alpha val="40000"/>
                    </a:schemeClr>
                  </a:glow>
                </a:effectLst>
                <a:latin typeface="Calibri"/>
                <a:ea typeface="ＭＳ 明朝"/>
                <a:cs typeface="Times New Roman"/>
              </a:rPr>
              <a:t>Sharjah</a:t>
            </a:r>
            <a:r>
              <a:rPr lang="en-US" sz="1800" dirty="0">
                <a:effectLst>
                  <a:glow rad="101600">
                    <a:schemeClr val="accent5">
                      <a:satMod val="175000"/>
                      <a:alpha val="40000"/>
                    </a:schemeClr>
                  </a:glow>
                </a:effectLst>
                <a:latin typeface="Calibri"/>
                <a:ea typeface="ＭＳ 明朝"/>
                <a:cs typeface="Times New Roman"/>
              </a:rPr>
              <a:t> Chapter</a:t>
            </a:r>
            <a:endParaRPr lang="en-US" sz="1200" dirty="0">
              <a:effectLst>
                <a:glow rad="101600">
                  <a:schemeClr val="accent5">
                    <a:satMod val="175000"/>
                    <a:alpha val="40000"/>
                  </a:schemeClr>
                </a:glow>
              </a:effectLst>
              <a:ea typeface="ＭＳ 明朝"/>
              <a:cs typeface="Times New Roman"/>
            </a:endParaRPr>
          </a:p>
          <a:p>
            <a:pPr marL="0" marR="0">
              <a:spcBef>
                <a:spcPts val="0"/>
              </a:spcBef>
              <a:spcAft>
                <a:spcPts val="0"/>
              </a:spcAft>
            </a:pPr>
            <a:r>
              <a:rPr lang="en-US" sz="1400" dirty="0">
                <a:effectLst>
                  <a:glow rad="101600">
                    <a:schemeClr val="accent5">
                      <a:satMod val="175000"/>
                      <a:alpha val="40000"/>
                    </a:schemeClr>
                  </a:glow>
                </a:effectLst>
                <a:latin typeface="Calibri"/>
                <a:ea typeface="ＭＳ 明朝"/>
                <a:cs typeface="Times New Roman"/>
              </a:rPr>
              <a:t>  American University of </a:t>
            </a:r>
            <a:r>
              <a:rPr lang="en-US" sz="1400" dirty="0" err="1">
                <a:effectLst>
                  <a:glow rad="101600">
                    <a:schemeClr val="accent5">
                      <a:satMod val="175000"/>
                      <a:alpha val="40000"/>
                    </a:schemeClr>
                  </a:glow>
                </a:effectLst>
                <a:latin typeface="Calibri"/>
                <a:ea typeface="ＭＳ 明朝"/>
                <a:cs typeface="Times New Roman"/>
              </a:rPr>
              <a:t>Sharjah</a:t>
            </a:r>
            <a:endParaRPr lang="en-US" sz="1200" dirty="0">
              <a:effectLst>
                <a:glow rad="101600">
                  <a:schemeClr val="accent5">
                    <a:satMod val="175000"/>
                    <a:alpha val="40000"/>
                  </a:schemeClr>
                </a:glow>
              </a:effectLst>
              <a:ea typeface="ＭＳ 明朝"/>
              <a:cs typeface="Times New Roman"/>
            </a:endParaRPr>
          </a:p>
        </p:txBody>
      </p:sp>
      <p:pic>
        <p:nvPicPr>
          <p:cNvPr id="22" name="Picture 21"/>
          <p:cNvPicPr/>
          <p:nvPr/>
        </p:nvPicPr>
        <p:blipFill>
          <a:blip r:embed="rId5">
            <a:extLst>
              <a:ext uri="{28A0092B-C50C-407E-A947-70E740481C1C}">
                <a14:useLocalDpi xmlns:a14="http://schemas.microsoft.com/office/drawing/2010/main" val="0"/>
              </a:ext>
            </a:extLst>
          </a:blip>
          <a:srcRect/>
          <a:stretch>
            <a:fillRect/>
          </a:stretch>
        </p:blipFill>
        <p:spPr bwMode="auto">
          <a:xfrm>
            <a:off x="1071035" y="4336624"/>
            <a:ext cx="1549437" cy="10439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16241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4">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dirty="0"/>
              <a:t>The clause is giving more information about the WHAT part of the first sentence. A clause can give more information about any part of the sentence and a simple sentence can have more than one clause. </a:t>
            </a:r>
          </a:p>
          <a:p>
            <a:r>
              <a:rPr lang="en-US" sz="3600" i="1" dirty="0" smtClean="0">
                <a:solidFill>
                  <a:srgbClr val="FF0000"/>
                </a:solidFill>
              </a:rPr>
              <a:t> </a:t>
            </a:r>
            <a:endParaRPr lang="en-US" sz="3600" i="1" dirty="0">
              <a:solidFill>
                <a:srgbClr val="FF0000"/>
              </a:solidFill>
            </a:endParaRPr>
          </a:p>
          <a:p>
            <a:endParaRPr lang="en-US" sz="3600" dirty="0"/>
          </a:p>
          <a:p>
            <a:pPr marL="0" marR="0">
              <a:spcBef>
                <a:spcPts val="0"/>
              </a:spcBef>
              <a:spcAft>
                <a:spcPts val="0"/>
              </a:spcAft>
            </a:pPr>
            <a:r>
              <a:rPr lang="en-US" sz="1200" dirty="0">
                <a:effectLst/>
                <a:ea typeface="ＭＳ 明朝"/>
                <a:cs typeface="Times New Roman"/>
              </a:rPr>
              <a:t> </a:t>
            </a:r>
          </a:p>
        </p:txBody>
      </p:sp>
      <p:graphicFrame>
        <p:nvGraphicFramePr>
          <p:cNvPr id="3" name="Object 2"/>
          <p:cNvGraphicFramePr>
            <a:graphicFrameLocks noChangeAspect="1"/>
          </p:cNvGraphicFramePr>
          <p:nvPr>
            <p:extLst>
              <p:ext uri="{D42A27DB-BD31-4B8C-83A1-F6EECF244321}">
                <p14:modId xmlns:p14="http://schemas.microsoft.com/office/powerpoint/2010/main" val="3950836677"/>
              </p:ext>
            </p:extLst>
          </p:nvPr>
        </p:nvGraphicFramePr>
        <p:xfrm>
          <a:off x="282259" y="3215417"/>
          <a:ext cx="8551858" cy="1856771"/>
        </p:xfrm>
        <a:graphic>
          <a:graphicData uri="http://schemas.openxmlformats.org/presentationml/2006/ole">
            <mc:AlternateContent xmlns:mc="http://schemas.openxmlformats.org/markup-compatibility/2006">
              <mc:Choice xmlns:v="urn:schemas-microsoft-com:vml" Requires="v">
                <p:oleObj spid="_x0000_s4117" name="Document" r:id="rId5" imgW="6083300" imgH="1320800" progId="Word.Document.12">
                  <p:embed/>
                </p:oleObj>
              </mc:Choice>
              <mc:Fallback>
                <p:oleObj name="Document" r:id="rId5" imgW="6083300" imgH="1320800" progId="Word.Document.12">
                  <p:embed/>
                  <p:pic>
                    <p:nvPicPr>
                      <p:cNvPr id="0" name=""/>
                      <p:cNvPicPr/>
                      <p:nvPr/>
                    </p:nvPicPr>
                    <p:blipFill>
                      <a:blip r:embed="rId6"/>
                      <a:stretch>
                        <a:fillRect/>
                      </a:stretch>
                    </p:blipFill>
                    <p:spPr>
                      <a:xfrm>
                        <a:off x="282259" y="3215417"/>
                        <a:ext cx="8551858" cy="1856771"/>
                      </a:xfrm>
                      <a:prstGeom prst="rect">
                        <a:avLst/>
                      </a:prstGeom>
                    </p:spPr>
                  </p:pic>
                </p:oleObj>
              </mc:Fallback>
            </mc:AlternateContent>
          </a:graphicData>
        </a:graphic>
      </p:graphicFrame>
      <p:sp>
        <p:nvSpPr>
          <p:cNvPr id="2" name="TextBox 1"/>
          <p:cNvSpPr txBox="1"/>
          <p:nvPr/>
        </p:nvSpPr>
        <p:spPr>
          <a:xfrm rot="1241667">
            <a:off x="983164" y="4967162"/>
            <a:ext cx="2342831" cy="369332"/>
          </a:xfrm>
          <a:prstGeom prst="rect">
            <a:avLst/>
          </a:prstGeom>
          <a:noFill/>
        </p:spPr>
        <p:txBody>
          <a:bodyPr wrap="square" rtlCol="0">
            <a:spAutoFit/>
          </a:bodyPr>
          <a:lstStyle/>
          <a:p>
            <a:r>
              <a:rPr lang="en-US" b="1" dirty="0">
                <a:solidFill>
                  <a:srgbClr val="FF0000"/>
                </a:solidFill>
              </a:rPr>
              <a:t>w</a:t>
            </a:r>
            <a:r>
              <a:rPr lang="en-US" b="1" dirty="0" smtClean="0">
                <a:solidFill>
                  <a:srgbClr val="FF0000"/>
                </a:solidFill>
              </a:rPr>
              <a:t>ho is my brother</a:t>
            </a:r>
            <a:endParaRPr lang="en-US" b="1" dirty="0">
              <a:solidFill>
                <a:srgbClr val="FF0000"/>
              </a:solidFill>
            </a:endParaRPr>
          </a:p>
        </p:txBody>
      </p:sp>
      <p:sp>
        <p:nvSpPr>
          <p:cNvPr id="6" name="TextBox 5"/>
          <p:cNvSpPr txBox="1"/>
          <p:nvPr/>
        </p:nvSpPr>
        <p:spPr>
          <a:xfrm rot="1241667">
            <a:off x="3289830" y="5052150"/>
            <a:ext cx="2823832" cy="369332"/>
          </a:xfrm>
          <a:prstGeom prst="rect">
            <a:avLst/>
          </a:prstGeom>
          <a:noFill/>
        </p:spPr>
        <p:txBody>
          <a:bodyPr wrap="square" rtlCol="0">
            <a:spAutoFit/>
          </a:bodyPr>
          <a:lstStyle/>
          <a:p>
            <a:r>
              <a:rPr lang="en-US" b="1" dirty="0">
                <a:solidFill>
                  <a:srgbClr val="FF0000"/>
                </a:solidFill>
              </a:rPr>
              <a:t>t</a:t>
            </a:r>
            <a:r>
              <a:rPr lang="en-US" b="1" dirty="0" smtClean="0">
                <a:solidFill>
                  <a:srgbClr val="FF0000"/>
                </a:solidFill>
              </a:rPr>
              <a:t>hat he always wanted</a:t>
            </a:r>
            <a:endParaRPr lang="en-US" b="1" dirty="0">
              <a:solidFill>
                <a:srgbClr val="FF0000"/>
              </a:solidFill>
            </a:endParaRPr>
          </a:p>
        </p:txBody>
      </p:sp>
      <p:sp>
        <p:nvSpPr>
          <p:cNvPr id="7" name="TextBox 6"/>
          <p:cNvSpPr txBox="1"/>
          <p:nvPr/>
        </p:nvSpPr>
        <p:spPr>
          <a:xfrm rot="1241667">
            <a:off x="6036126" y="5052149"/>
            <a:ext cx="2823832" cy="369332"/>
          </a:xfrm>
          <a:prstGeom prst="rect">
            <a:avLst/>
          </a:prstGeom>
          <a:noFill/>
        </p:spPr>
        <p:txBody>
          <a:bodyPr wrap="square" rtlCol="0">
            <a:spAutoFit/>
          </a:bodyPr>
          <a:lstStyle/>
          <a:p>
            <a:r>
              <a:rPr lang="en-US" b="1" dirty="0">
                <a:solidFill>
                  <a:srgbClr val="FF0000"/>
                </a:solidFill>
              </a:rPr>
              <a:t>t</a:t>
            </a:r>
            <a:r>
              <a:rPr lang="en-US" b="1" dirty="0" smtClean="0">
                <a:solidFill>
                  <a:srgbClr val="FF0000"/>
                </a:solidFill>
              </a:rPr>
              <a:t>hat is opposite</a:t>
            </a:r>
            <a:endParaRPr lang="en-US" b="1" dirty="0">
              <a:solidFill>
                <a:srgbClr val="FF0000"/>
              </a:solidFill>
            </a:endParaRPr>
          </a:p>
        </p:txBody>
      </p:sp>
    </p:spTree>
    <p:extLst>
      <p:ext uri="{BB962C8B-B14F-4D97-AF65-F5344CB8AC3E}">
        <p14:creationId xmlns:p14="http://schemas.microsoft.com/office/powerpoint/2010/main" val="2571019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TASK 3 Read each sample instruction for an IELTS essay and underline the parts. Write the words who, what, how, where, and action above each part</a:t>
            </a:r>
            <a:r>
              <a:rPr lang="en-US" sz="3600" b="1" dirty="0" smtClean="0"/>
              <a:t>.</a:t>
            </a:r>
          </a:p>
          <a:p>
            <a:endParaRPr lang="en-US" sz="3600" b="1" dirty="0"/>
          </a:p>
          <a:p>
            <a:r>
              <a:rPr lang="en-US" sz="3600" b="1" dirty="0"/>
              <a:t>1 Is freedom of speech necessary in a free society? </a:t>
            </a:r>
            <a:r>
              <a:rPr lang="en-US" sz="3600" b="1" i="1" dirty="0"/>
              <a:t>Do you agree or disagree</a:t>
            </a:r>
            <a:r>
              <a:rPr lang="en-US" sz="3600" b="1" i="1" dirty="0" smtClean="0"/>
              <a:t>?</a:t>
            </a:r>
          </a:p>
          <a:p>
            <a:endParaRPr lang="en-US" sz="3600" b="1" i="1" dirty="0"/>
          </a:p>
          <a:p>
            <a:endParaRPr lang="en-US" sz="3600" b="1" i="1" dirty="0" smtClean="0"/>
          </a:p>
          <a:p>
            <a:r>
              <a:rPr lang="en-US" sz="3600" b="1" i="1" dirty="0" smtClean="0">
                <a:solidFill>
                  <a:srgbClr val="0000FF"/>
                </a:solidFill>
              </a:rPr>
              <a:t>Under 5 </a:t>
            </a:r>
            <a:r>
              <a:rPr lang="en-US" sz="3600" b="1" i="1" dirty="0" err="1" smtClean="0">
                <a:solidFill>
                  <a:srgbClr val="0000FF"/>
                </a:solidFill>
              </a:rPr>
              <a:t>mins</a:t>
            </a:r>
            <a:r>
              <a:rPr lang="en-US" sz="3600" b="1" i="1" dirty="0" smtClean="0">
                <a:solidFill>
                  <a:srgbClr val="0000FF"/>
                </a:solidFill>
              </a:rPr>
              <a:t> / 40</a:t>
            </a:r>
            <a:endParaRPr lang="en-US" sz="3600" dirty="0">
              <a:solidFill>
                <a:srgbClr val="0000FF"/>
              </a:solidFill>
            </a:endParaRPr>
          </a:p>
          <a:p>
            <a:endParaRPr lang="en-US" sz="3600" dirty="0"/>
          </a:p>
          <a:p>
            <a:pPr marL="0" marR="0">
              <a:spcBef>
                <a:spcPts val="0"/>
              </a:spcBef>
              <a:spcAft>
                <a:spcPts val="0"/>
              </a:spcAft>
            </a:pPr>
            <a:r>
              <a:rPr lang="en-US" sz="1200" dirty="0">
                <a:effectLst/>
                <a:ea typeface="ＭＳ 明朝"/>
                <a:cs typeface="Times New Roman"/>
              </a:rPr>
              <a:t> </a:t>
            </a:r>
          </a:p>
        </p:txBody>
      </p:sp>
    </p:spTree>
    <p:extLst>
      <p:ext uri="{BB962C8B-B14F-4D97-AF65-F5344CB8AC3E}">
        <p14:creationId xmlns:p14="http://schemas.microsoft.com/office/powerpoint/2010/main" val="404775794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TASK 3 Read each sample instruction for an IELTS essay and underline the parts. Write the words who, what, how, where, and action above each part</a:t>
            </a:r>
            <a:r>
              <a:rPr lang="en-US" sz="3600" b="1" dirty="0" smtClean="0"/>
              <a:t>.</a:t>
            </a:r>
          </a:p>
          <a:p>
            <a:r>
              <a:rPr lang="en-US" sz="3600" b="1" dirty="0" smtClean="0"/>
              <a:t>  </a:t>
            </a:r>
            <a:r>
              <a:rPr lang="en-US" sz="3600" b="1" dirty="0" smtClean="0">
                <a:solidFill>
                  <a:srgbClr val="FF0000"/>
                </a:solidFill>
              </a:rPr>
              <a:t>action             what                     what</a:t>
            </a:r>
            <a:endParaRPr lang="en-US" sz="3600" b="1" dirty="0">
              <a:solidFill>
                <a:srgbClr val="FF0000"/>
              </a:solidFill>
            </a:endParaRPr>
          </a:p>
          <a:p>
            <a:pPr marL="742950" indent="-742950">
              <a:buAutoNum type="arabicPlain"/>
            </a:pPr>
            <a:r>
              <a:rPr lang="en-US" sz="3600" b="1" u="sng" dirty="0" smtClean="0"/>
              <a:t>Is</a:t>
            </a:r>
            <a:r>
              <a:rPr lang="en-US" sz="3600" b="1" dirty="0" smtClean="0"/>
              <a:t>      </a:t>
            </a:r>
            <a:r>
              <a:rPr lang="en-US" sz="3600" b="1" u="sng" dirty="0"/>
              <a:t>freedom of speech</a:t>
            </a:r>
            <a:r>
              <a:rPr lang="en-US" sz="3600" b="1" dirty="0"/>
              <a:t> </a:t>
            </a:r>
            <a:r>
              <a:rPr lang="en-US" sz="3600" b="1" dirty="0" smtClean="0"/>
              <a:t>   </a:t>
            </a:r>
            <a:r>
              <a:rPr lang="en-US" sz="3600" b="1" u="sng" dirty="0" smtClean="0"/>
              <a:t>necessary </a:t>
            </a:r>
          </a:p>
          <a:p>
            <a:endParaRPr lang="en-US" sz="3600" b="1" dirty="0" smtClean="0"/>
          </a:p>
          <a:p>
            <a:r>
              <a:rPr lang="en-US" sz="3600" b="1" dirty="0"/>
              <a:t> </a:t>
            </a:r>
            <a:r>
              <a:rPr lang="en-US" sz="3600" b="1" dirty="0" smtClean="0"/>
              <a:t>    </a:t>
            </a:r>
            <a:r>
              <a:rPr lang="en-US" sz="3600" b="1" dirty="0" smtClean="0">
                <a:solidFill>
                  <a:srgbClr val="FF0000"/>
                </a:solidFill>
              </a:rPr>
              <a:t>where                      who     action</a:t>
            </a:r>
            <a:endParaRPr lang="en-US" sz="3600" b="1" dirty="0">
              <a:solidFill>
                <a:srgbClr val="FF0000"/>
              </a:solidFill>
            </a:endParaRPr>
          </a:p>
          <a:p>
            <a:r>
              <a:rPr lang="en-US" sz="3600" b="1" u="sng" dirty="0" smtClean="0"/>
              <a:t>in </a:t>
            </a:r>
            <a:r>
              <a:rPr lang="en-US" sz="3600" b="1" u="sng" dirty="0"/>
              <a:t>a free society</a:t>
            </a:r>
            <a:r>
              <a:rPr lang="en-US" sz="3600" b="1" dirty="0"/>
              <a:t>? </a:t>
            </a:r>
            <a:r>
              <a:rPr lang="en-US" sz="3400" b="1" i="1" dirty="0"/>
              <a:t>Do </a:t>
            </a:r>
            <a:r>
              <a:rPr lang="en-US" sz="3400" b="1" i="1" u="sng" dirty="0"/>
              <a:t>you</a:t>
            </a:r>
            <a:r>
              <a:rPr lang="en-US" sz="3400" b="1" i="1" dirty="0"/>
              <a:t> </a:t>
            </a:r>
            <a:r>
              <a:rPr lang="en-US" sz="3400" b="1" i="1" dirty="0" smtClean="0"/>
              <a:t> </a:t>
            </a:r>
            <a:r>
              <a:rPr lang="en-US" sz="3400" b="1" i="1" u="sng" dirty="0" smtClean="0"/>
              <a:t>agree </a:t>
            </a:r>
            <a:r>
              <a:rPr lang="en-US" sz="3400" b="1" i="1" u="sng" dirty="0"/>
              <a:t>or disagree</a:t>
            </a:r>
            <a:r>
              <a:rPr lang="en-US" sz="3400" b="1" i="1" dirty="0"/>
              <a:t>?</a:t>
            </a:r>
            <a:endParaRPr lang="en-US" sz="3400" dirty="0"/>
          </a:p>
          <a:p>
            <a:endParaRPr lang="en-US" sz="3600" dirty="0"/>
          </a:p>
          <a:p>
            <a:pPr marL="0" marR="0">
              <a:spcBef>
                <a:spcPts val="0"/>
              </a:spcBef>
              <a:spcAft>
                <a:spcPts val="0"/>
              </a:spcAft>
            </a:pPr>
            <a:r>
              <a:rPr lang="en-US" sz="1200" dirty="0">
                <a:effectLst/>
                <a:ea typeface="ＭＳ 明朝"/>
                <a:cs typeface="Times New Roman"/>
              </a:rPr>
              <a:t> </a:t>
            </a:r>
          </a:p>
        </p:txBody>
      </p:sp>
    </p:spTree>
    <p:extLst>
      <p:ext uri="{BB962C8B-B14F-4D97-AF65-F5344CB8AC3E}">
        <p14:creationId xmlns:p14="http://schemas.microsoft.com/office/powerpoint/2010/main" val="108193697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TASK 3 Read each sample instruction for an IELTS essay and underline the parts. Write the words who, what, how, where, and action above each part</a:t>
            </a:r>
            <a:r>
              <a:rPr lang="en-US" sz="3600" b="1" dirty="0" smtClean="0"/>
              <a:t>.</a:t>
            </a:r>
          </a:p>
          <a:p>
            <a:endParaRPr lang="en-US" sz="3600" b="1" dirty="0" smtClean="0"/>
          </a:p>
          <a:p>
            <a:r>
              <a:rPr lang="en-US" sz="3600" b="1" dirty="0" smtClean="0"/>
              <a:t>2 </a:t>
            </a:r>
            <a:r>
              <a:rPr lang="en-US" sz="3600" b="1" dirty="0"/>
              <a:t>Some people </a:t>
            </a:r>
            <a:r>
              <a:rPr lang="en-US" sz="3600" b="1" dirty="0" smtClean="0"/>
              <a:t>  think women should be allowed to join the army, the navy and the air force just like men. </a:t>
            </a:r>
            <a:endParaRPr lang="en-US" sz="3600" dirty="0"/>
          </a:p>
          <a:p>
            <a:pPr marL="0" marR="0">
              <a:spcBef>
                <a:spcPts val="0"/>
              </a:spcBef>
              <a:spcAft>
                <a:spcPts val="0"/>
              </a:spcAft>
            </a:pPr>
            <a:r>
              <a:rPr lang="en-US" sz="1200" dirty="0">
                <a:effectLst/>
                <a:ea typeface="ＭＳ 明朝"/>
                <a:cs typeface="Times New Roman"/>
              </a:rPr>
              <a:t> </a:t>
            </a:r>
          </a:p>
        </p:txBody>
      </p:sp>
    </p:spTree>
    <p:extLst>
      <p:ext uri="{BB962C8B-B14F-4D97-AF65-F5344CB8AC3E}">
        <p14:creationId xmlns:p14="http://schemas.microsoft.com/office/powerpoint/2010/main" val="19997087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TASK 3 Read each sample instruction for an IELTS essay and underline the parts. Write the words who, what, how, where, and action above each part</a:t>
            </a:r>
            <a:r>
              <a:rPr lang="en-US" sz="3600" b="1" dirty="0" smtClean="0"/>
              <a:t>.</a:t>
            </a:r>
          </a:p>
          <a:p>
            <a:r>
              <a:rPr lang="en-US" sz="3600" b="1" dirty="0" smtClean="0"/>
              <a:t>      </a:t>
            </a:r>
            <a:r>
              <a:rPr lang="en-US" sz="3600" b="1" dirty="0" smtClean="0">
                <a:solidFill>
                  <a:srgbClr val="FF0000"/>
                </a:solidFill>
              </a:rPr>
              <a:t>who               action </a:t>
            </a:r>
            <a:endParaRPr lang="en-US" sz="3600" b="1" dirty="0">
              <a:solidFill>
                <a:srgbClr val="FF0000"/>
              </a:solidFill>
            </a:endParaRPr>
          </a:p>
          <a:p>
            <a:r>
              <a:rPr lang="en-US" sz="3600" b="1" dirty="0"/>
              <a:t>2 </a:t>
            </a:r>
            <a:r>
              <a:rPr lang="en-US" sz="3600" b="1" u="sng" dirty="0"/>
              <a:t>Some people</a:t>
            </a:r>
            <a:r>
              <a:rPr lang="en-US" sz="3600" b="1" dirty="0"/>
              <a:t> </a:t>
            </a:r>
            <a:r>
              <a:rPr lang="en-US" sz="3600" b="1" dirty="0" smtClean="0"/>
              <a:t>  </a:t>
            </a:r>
            <a:r>
              <a:rPr lang="en-US" sz="3600" b="1" u="sng" dirty="0" smtClean="0"/>
              <a:t>think</a:t>
            </a:r>
            <a:r>
              <a:rPr lang="en-US" sz="3600" b="1" dirty="0" smtClean="0"/>
              <a:t> </a:t>
            </a:r>
          </a:p>
          <a:p>
            <a:r>
              <a:rPr lang="en-US" sz="3600" b="1" dirty="0" smtClean="0"/>
              <a:t>                             </a:t>
            </a:r>
            <a:r>
              <a:rPr lang="en-US" sz="3600" b="1" dirty="0" smtClean="0">
                <a:solidFill>
                  <a:srgbClr val="FF0000"/>
                </a:solidFill>
              </a:rPr>
              <a:t>what</a:t>
            </a:r>
            <a:endParaRPr lang="en-US" sz="3600" b="1" dirty="0"/>
          </a:p>
          <a:p>
            <a:r>
              <a:rPr lang="en-US" sz="3600" b="1" u="sng" dirty="0" smtClean="0"/>
              <a:t>women should be allowed to join the army, the navy and the air force just like men</a:t>
            </a:r>
            <a:r>
              <a:rPr lang="en-US" sz="3600" b="1" dirty="0" smtClean="0"/>
              <a:t>. </a:t>
            </a:r>
            <a:endParaRPr lang="en-US" sz="3600" dirty="0"/>
          </a:p>
          <a:p>
            <a:pPr marL="0" marR="0">
              <a:spcBef>
                <a:spcPts val="0"/>
              </a:spcBef>
              <a:spcAft>
                <a:spcPts val="0"/>
              </a:spcAft>
            </a:pPr>
            <a:r>
              <a:rPr lang="en-US" sz="1200" dirty="0">
                <a:effectLst/>
                <a:ea typeface="ＭＳ 明朝"/>
                <a:cs typeface="Times New Roman"/>
              </a:rPr>
              <a:t> </a:t>
            </a:r>
          </a:p>
        </p:txBody>
      </p:sp>
    </p:spTree>
    <p:extLst>
      <p:ext uri="{BB962C8B-B14F-4D97-AF65-F5344CB8AC3E}">
        <p14:creationId xmlns:p14="http://schemas.microsoft.com/office/powerpoint/2010/main" val="128005332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TASK 3 Read each sample instruction for an IELTS essay and underline the parts. Write the words who, what, how, where, and action above each part</a:t>
            </a:r>
            <a:r>
              <a:rPr lang="en-US" sz="3600" b="1" dirty="0" smtClean="0"/>
              <a:t>.</a:t>
            </a:r>
          </a:p>
          <a:p>
            <a:endParaRPr lang="en-US" sz="3600" b="1" dirty="0" smtClean="0"/>
          </a:p>
          <a:p>
            <a:r>
              <a:rPr lang="en-US" sz="3600" b="1" dirty="0" smtClean="0"/>
              <a:t>3 In </a:t>
            </a:r>
            <a:r>
              <a:rPr lang="en-US" sz="3600" b="1" dirty="0"/>
              <a:t>the past, buildings often reflected the culture of a society but today all modern buildings are alike and cities throughout the world are becoming similar. </a:t>
            </a:r>
            <a:r>
              <a:rPr lang="en-US" sz="1200" dirty="0">
                <a:effectLst/>
                <a:ea typeface="ＭＳ 明朝"/>
                <a:cs typeface="Times New Roman"/>
              </a:rPr>
              <a:t> </a:t>
            </a:r>
          </a:p>
        </p:txBody>
      </p:sp>
    </p:spTree>
    <p:extLst>
      <p:ext uri="{BB962C8B-B14F-4D97-AF65-F5344CB8AC3E}">
        <p14:creationId xmlns:p14="http://schemas.microsoft.com/office/powerpoint/2010/main" val="269887820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TASK 3 Read each sample instruction for an IELTS essay and underline the parts. Write the words who, what, how, where, and action above each part</a:t>
            </a:r>
            <a:r>
              <a:rPr lang="en-US" sz="3600" b="1" dirty="0" smtClean="0"/>
              <a:t>.</a:t>
            </a:r>
          </a:p>
          <a:p>
            <a:r>
              <a:rPr lang="en-US" sz="3600" b="1" dirty="0" smtClean="0"/>
              <a:t>    </a:t>
            </a:r>
            <a:r>
              <a:rPr lang="en-US" sz="3600" b="1" dirty="0" smtClean="0">
                <a:solidFill>
                  <a:srgbClr val="FF0000"/>
                </a:solidFill>
              </a:rPr>
              <a:t>when                 what          action</a:t>
            </a:r>
          </a:p>
          <a:p>
            <a:r>
              <a:rPr lang="en-US" sz="3600" b="1" dirty="0" smtClean="0"/>
              <a:t>3 </a:t>
            </a:r>
            <a:r>
              <a:rPr lang="en-US" sz="3600" b="1" u="sng" dirty="0" smtClean="0"/>
              <a:t>In </a:t>
            </a:r>
            <a:r>
              <a:rPr lang="en-US" sz="3600" b="1" u="sng" dirty="0"/>
              <a:t>the past</a:t>
            </a:r>
            <a:r>
              <a:rPr lang="en-US" sz="3600" b="1" dirty="0"/>
              <a:t>, </a:t>
            </a:r>
            <a:r>
              <a:rPr lang="en-US" sz="3600" b="1" dirty="0" smtClean="0"/>
              <a:t>  </a:t>
            </a:r>
            <a:r>
              <a:rPr lang="en-US" sz="3600" b="1" u="sng" dirty="0" smtClean="0"/>
              <a:t>buildings</a:t>
            </a:r>
            <a:r>
              <a:rPr lang="en-US" sz="3600" b="1" dirty="0" smtClean="0"/>
              <a:t>    </a:t>
            </a:r>
            <a:r>
              <a:rPr lang="en-US" sz="3600" b="1" u="sng" dirty="0"/>
              <a:t>often reflected</a:t>
            </a:r>
            <a:r>
              <a:rPr lang="en-US" sz="3600" b="1" dirty="0"/>
              <a:t> </a:t>
            </a:r>
            <a:endParaRPr lang="en-US" sz="3600" b="1" dirty="0" smtClean="0"/>
          </a:p>
          <a:p>
            <a:r>
              <a:rPr lang="en-US" sz="3600" b="1" dirty="0" smtClean="0"/>
              <a:t>             </a:t>
            </a:r>
            <a:r>
              <a:rPr lang="en-US" sz="3600" b="1" dirty="0">
                <a:solidFill>
                  <a:srgbClr val="FF0000"/>
                </a:solidFill>
              </a:rPr>
              <a:t>what </a:t>
            </a:r>
            <a:endParaRPr lang="en-US" sz="3600" b="1" dirty="0" smtClean="0"/>
          </a:p>
          <a:p>
            <a:r>
              <a:rPr lang="en-US" sz="3600" b="1" u="sng" dirty="0" smtClean="0"/>
              <a:t>the </a:t>
            </a:r>
            <a:r>
              <a:rPr lang="en-US" sz="3600" b="1" u="sng" dirty="0"/>
              <a:t>culture of a </a:t>
            </a:r>
            <a:r>
              <a:rPr lang="en-US" sz="3600" b="1" u="sng" dirty="0" smtClean="0"/>
              <a:t>society</a:t>
            </a:r>
          </a:p>
          <a:p>
            <a:endParaRPr lang="en-US" sz="3600" b="1" dirty="0"/>
          </a:p>
          <a:p>
            <a:r>
              <a:rPr lang="en-US" sz="2500" b="1" dirty="0" smtClean="0"/>
              <a:t>but </a:t>
            </a:r>
            <a:r>
              <a:rPr lang="en-US" sz="2500" b="1" dirty="0"/>
              <a:t>today all modern buildings are alike and cities throughout the world are becoming similar. </a:t>
            </a:r>
            <a:r>
              <a:rPr lang="en-US" sz="2500" dirty="0">
                <a:effectLst/>
                <a:ea typeface="ＭＳ 明朝"/>
                <a:cs typeface="Times New Roman"/>
              </a:rPr>
              <a:t> </a:t>
            </a:r>
          </a:p>
        </p:txBody>
      </p:sp>
    </p:spTree>
    <p:extLst>
      <p:ext uri="{BB962C8B-B14F-4D97-AF65-F5344CB8AC3E}">
        <p14:creationId xmlns:p14="http://schemas.microsoft.com/office/powerpoint/2010/main" val="359445885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TASK 3 Read each sample instruction for an IELTS essay and underline the parts. Write the words who, what, how, where, and action above each part</a:t>
            </a:r>
            <a:r>
              <a:rPr lang="en-US" sz="3600" b="1" dirty="0" smtClean="0"/>
              <a:t>.</a:t>
            </a:r>
          </a:p>
          <a:p>
            <a:endParaRPr lang="en-US" sz="2800" b="1" dirty="0" smtClean="0"/>
          </a:p>
          <a:p>
            <a:r>
              <a:rPr lang="en-US" sz="2800" b="1" dirty="0" smtClean="0"/>
              <a:t>but </a:t>
            </a:r>
          </a:p>
          <a:p>
            <a:r>
              <a:rPr lang="en-US" sz="3600" b="1" dirty="0" smtClean="0">
                <a:solidFill>
                  <a:srgbClr val="FF0000"/>
                </a:solidFill>
              </a:rPr>
              <a:t>when            what                    action   what</a:t>
            </a:r>
            <a:endParaRPr lang="en-US" sz="3600" b="1" dirty="0">
              <a:solidFill>
                <a:srgbClr val="FF0000"/>
              </a:solidFill>
            </a:endParaRPr>
          </a:p>
          <a:p>
            <a:r>
              <a:rPr lang="en-US" sz="3600" b="1" dirty="0" smtClean="0"/>
              <a:t>today    all </a:t>
            </a:r>
            <a:r>
              <a:rPr lang="en-US" sz="3600" b="1" dirty="0"/>
              <a:t>modern buildings </a:t>
            </a:r>
            <a:r>
              <a:rPr lang="en-US" sz="3600" b="1" dirty="0" smtClean="0"/>
              <a:t>  are     alike </a:t>
            </a:r>
          </a:p>
          <a:p>
            <a:endParaRPr lang="en-US" sz="3600" b="1" dirty="0"/>
          </a:p>
          <a:p>
            <a:r>
              <a:rPr lang="en-US" sz="2500" b="1" dirty="0" smtClean="0"/>
              <a:t>and </a:t>
            </a:r>
            <a:r>
              <a:rPr lang="en-US" sz="2500" b="1" dirty="0"/>
              <a:t>cities throughout the world are becoming similar. </a:t>
            </a:r>
            <a:r>
              <a:rPr lang="en-US" sz="1200" dirty="0">
                <a:effectLst/>
                <a:ea typeface="ＭＳ 明朝"/>
                <a:cs typeface="Times New Roman"/>
              </a:rPr>
              <a:t> </a:t>
            </a:r>
          </a:p>
        </p:txBody>
      </p:sp>
    </p:spTree>
    <p:extLst>
      <p:ext uri="{BB962C8B-B14F-4D97-AF65-F5344CB8AC3E}">
        <p14:creationId xmlns:p14="http://schemas.microsoft.com/office/powerpoint/2010/main" val="206794735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TASK 3 Read each sample instruction for an IELTS essay and underline the parts. Write the words who, what, how, where, and action above each part</a:t>
            </a:r>
            <a:r>
              <a:rPr lang="en-US" sz="3600" b="1" dirty="0" smtClean="0"/>
              <a:t>.</a:t>
            </a:r>
          </a:p>
          <a:p>
            <a:endParaRPr lang="en-US" sz="3600" b="1" dirty="0" smtClean="0"/>
          </a:p>
          <a:p>
            <a:r>
              <a:rPr lang="en-US" sz="3600" b="1" dirty="0" smtClean="0"/>
              <a:t>and </a:t>
            </a:r>
          </a:p>
          <a:p>
            <a:r>
              <a:rPr lang="en-US" sz="3600" b="1" dirty="0" smtClean="0"/>
              <a:t>    </a:t>
            </a:r>
            <a:r>
              <a:rPr lang="en-US" sz="3600" b="1" dirty="0" smtClean="0">
                <a:solidFill>
                  <a:srgbClr val="FF0000"/>
                </a:solidFill>
              </a:rPr>
              <a:t>what                                             action</a:t>
            </a:r>
            <a:endParaRPr lang="en-US" sz="3600" b="1" dirty="0">
              <a:solidFill>
                <a:srgbClr val="FF0000"/>
              </a:solidFill>
            </a:endParaRPr>
          </a:p>
          <a:p>
            <a:r>
              <a:rPr lang="en-US" sz="3600" b="1" u="sng" dirty="0" smtClean="0"/>
              <a:t>cities </a:t>
            </a:r>
            <a:r>
              <a:rPr lang="en-US" sz="3600" b="1" u="sng" dirty="0"/>
              <a:t>throughout the world</a:t>
            </a:r>
            <a:r>
              <a:rPr lang="en-US" sz="3600" b="1" dirty="0"/>
              <a:t> </a:t>
            </a:r>
            <a:r>
              <a:rPr lang="en-US" sz="3600" b="1" dirty="0" smtClean="0"/>
              <a:t>    </a:t>
            </a:r>
            <a:r>
              <a:rPr lang="en-US" sz="3600" b="1" u="sng" dirty="0" smtClean="0"/>
              <a:t>are becoming</a:t>
            </a:r>
          </a:p>
          <a:p>
            <a:r>
              <a:rPr lang="en-US" sz="3600" b="1" dirty="0" smtClean="0">
                <a:solidFill>
                  <a:srgbClr val="FF0000"/>
                </a:solidFill>
              </a:rPr>
              <a:t>   what </a:t>
            </a:r>
            <a:endParaRPr lang="en-US" sz="3600" b="1" u="sng" dirty="0"/>
          </a:p>
          <a:p>
            <a:r>
              <a:rPr lang="en-US" sz="3600" b="1" u="sng" dirty="0" smtClean="0"/>
              <a:t> </a:t>
            </a:r>
            <a:r>
              <a:rPr lang="en-US" sz="3600" b="1" u="sng" dirty="0"/>
              <a:t>similar</a:t>
            </a:r>
            <a:r>
              <a:rPr lang="en-US" sz="3600" b="1" dirty="0"/>
              <a:t>. </a:t>
            </a:r>
            <a:r>
              <a:rPr lang="en-US" sz="1200" dirty="0">
                <a:effectLst/>
                <a:ea typeface="ＭＳ 明朝"/>
                <a:cs typeface="Times New Roman"/>
              </a:rPr>
              <a:t> </a:t>
            </a:r>
          </a:p>
        </p:txBody>
      </p:sp>
    </p:spTree>
    <p:extLst>
      <p:ext uri="{BB962C8B-B14F-4D97-AF65-F5344CB8AC3E}">
        <p14:creationId xmlns:p14="http://schemas.microsoft.com/office/powerpoint/2010/main" val="265473378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TASK 3 Read each sample instruction for an IELTS essay and underline the parts. Write the words who, what, how, where, and action above each part</a:t>
            </a:r>
            <a:r>
              <a:rPr lang="en-US" sz="3600" b="1" dirty="0" smtClean="0"/>
              <a:t>.</a:t>
            </a:r>
          </a:p>
          <a:p>
            <a:endParaRPr lang="en-US" sz="3600" b="1" dirty="0" smtClean="0"/>
          </a:p>
          <a:p>
            <a:r>
              <a:rPr lang="en-US" sz="3600" b="1" i="1" dirty="0"/>
              <a:t>What do you think is the reason for this, and is it a good thing or a bad thing? </a:t>
            </a:r>
            <a:endParaRPr lang="en-US" sz="1200" dirty="0">
              <a:effectLst/>
              <a:ea typeface="ＭＳ 明朝"/>
              <a:cs typeface="Times New Roman"/>
            </a:endParaRPr>
          </a:p>
        </p:txBody>
      </p:sp>
    </p:spTree>
    <p:extLst>
      <p:ext uri="{BB962C8B-B14F-4D97-AF65-F5344CB8AC3E}">
        <p14:creationId xmlns:p14="http://schemas.microsoft.com/office/powerpoint/2010/main" val="395415232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4" name="TextBox 13"/>
          <p:cNvSpPr txBox="1"/>
          <p:nvPr/>
        </p:nvSpPr>
        <p:spPr>
          <a:xfrm>
            <a:off x="5912978" y="5725230"/>
            <a:ext cx="3011600" cy="461665"/>
          </a:xfrm>
          <a:prstGeom prst="rect">
            <a:avLst/>
          </a:prstGeom>
          <a:noFill/>
        </p:spPr>
        <p:txBody>
          <a:bodyPr wrap="square" rtlCol="0">
            <a:spAutoFit/>
          </a:bodyPr>
          <a:lstStyle/>
          <a:p>
            <a:pPr algn="dist"/>
            <a:r>
              <a:rPr lang="en-US" sz="1200" b="1" dirty="0" smtClean="0">
                <a:solidFill>
                  <a:srgbClr val="000000"/>
                </a:solidFill>
                <a:effectLst>
                  <a:glow rad="101600">
                    <a:schemeClr val="accent3">
                      <a:satMod val="175000"/>
                      <a:alpha val="40000"/>
                    </a:schemeClr>
                  </a:glow>
                </a:effectLst>
              </a:rPr>
              <a:t>1332 E 22</a:t>
            </a:r>
            <a:r>
              <a:rPr lang="en-US" sz="1200" b="1" baseline="30000" dirty="0" smtClean="0">
                <a:solidFill>
                  <a:srgbClr val="000000"/>
                </a:solidFill>
                <a:effectLst>
                  <a:glow rad="101600">
                    <a:schemeClr val="accent3">
                      <a:satMod val="175000"/>
                      <a:alpha val="40000"/>
                    </a:schemeClr>
                  </a:glow>
                </a:effectLst>
              </a:rPr>
              <a:t>nd</a:t>
            </a:r>
            <a:r>
              <a:rPr lang="en-US" sz="1200" b="1" dirty="0" smtClean="0">
                <a:solidFill>
                  <a:srgbClr val="000000"/>
                </a:solidFill>
                <a:effectLst>
                  <a:glow rad="101600">
                    <a:schemeClr val="accent3">
                      <a:satMod val="175000"/>
                      <a:alpha val="40000"/>
                    </a:schemeClr>
                  </a:glow>
                </a:effectLst>
              </a:rPr>
              <a:t> Ave. Denver, Colorado, U S A</a:t>
            </a:r>
          </a:p>
          <a:p>
            <a:pPr algn="dist"/>
            <a:r>
              <a:rPr lang="en-US" sz="1200" b="1" dirty="0" err="1" smtClean="0">
                <a:solidFill>
                  <a:srgbClr val="000000"/>
                </a:solidFill>
                <a:effectLst>
                  <a:glow rad="101600">
                    <a:schemeClr val="accent3">
                      <a:satMod val="175000"/>
                      <a:alpha val="40000"/>
                    </a:schemeClr>
                  </a:glow>
                </a:effectLst>
              </a:rPr>
              <a:t>Emaar</a:t>
            </a:r>
            <a:r>
              <a:rPr lang="en-US" sz="1200" b="1" dirty="0" smtClean="0">
                <a:solidFill>
                  <a:srgbClr val="000000"/>
                </a:solidFill>
                <a:effectLst>
                  <a:glow rad="101600">
                    <a:schemeClr val="accent3">
                      <a:satMod val="175000"/>
                      <a:alpha val="40000"/>
                    </a:schemeClr>
                  </a:glow>
                </a:effectLst>
              </a:rPr>
              <a:t> Blvd., P O Box 454517, Dubai, UAE </a:t>
            </a:r>
            <a:endParaRPr lang="en-US" sz="1200" b="1" dirty="0">
              <a:solidFill>
                <a:srgbClr val="000000"/>
              </a:solidFill>
              <a:effectLst>
                <a:glow rad="101600">
                  <a:schemeClr val="accent3">
                    <a:satMod val="175000"/>
                    <a:alpha val="40000"/>
                  </a:schemeClr>
                </a:glow>
              </a:effectLst>
            </a:endParaRPr>
          </a:p>
        </p:txBody>
      </p:sp>
      <p:pic>
        <p:nvPicPr>
          <p:cNvPr id="21" name="Picture 20"/>
          <p:cNvPicPr/>
          <p:nvPr/>
        </p:nvPicPr>
        <p:blipFill>
          <a:blip r:embed="rId4"/>
          <a:srcRect/>
          <a:stretch>
            <a:fillRect/>
          </a:stretch>
        </p:blipFill>
        <p:spPr bwMode="auto">
          <a:xfrm>
            <a:off x="6404580" y="5157518"/>
            <a:ext cx="2406015" cy="533400"/>
          </a:xfrm>
          <a:prstGeom prst="rect">
            <a:avLst/>
          </a:prstGeom>
          <a:noFill/>
          <a:ln w="9525">
            <a:noFill/>
            <a:miter lim="800000"/>
            <a:headEnd/>
            <a:tailEnd/>
          </a:ln>
        </p:spPr>
      </p:pic>
      <p:sp>
        <p:nvSpPr>
          <p:cNvPr id="10" name="Text Box 6"/>
          <p:cNvSpPr txBox="1"/>
          <p:nvPr/>
        </p:nvSpPr>
        <p:spPr>
          <a:xfrm>
            <a:off x="399866" y="1190874"/>
            <a:ext cx="8138454" cy="3630009"/>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1300"/>
              </a:spcAft>
            </a:pPr>
            <a:r>
              <a:rPr lang="en-US" sz="3500" dirty="0">
                <a:effectLst/>
                <a:ea typeface="ＭＳ 明朝"/>
                <a:cs typeface="Arial"/>
              </a:rPr>
              <a:t>The first step in preparing to write an essay in an IELTS is to read the instructions. To develop an examinee’s ability to read the instructions, it is important to understand how a sentence works in English.</a:t>
            </a:r>
            <a:endParaRPr lang="en-US" sz="3500" dirty="0">
              <a:effectLst/>
              <a:ea typeface="ＭＳ 明朝"/>
              <a:cs typeface="Times New Roman"/>
            </a:endParaRPr>
          </a:p>
          <a:p>
            <a:pPr marL="0" marR="0">
              <a:spcBef>
                <a:spcPts val="0"/>
              </a:spcBef>
              <a:spcAft>
                <a:spcPts val="0"/>
              </a:spcAft>
            </a:pPr>
            <a:r>
              <a:rPr lang="en-US" sz="1200" dirty="0">
                <a:effectLst/>
                <a:ea typeface="ＭＳ 明朝"/>
                <a:cs typeface="Times New Roman"/>
              </a:rPr>
              <a:t> </a:t>
            </a:r>
          </a:p>
        </p:txBody>
      </p:sp>
    </p:spTree>
    <p:extLst>
      <p:ext uri="{BB962C8B-B14F-4D97-AF65-F5344CB8AC3E}">
        <p14:creationId xmlns:p14="http://schemas.microsoft.com/office/powerpoint/2010/main" val="262972509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TASK 3 Read each sample instruction for an IELTS essay and underline the parts. Write the words who, what, how, where, and action above each part</a:t>
            </a:r>
            <a:r>
              <a:rPr lang="en-US" sz="3600" b="1" dirty="0" smtClean="0"/>
              <a:t>.</a:t>
            </a:r>
          </a:p>
          <a:p>
            <a:endParaRPr lang="en-US" sz="3600" b="1" dirty="0" smtClean="0"/>
          </a:p>
          <a:p>
            <a:r>
              <a:rPr lang="en-US" sz="3600" b="1" dirty="0"/>
              <a:t>The world is experiencing a dramatic increase in population. This is causing problems not only for poor, underdeveloped countries, but also for industrialized and developing nations. </a:t>
            </a:r>
            <a:endParaRPr lang="en-US" sz="1200" dirty="0">
              <a:effectLst/>
              <a:ea typeface="ＭＳ 明朝"/>
              <a:cs typeface="Times New Roman"/>
            </a:endParaRPr>
          </a:p>
        </p:txBody>
      </p:sp>
    </p:spTree>
    <p:extLst>
      <p:ext uri="{BB962C8B-B14F-4D97-AF65-F5344CB8AC3E}">
        <p14:creationId xmlns:p14="http://schemas.microsoft.com/office/powerpoint/2010/main" val="45363819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TASK 3 Read each sample instruction for an IELTS essay and underline the parts. Write the words who, what, how, where, and action above each part</a:t>
            </a:r>
            <a:r>
              <a:rPr lang="en-US" sz="3600" b="1" dirty="0" smtClean="0"/>
              <a:t>.</a:t>
            </a:r>
          </a:p>
          <a:p>
            <a:endParaRPr lang="en-US" sz="3600" b="1" dirty="0" smtClean="0"/>
          </a:p>
          <a:p>
            <a:r>
              <a:rPr lang="en-US" sz="3600" b="1" i="1" dirty="0"/>
              <a:t>Describe some of the problems that overpopulation causes, and suggest at least one possible solution.</a:t>
            </a:r>
            <a:endParaRPr lang="en-US" sz="3600" dirty="0"/>
          </a:p>
        </p:txBody>
      </p:sp>
    </p:spTree>
    <p:extLst>
      <p:ext uri="{BB962C8B-B14F-4D97-AF65-F5344CB8AC3E}">
        <p14:creationId xmlns:p14="http://schemas.microsoft.com/office/powerpoint/2010/main" val="176922750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The next step is to create a quick organizer to collect thoughts, details and ideas. One of the quickest way to do so is to use a T-Chart or a double T-Chart. See slide for examples.</a:t>
            </a:r>
            <a:endParaRPr lang="en-US" sz="3600" dirty="0"/>
          </a:p>
          <a:p>
            <a:endParaRPr lang="en-US" sz="3600" b="1" dirty="0" smtClean="0"/>
          </a:p>
        </p:txBody>
      </p:sp>
    </p:spTree>
    <p:extLst>
      <p:ext uri="{BB962C8B-B14F-4D97-AF65-F5344CB8AC3E}">
        <p14:creationId xmlns:p14="http://schemas.microsoft.com/office/powerpoint/2010/main" val="395285251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The next step is to create a quick organizer to collect thoughts, details and ideas. One of the quickest way to do so is to use a T-Chart or a double T-Chart. See slide for examples.</a:t>
            </a:r>
            <a:endParaRPr lang="en-US" sz="3600" dirty="0"/>
          </a:p>
          <a:p>
            <a:endParaRPr lang="en-US" sz="3600" b="1" dirty="0" smtClean="0"/>
          </a:p>
        </p:txBody>
      </p:sp>
      <p:cxnSp>
        <p:nvCxnSpPr>
          <p:cNvPr id="4" name="Straight Connector 3"/>
          <p:cNvCxnSpPr/>
          <p:nvPr/>
        </p:nvCxnSpPr>
        <p:spPr>
          <a:xfrm flipV="1">
            <a:off x="1719044" y="3323386"/>
            <a:ext cx="589407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4475579" y="3337356"/>
            <a:ext cx="13970" cy="320738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654485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The next step is to create a quick organizer to collect thoughts, details and ideas. One of the quickest way to do so is to use a T-Chart or a double T-Chart. See slide for examples.</a:t>
            </a:r>
            <a:endParaRPr lang="en-US" sz="3600" dirty="0"/>
          </a:p>
          <a:p>
            <a:endParaRPr lang="en-US" sz="3600" b="1" dirty="0" smtClean="0"/>
          </a:p>
        </p:txBody>
      </p:sp>
      <p:cxnSp>
        <p:nvCxnSpPr>
          <p:cNvPr id="6" name="Straight Connector 5"/>
          <p:cNvCxnSpPr/>
          <p:nvPr/>
        </p:nvCxnSpPr>
        <p:spPr>
          <a:xfrm flipV="1">
            <a:off x="1740704" y="3205480"/>
            <a:ext cx="589407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496604" y="3219450"/>
            <a:ext cx="13970" cy="3207385"/>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827064" y="3509645"/>
            <a:ext cx="233489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978954" y="3509645"/>
            <a:ext cx="13970" cy="270065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003969" y="3489960"/>
            <a:ext cx="233489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155859" y="3489960"/>
            <a:ext cx="13970" cy="270065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590014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The next step is to create a quick organizer to collect thoughts, details and ideas. One of the quickest way to do so is to use a T-Chart or a double T-Chart. See slide for examples.</a:t>
            </a:r>
            <a:endParaRPr lang="en-US" sz="3600" dirty="0"/>
          </a:p>
          <a:p>
            <a:endParaRPr lang="en-US" sz="3600" b="1" dirty="0" smtClean="0"/>
          </a:p>
        </p:txBody>
      </p:sp>
      <p:cxnSp>
        <p:nvCxnSpPr>
          <p:cNvPr id="6" name="Straight Connector 5"/>
          <p:cNvCxnSpPr/>
          <p:nvPr/>
        </p:nvCxnSpPr>
        <p:spPr>
          <a:xfrm flipV="1">
            <a:off x="1740704" y="3205480"/>
            <a:ext cx="589407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496604" y="3219450"/>
            <a:ext cx="13970" cy="3207385"/>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827064" y="3744815"/>
            <a:ext cx="233489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978954" y="3744815"/>
            <a:ext cx="13970" cy="270065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003969" y="3725130"/>
            <a:ext cx="233489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155859" y="3725130"/>
            <a:ext cx="13970" cy="2700655"/>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563848" y="2845497"/>
            <a:ext cx="5362912" cy="369332"/>
          </a:xfrm>
          <a:prstGeom prst="rect">
            <a:avLst/>
          </a:prstGeom>
          <a:noFill/>
        </p:spPr>
        <p:txBody>
          <a:bodyPr wrap="square" rtlCol="0">
            <a:spAutoFit/>
          </a:bodyPr>
          <a:lstStyle/>
          <a:p>
            <a:r>
              <a:rPr lang="en-US" b="1" dirty="0" smtClean="0">
                <a:solidFill>
                  <a:srgbClr val="FF0000"/>
                </a:solidFill>
              </a:rPr>
              <a:t>Buy a house or               start a new business  </a:t>
            </a:r>
            <a:r>
              <a:rPr lang="en-US" b="1" dirty="0" smtClean="0"/>
              <a:t>(discuss)  </a:t>
            </a:r>
            <a:endParaRPr lang="en-US" b="1" dirty="0"/>
          </a:p>
        </p:txBody>
      </p:sp>
      <p:sp>
        <p:nvSpPr>
          <p:cNvPr id="14" name="TextBox 13"/>
          <p:cNvSpPr txBox="1"/>
          <p:nvPr/>
        </p:nvSpPr>
        <p:spPr>
          <a:xfrm>
            <a:off x="1916500" y="3280101"/>
            <a:ext cx="6010260" cy="369332"/>
          </a:xfrm>
          <a:prstGeom prst="rect">
            <a:avLst/>
          </a:prstGeom>
          <a:noFill/>
        </p:spPr>
        <p:txBody>
          <a:bodyPr wrap="square" rtlCol="0">
            <a:spAutoFit/>
          </a:bodyPr>
          <a:lstStyle/>
          <a:p>
            <a:r>
              <a:rPr lang="en-US" b="1" dirty="0" smtClean="0">
                <a:solidFill>
                  <a:srgbClr val="FF0000"/>
                </a:solidFill>
              </a:rPr>
              <a:t>Advantage   disadvantage       Advantage          disadvantage </a:t>
            </a:r>
            <a:endParaRPr lang="en-US" b="1" dirty="0">
              <a:solidFill>
                <a:srgbClr val="FF0000"/>
              </a:solidFill>
            </a:endParaRPr>
          </a:p>
        </p:txBody>
      </p:sp>
    </p:spTree>
    <p:extLst>
      <p:ext uri="{BB962C8B-B14F-4D97-AF65-F5344CB8AC3E}">
        <p14:creationId xmlns:p14="http://schemas.microsoft.com/office/powerpoint/2010/main" val="450817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TASK 4 Choose one of the instructions Study the parts of the instructions and identify the headings for the T-chart. Then write down the headings, the details, ideas and thoughts in the appropriate columns</a:t>
            </a:r>
            <a:r>
              <a:rPr lang="en-US" sz="3600" b="1" dirty="0" smtClean="0"/>
              <a:t>.</a:t>
            </a:r>
          </a:p>
          <a:p>
            <a:endParaRPr lang="en-US" sz="3600" b="1" dirty="0"/>
          </a:p>
          <a:p>
            <a:endParaRPr lang="en-US" sz="3600" b="1" dirty="0" smtClean="0"/>
          </a:p>
          <a:p>
            <a:endParaRPr lang="en-US" sz="3600" b="1" dirty="0"/>
          </a:p>
          <a:p>
            <a:endParaRPr lang="en-US" sz="3600" b="1" dirty="0" smtClean="0"/>
          </a:p>
          <a:p>
            <a:r>
              <a:rPr lang="en-US" sz="3600" b="1" i="1" dirty="0" smtClean="0">
                <a:solidFill>
                  <a:srgbClr val="0000FF"/>
                </a:solidFill>
              </a:rPr>
              <a:t>under 10 </a:t>
            </a:r>
            <a:r>
              <a:rPr lang="en-US" sz="3600" b="1" i="1" dirty="0" err="1">
                <a:solidFill>
                  <a:srgbClr val="0000FF"/>
                </a:solidFill>
              </a:rPr>
              <a:t>mins</a:t>
            </a:r>
            <a:r>
              <a:rPr lang="en-US" sz="3600" b="1" i="1" dirty="0">
                <a:solidFill>
                  <a:srgbClr val="0000FF"/>
                </a:solidFill>
              </a:rPr>
              <a:t> / 40</a:t>
            </a:r>
            <a:endParaRPr lang="en-US" sz="3600" dirty="0">
              <a:solidFill>
                <a:srgbClr val="0000FF"/>
              </a:solidFill>
            </a:endParaRPr>
          </a:p>
          <a:p>
            <a:endParaRPr lang="en-US" sz="3600" b="1" dirty="0" smtClean="0"/>
          </a:p>
        </p:txBody>
      </p:sp>
      <p:cxnSp>
        <p:nvCxnSpPr>
          <p:cNvPr id="6" name="Straight Connector 5"/>
          <p:cNvCxnSpPr/>
          <p:nvPr/>
        </p:nvCxnSpPr>
        <p:spPr>
          <a:xfrm flipV="1">
            <a:off x="1740704" y="3205480"/>
            <a:ext cx="589407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496604" y="3219450"/>
            <a:ext cx="13970" cy="3207385"/>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827064" y="3744815"/>
            <a:ext cx="233489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978954" y="3744815"/>
            <a:ext cx="13970" cy="270065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003969" y="3725130"/>
            <a:ext cx="233489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155859" y="3725130"/>
            <a:ext cx="13970" cy="270065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719059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TASK 5 Study your details, thoughts and ideas. </a:t>
            </a:r>
            <a:endParaRPr lang="en-US" sz="3600" dirty="0"/>
          </a:p>
          <a:p>
            <a:pPr lvl="0"/>
            <a:r>
              <a:rPr lang="en-US" sz="3600" b="1" dirty="0" smtClean="0"/>
              <a:t>A  Note </a:t>
            </a:r>
            <a:r>
              <a:rPr lang="en-US" sz="3600" b="1" dirty="0"/>
              <a:t>which are examples, reasons, opinions, arguments</a:t>
            </a:r>
            <a:endParaRPr lang="en-US" sz="3600" dirty="0"/>
          </a:p>
          <a:p>
            <a:pPr lvl="0"/>
            <a:r>
              <a:rPr lang="en-US" sz="3600" b="1" dirty="0" smtClean="0"/>
              <a:t>B  Cross </a:t>
            </a:r>
            <a:r>
              <a:rPr lang="en-US" sz="3600" b="1" dirty="0"/>
              <a:t>out the ones you think are irrelevant</a:t>
            </a:r>
            <a:endParaRPr lang="en-US" sz="3600" dirty="0"/>
          </a:p>
          <a:p>
            <a:pPr lvl="0"/>
            <a:r>
              <a:rPr lang="en-US" sz="3600" b="1" dirty="0" smtClean="0"/>
              <a:t>C  Number </a:t>
            </a:r>
            <a:r>
              <a:rPr lang="en-US" sz="3600" b="1" dirty="0"/>
              <a:t>your ideas in the order importance to </a:t>
            </a:r>
            <a:r>
              <a:rPr lang="en-US" sz="3600" b="1" dirty="0" smtClean="0"/>
              <a:t>you</a:t>
            </a:r>
          </a:p>
          <a:p>
            <a:pPr lvl="0"/>
            <a:endParaRPr lang="en-US" sz="3600" b="1" dirty="0" smtClean="0"/>
          </a:p>
          <a:p>
            <a:r>
              <a:rPr lang="en-US" sz="3600" b="1" dirty="0" smtClean="0">
                <a:solidFill>
                  <a:srgbClr val="0000FF"/>
                </a:solidFill>
              </a:rPr>
              <a:t>Under 5 </a:t>
            </a:r>
            <a:r>
              <a:rPr lang="en-US" sz="3600" b="1" dirty="0" err="1" smtClean="0">
                <a:solidFill>
                  <a:srgbClr val="0000FF"/>
                </a:solidFill>
              </a:rPr>
              <a:t>mins</a:t>
            </a:r>
            <a:r>
              <a:rPr lang="en-US" sz="3600" b="1" dirty="0" smtClean="0">
                <a:solidFill>
                  <a:srgbClr val="0000FF"/>
                </a:solidFill>
              </a:rPr>
              <a:t> </a:t>
            </a:r>
            <a:r>
              <a:rPr lang="en-US" sz="3600" b="1" dirty="0">
                <a:solidFill>
                  <a:srgbClr val="0000FF"/>
                </a:solidFill>
              </a:rPr>
              <a:t>/ </a:t>
            </a:r>
            <a:r>
              <a:rPr lang="en-US" sz="3600" b="1" dirty="0" smtClean="0">
                <a:solidFill>
                  <a:srgbClr val="0000FF"/>
                </a:solidFill>
              </a:rPr>
              <a:t>40</a:t>
            </a:r>
            <a:endParaRPr lang="en-US" sz="3600" dirty="0">
              <a:solidFill>
                <a:srgbClr val="0000FF"/>
              </a:solidFill>
            </a:endParaRPr>
          </a:p>
          <a:p>
            <a:endParaRPr lang="en-US" sz="3600" b="1" dirty="0" smtClean="0"/>
          </a:p>
        </p:txBody>
      </p:sp>
    </p:spTree>
    <p:extLst>
      <p:ext uri="{BB962C8B-B14F-4D97-AF65-F5344CB8AC3E}">
        <p14:creationId xmlns:p14="http://schemas.microsoft.com/office/powerpoint/2010/main" val="127950785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There are several types of essays – persuasive, descriptive, informative, comparison and contrast, cause and effect and each has its own unique organizer. The time available is not enough to go into the different types. </a:t>
            </a:r>
            <a:endParaRPr lang="en-US" sz="3600" dirty="0"/>
          </a:p>
          <a:p>
            <a:r>
              <a:rPr lang="en-US" sz="3600" b="1" dirty="0"/>
              <a:t> </a:t>
            </a:r>
            <a:endParaRPr lang="en-US" sz="3600" dirty="0"/>
          </a:p>
          <a:p>
            <a:endParaRPr lang="en-US" sz="3600" b="1" dirty="0" smtClean="0"/>
          </a:p>
        </p:txBody>
      </p:sp>
    </p:spTree>
    <p:extLst>
      <p:ext uri="{BB962C8B-B14F-4D97-AF65-F5344CB8AC3E}">
        <p14:creationId xmlns:p14="http://schemas.microsoft.com/office/powerpoint/2010/main" val="332107552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93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 </a:t>
            </a:r>
            <a:endParaRPr lang="en-US" sz="3600" dirty="0"/>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722547" y="183437"/>
            <a:ext cx="8137120" cy="6377667"/>
          </a:xfrm>
          <a:prstGeom prst="rect">
            <a:avLst/>
          </a:prstGeom>
          <a:noFill/>
          <a:ln>
            <a:noFill/>
          </a:ln>
        </p:spPr>
      </p:pic>
    </p:spTree>
    <p:extLst>
      <p:ext uri="{BB962C8B-B14F-4D97-AF65-F5344CB8AC3E}">
        <p14:creationId xmlns:p14="http://schemas.microsoft.com/office/powerpoint/2010/main" val="24467868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dirty="0"/>
              <a:t>A simple sentence in English can have up to six parts, or chunks that provide details about who, what, where, when, how and the action that occurs. Each part can be a word or a set of words. The word combination determines whether the chunk answers WHO, WHAT, WHERE and so on</a:t>
            </a:r>
            <a:r>
              <a:rPr lang="en-US" sz="3600" dirty="0" smtClean="0"/>
              <a:t>.</a:t>
            </a:r>
          </a:p>
          <a:p>
            <a:r>
              <a:rPr lang="en-US" sz="3600" b="1" dirty="0"/>
              <a:t>Example:</a:t>
            </a:r>
            <a:endParaRPr lang="en-US" sz="3600" dirty="0"/>
          </a:p>
          <a:p>
            <a:r>
              <a:rPr lang="en-US" sz="3600" dirty="0"/>
              <a:t>Chair = WHAT</a:t>
            </a:r>
          </a:p>
          <a:p>
            <a:r>
              <a:rPr lang="en-US" sz="3600" dirty="0"/>
              <a:t>Red wooden chair = WHAT</a:t>
            </a:r>
          </a:p>
          <a:p>
            <a:r>
              <a:rPr lang="en-US" sz="3600" dirty="0"/>
              <a:t>On the red wooden chair = </a:t>
            </a:r>
            <a:r>
              <a:rPr lang="en-US" sz="3600" dirty="0" smtClean="0"/>
              <a:t>WHERE</a:t>
            </a:r>
            <a:endParaRPr lang="en-US" sz="3600" dirty="0"/>
          </a:p>
          <a:p>
            <a:pPr marL="0" marR="0">
              <a:spcBef>
                <a:spcPts val="0"/>
              </a:spcBef>
              <a:spcAft>
                <a:spcPts val="0"/>
              </a:spcAft>
            </a:pPr>
            <a:r>
              <a:rPr lang="en-US" sz="1200" dirty="0">
                <a:effectLst/>
                <a:ea typeface="ＭＳ 明朝"/>
                <a:cs typeface="Times New Roman"/>
              </a:rPr>
              <a:t> </a:t>
            </a:r>
          </a:p>
        </p:txBody>
      </p:sp>
    </p:spTree>
    <p:extLst>
      <p:ext uri="{BB962C8B-B14F-4D97-AF65-F5344CB8AC3E}">
        <p14:creationId xmlns:p14="http://schemas.microsoft.com/office/powerpoint/2010/main" val="163045721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90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 </a:t>
            </a:r>
            <a:endParaRPr lang="en-US" sz="3600" dirty="0"/>
          </a:p>
        </p:txBody>
      </p:sp>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1849871" y="212716"/>
            <a:ext cx="6018589" cy="6513427"/>
          </a:xfrm>
          <a:prstGeom prst="rect">
            <a:avLst/>
          </a:prstGeom>
          <a:noFill/>
          <a:ln>
            <a:noFill/>
          </a:ln>
        </p:spPr>
      </p:pic>
    </p:spTree>
    <p:extLst>
      <p:ext uri="{BB962C8B-B14F-4D97-AF65-F5344CB8AC3E}">
        <p14:creationId xmlns:p14="http://schemas.microsoft.com/office/powerpoint/2010/main" val="254508503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90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 </a:t>
            </a:r>
            <a:endParaRPr lang="en-US" sz="3600" dirty="0"/>
          </a:p>
        </p:txBody>
      </p:sp>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193157" y="493847"/>
            <a:ext cx="8809711" cy="5808576"/>
          </a:xfrm>
          <a:prstGeom prst="rect">
            <a:avLst/>
          </a:prstGeom>
          <a:noFill/>
          <a:ln>
            <a:noFill/>
          </a:ln>
        </p:spPr>
      </p:pic>
    </p:spTree>
    <p:extLst>
      <p:ext uri="{BB962C8B-B14F-4D97-AF65-F5344CB8AC3E}">
        <p14:creationId xmlns:p14="http://schemas.microsoft.com/office/powerpoint/2010/main" val="29656664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 </a:t>
            </a:r>
            <a:endParaRPr lang="en-US" sz="3600" dirty="0"/>
          </a:p>
          <a:p>
            <a:r>
              <a:rPr lang="en-US" sz="3600" b="1" dirty="0"/>
              <a:t>For more examples, go to </a:t>
            </a:r>
            <a:r>
              <a:rPr lang="en-US" sz="3600" b="1" u="sng" dirty="0">
                <a:hlinkClick r:id="rId4"/>
              </a:rPr>
              <a:t>www.munjez.com</a:t>
            </a:r>
            <a:r>
              <a:rPr lang="en-US" sz="3600" b="1" dirty="0"/>
              <a:t> and download the On Location Teacher Support Guides for grades 10, 11 and 12 written by Eli Ghazel and published by McGraw-Hill Education.</a:t>
            </a:r>
            <a:endParaRPr lang="en-US" sz="3600" dirty="0"/>
          </a:p>
          <a:p>
            <a:endParaRPr lang="en-US" sz="3600" b="1" dirty="0" smtClean="0"/>
          </a:p>
        </p:txBody>
      </p:sp>
    </p:spTree>
    <p:extLst>
      <p:ext uri="{BB962C8B-B14F-4D97-AF65-F5344CB8AC3E}">
        <p14:creationId xmlns:p14="http://schemas.microsoft.com/office/powerpoint/2010/main" val="396298947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 </a:t>
            </a:r>
            <a:endParaRPr lang="en-US" sz="3600" dirty="0"/>
          </a:p>
          <a:p>
            <a:r>
              <a:rPr lang="en-US" sz="3600" b="1" dirty="0"/>
              <a:t>Task 6</a:t>
            </a:r>
          </a:p>
          <a:p>
            <a:r>
              <a:rPr lang="en-US" sz="3600" b="1" dirty="0"/>
              <a:t>Examine the three organizers that follow and decide which organizer would be most suitable for each of the four instructions in TASK 3.  Write the number of the instruction next to the organizer. Then write the information from your T-chart in the organizer</a:t>
            </a:r>
            <a:r>
              <a:rPr lang="en-US" sz="3600" b="1" dirty="0" smtClean="0"/>
              <a:t>.</a:t>
            </a:r>
          </a:p>
          <a:p>
            <a:endParaRPr lang="en-US" sz="3600" b="1" dirty="0"/>
          </a:p>
          <a:p>
            <a:r>
              <a:rPr lang="en-US" sz="3600" b="1" dirty="0" smtClean="0">
                <a:solidFill>
                  <a:srgbClr val="0000FF"/>
                </a:solidFill>
              </a:rPr>
              <a:t>Under 5 </a:t>
            </a:r>
            <a:r>
              <a:rPr lang="en-US" sz="3600" b="1" dirty="0" err="1" smtClean="0">
                <a:solidFill>
                  <a:srgbClr val="0000FF"/>
                </a:solidFill>
              </a:rPr>
              <a:t>mins</a:t>
            </a:r>
            <a:r>
              <a:rPr lang="en-US" sz="3600" b="1" dirty="0" smtClean="0">
                <a:solidFill>
                  <a:srgbClr val="0000FF"/>
                </a:solidFill>
              </a:rPr>
              <a:t> / </a:t>
            </a:r>
            <a:r>
              <a:rPr lang="en-US" sz="3600" b="1" dirty="0">
                <a:solidFill>
                  <a:srgbClr val="0000FF"/>
                </a:solidFill>
              </a:rPr>
              <a:t>40</a:t>
            </a:r>
            <a:endParaRPr lang="en-US" sz="3600" dirty="0">
              <a:solidFill>
                <a:srgbClr val="0000FF"/>
              </a:solidFill>
            </a:endParaRPr>
          </a:p>
          <a:p>
            <a:endParaRPr lang="en-US" sz="3600" b="1" dirty="0"/>
          </a:p>
          <a:p>
            <a:r>
              <a:rPr lang="en-US" sz="3600" b="1" i="1" dirty="0"/>
              <a:t> </a:t>
            </a:r>
            <a:endParaRPr lang="en-US" sz="3600" dirty="0"/>
          </a:p>
        </p:txBody>
      </p:sp>
    </p:spTree>
    <p:extLst>
      <p:ext uri="{BB962C8B-B14F-4D97-AF65-F5344CB8AC3E}">
        <p14:creationId xmlns:p14="http://schemas.microsoft.com/office/powerpoint/2010/main" val="405843693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 </a:t>
            </a:r>
            <a:endParaRPr lang="en-US" sz="3600" dirty="0"/>
          </a:p>
          <a:p>
            <a:r>
              <a:rPr lang="en-US" sz="3600" b="1" dirty="0"/>
              <a:t>TASK 7 Use the information in your organizer to write your essay</a:t>
            </a:r>
            <a:r>
              <a:rPr lang="en-US" sz="3600" b="1" dirty="0" smtClean="0"/>
              <a:t>.</a:t>
            </a:r>
          </a:p>
          <a:p>
            <a:endParaRPr lang="en-US" sz="3600" b="1" dirty="0"/>
          </a:p>
          <a:p>
            <a:endParaRPr lang="en-US" sz="3600" b="1" dirty="0" smtClean="0"/>
          </a:p>
          <a:p>
            <a:endParaRPr lang="en-US" sz="3600" b="1" dirty="0"/>
          </a:p>
          <a:p>
            <a:endParaRPr lang="en-US" sz="3600" b="1" dirty="0" smtClean="0"/>
          </a:p>
          <a:p>
            <a:endParaRPr lang="en-US" sz="3600" b="1" dirty="0"/>
          </a:p>
          <a:p>
            <a:endParaRPr lang="en-US" sz="3600" b="1" dirty="0" smtClean="0"/>
          </a:p>
          <a:p>
            <a:r>
              <a:rPr lang="en-US" sz="3600" b="1" i="1" dirty="0" smtClean="0">
                <a:solidFill>
                  <a:srgbClr val="0000FF"/>
                </a:solidFill>
              </a:rPr>
              <a:t>Under 10 </a:t>
            </a:r>
            <a:r>
              <a:rPr lang="en-US" sz="3600" b="1" i="1" dirty="0" err="1">
                <a:solidFill>
                  <a:srgbClr val="0000FF"/>
                </a:solidFill>
              </a:rPr>
              <a:t>mins</a:t>
            </a:r>
            <a:r>
              <a:rPr lang="en-US" sz="3600" b="1" i="1" dirty="0">
                <a:solidFill>
                  <a:srgbClr val="0000FF"/>
                </a:solidFill>
              </a:rPr>
              <a:t> / 40</a:t>
            </a:r>
            <a:endParaRPr lang="en-US" sz="3600" dirty="0">
              <a:solidFill>
                <a:srgbClr val="0000FF"/>
              </a:solidFill>
            </a:endParaRPr>
          </a:p>
          <a:p>
            <a:endParaRPr lang="en-US" sz="3600" b="1" dirty="0"/>
          </a:p>
          <a:p>
            <a:r>
              <a:rPr lang="en-US" sz="3600" b="1" i="1" dirty="0"/>
              <a:t> </a:t>
            </a:r>
            <a:endParaRPr lang="en-US" sz="3600" dirty="0"/>
          </a:p>
        </p:txBody>
      </p:sp>
    </p:spTree>
    <p:extLst>
      <p:ext uri="{BB962C8B-B14F-4D97-AF65-F5344CB8AC3E}">
        <p14:creationId xmlns:p14="http://schemas.microsoft.com/office/powerpoint/2010/main" val="414839261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 </a:t>
            </a:r>
            <a:endParaRPr lang="en-US" sz="3600" dirty="0"/>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282259" y="513715"/>
            <a:ext cx="8551858" cy="5830570"/>
          </a:xfrm>
          <a:prstGeom prst="rect">
            <a:avLst/>
          </a:prstGeom>
          <a:noFill/>
          <a:ln>
            <a:noFill/>
          </a:ln>
        </p:spPr>
      </p:pic>
    </p:spTree>
    <p:extLst>
      <p:ext uri="{BB962C8B-B14F-4D97-AF65-F5344CB8AC3E}">
        <p14:creationId xmlns:p14="http://schemas.microsoft.com/office/powerpoint/2010/main" val="338561425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200" b="1" dirty="0" smtClean="0"/>
              <a:t>&gt; 5 Study the question / instructions</a:t>
            </a:r>
          </a:p>
          <a:p>
            <a:endParaRPr lang="en-US" sz="3200" b="1" dirty="0" smtClean="0"/>
          </a:p>
          <a:p>
            <a:r>
              <a:rPr lang="en-US" sz="3200" b="1" dirty="0" smtClean="0"/>
              <a:t>&gt; 10 Brainstorm the ideas in a T-Chart</a:t>
            </a:r>
          </a:p>
          <a:p>
            <a:endParaRPr lang="en-US" sz="3200" b="1" dirty="0" smtClean="0"/>
          </a:p>
          <a:p>
            <a:r>
              <a:rPr lang="en-US" sz="3200" b="1" dirty="0" smtClean="0"/>
              <a:t>&gt; 5 Cross out irrelevant details and order the information</a:t>
            </a:r>
          </a:p>
          <a:p>
            <a:endParaRPr lang="en-US" sz="3200" b="1" dirty="0" smtClean="0"/>
          </a:p>
          <a:p>
            <a:r>
              <a:rPr lang="en-US" sz="3200" b="1" dirty="0" smtClean="0"/>
              <a:t>&gt; 5 Write the information in an organizer</a:t>
            </a:r>
          </a:p>
          <a:p>
            <a:endParaRPr lang="en-US" sz="3200" b="1" dirty="0" smtClean="0"/>
          </a:p>
          <a:p>
            <a:r>
              <a:rPr lang="en-US" sz="3200" b="1" dirty="0" smtClean="0"/>
              <a:t>&gt; 10 Write your essay</a:t>
            </a:r>
          </a:p>
          <a:p>
            <a:endParaRPr lang="en-US" sz="3200" b="1" dirty="0" smtClean="0"/>
          </a:p>
          <a:p>
            <a:r>
              <a:rPr lang="en-US" sz="3200" b="1" dirty="0" smtClean="0"/>
              <a:t>&gt; 5 Review your essay</a:t>
            </a:r>
            <a:endParaRPr lang="en-US" sz="3200" b="1" dirty="0"/>
          </a:p>
        </p:txBody>
      </p:sp>
    </p:spTree>
    <p:extLst>
      <p:ext uri="{BB962C8B-B14F-4D97-AF65-F5344CB8AC3E}">
        <p14:creationId xmlns:p14="http://schemas.microsoft.com/office/powerpoint/2010/main" val="47515296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200" b="1" dirty="0" smtClean="0"/>
              <a:t>Eli Ghazel</a:t>
            </a:r>
          </a:p>
          <a:p>
            <a:endParaRPr lang="en-US" sz="3200" b="1" dirty="0"/>
          </a:p>
          <a:p>
            <a:r>
              <a:rPr lang="en-US" sz="3200" b="1" dirty="0" smtClean="0"/>
              <a:t>         </a:t>
            </a:r>
            <a:r>
              <a:rPr lang="en-US" sz="3200" b="1" dirty="0" err="1" smtClean="0"/>
              <a:t>eli@eupad.net</a:t>
            </a:r>
            <a:endParaRPr lang="en-US" sz="3200" b="1" dirty="0" smtClean="0"/>
          </a:p>
          <a:p>
            <a:endParaRPr lang="en-US" sz="3200" b="1" dirty="0" smtClean="0"/>
          </a:p>
          <a:p>
            <a:r>
              <a:rPr lang="en-US" sz="3200" b="1" dirty="0"/>
              <a:t> </a:t>
            </a:r>
            <a:r>
              <a:rPr lang="en-US" sz="3200" b="1" dirty="0" smtClean="0"/>
              <a:t>        +971 559 221 588</a:t>
            </a:r>
          </a:p>
          <a:p>
            <a:endParaRPr lang="en-US" sz="3200" b="1" dirty="0" smtClean="0"/>
          </a:p>
          <a:p>
            <a:r>
              <a:rPr lang="en-US" sz="3200" b="1" dirty="0" smtClean="0"/>
              <a:t>         </a:t>
            </a:r>
            <a:r>
              <a:rPr lang="en-US" sz="3200" b="1" dirty="0" err="1" smtClean="0"/>
              <a:t>www.munjez.com</a:t>
            </a:r>
            <a:r>
              <a:rPr lang="en-US" sz="3200" b="1" dirty="0" smtClean="0"/>
              <a:t>   </a:t>
            </a:r>
            <a:r>
              <a:rPr lang="en-US" sz="3200" b="1" dirty="0" err="1" smtClean="0"/>
              <a:t>www.eupad.net</a:t>
            </a:r>
            <a:endParaRPr lang="en-US" sz="3200" b="1" dirty="0"/>
          </a:p>
        </p:txBody>
      </p:sp>
    </p:spTree>
    <p:extLst>
      <p:ext uri="{BB962C8B-B14F-4D97-AF65-F5344CB8AC3E}">
        <p14:creationId xmlns:p14="http://schemas.microsoft.com/office/powerpoint/2010/main" val="26341300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3732222720"/>
              </p:ext>
            </p:extLst>
          </p:nvPr>
        </p:nvGraphicFramePr>
        <p:xfrm>
          <a:off x="316860" y="1434507"/>
          <a:ext cx="8574287" cy="2767772"/>
        </p:xfrm>
        <a:graphic>
          <a:graphicData uri="http://schemas.openxmlformats.org/presentationml/2006/ole">
            <mc:AlternateContent xmlns:mc="http://schemas.openxmlformats.org/markup-compatibility/2006">
              <mc:Choice xmlns:v="urn:schemas-microsoft-com:vml" Requires="v">
                <p:oleObj spid="_x0000_s1048" name="Document" r:id="rId5" imgW="5626100" imgH="1816100" progId="Word.Document.12">
                  <p:embed/>
                </p:oleObj>
              </mc:Choice>
              <mc:Fallback>
                <p:oleObj name="Document" r:id="rId5" imgW="5626100" imgH="1816100" progId="Word.Document.12">
                  <p:embed/>
                  <p:pic>
                    <p:nvPicPr>
                      <p:cNvPr id="0" name=""/>
                      <p:cNvPicPr/>
                      <p:nvPr/>
                    </p:nvPicPr>
                    <p:blipFill>
                      <a:blip r:embed="rId6"/>
                      <a:stretch>
                        <a:fillRect/>
                      </a:stretch>
                    </p:blipFill>
                    <p:spPr>
                      <a:xfrm>
                        <a:off x="316860" y="1434507"/>
                        <a:ext cx="8574287" cy="2767772"/>
                      </a:xfrm>
                      <a:prstGeom prst="rect">
                        <a:avLst/>
                      </a:prstGeom>
                    </p:spPr>
                  </p:pic>
                </p:oleObj>
              </mc:Fallback>
            </mc:AlternateContent>
          </a:graphicData>
        </a:graphic>
      </p:graphicFrame>
    </p:spTree>
    <p:extLst>
      <p:ext uri="{BB962C8B-B14F-4D97-AF65-F5344CB8AC3E}">
        <p14:creationId xmlns:p14="http://schemas.microsoft.com/office/powerpoint/2010/main" val="16857367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TASK 1 Copy the parts of the sentences below in each box in the chart above.</a:t>
            </a:r>
            <a:endParaRPr lang="en-US" sz="3600" dirty="0"/>
          </a:p>
          <a:p>
            <a:r>
              <a:rPr lang="en-US" sz="3600" b="1" dirty="0"/>
              <a:t> </a:t>
            </a:r>
            <a:endParaRPr lang="en-US" sz="3600" dirty="0"/>
          </a:p>
          <a:p>
            <a:pPr lvl="0"/>
            <a:r>
              <a:rPr lang="en-US" sz="3600" dirty="0"/>
              <a:t>A big tall handsome man bought a beautiful red Ferrari at a whim from the dealer on   the </a:t>
            </a:r>
            <a:r>
              <a:rPr lang="en-US" sz="3600" dirty="0" err="1"/>
              <a:t>corniche</a:t>
            </a:r>
            <a:r>
              <a:rPr lang="en-US" sz="3600" dirty="0"/>
              <a:t> last Saturday night.</a:t>
            </a:r>
          </a:p>
          <a:p>
            <a:r>
              <a:rPr lang="en-US" sz="3600" dirty="0"/>
              <a:t> </a:t>
            </a:r>
          </a:p>
          <a:p>
            <a:pPr lvl="0"/>
            <a:r>
              <a:rPr lang="en-US" sz="3600" dirty="0"/>
              <a:t>Clean  the large room at the end of the hall</a:t>
            </a:r>
          </a:p>
          <a:p>
            <a:pPr marL="0" marR="0">
              <a:spcBef>
                <a:spcPts val="0"/>
              </a:spcBef>
              <a:spcAft>
                <a:spcPts val="0"/>
              </a:spcAft>
            </a:pPr>
            <a:r>
              <a:rPr lang="en-US" sz="1200" dirty="0">
                <a:effectLst/>
                <a:ea typeface="ＭＳ 明朝"/>
                <a:cs typeface="Times New Roman"/>
              </a:rPr>
              <a:t> </a:t>
            </a:r>
          </a:p>
        </p:txBody>
      </p:sp>
    </p:spTree>
    <p:extLst>
      <p:ext uri="{BB962C8B-B14F-4D97-AF65-F5344CB8AC3E}">
        <p14:creationId xmlns:p14="http://schemas.microsoft.com/office/powerpoint/2010/main" val="234287961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946403845"/>
              </p:ext>
            </p:extLst>
          </p:nvPr>
        </p:nvGraphicFramePr>
        <p:xfrm>
          <a:off x="316860" y="1434507"/>
          <a:ext cx="8574287" cy="2767772"/>
        </p:xfrm>
        <a:graphic>
          <a:graphicData uri="http://schemas.openxmlformats.org/presentationml/2006/ole">
            <mc:AlternateContent xmlns:mc="http://schemas.openxmlformats.org/markup-compatibility/2006">
              <mc:Choice xmlns:v="urn:schemas-microsoft-com:vml" Requires="v">
                <p:oleObj spid="_x0000_s3096" name="Document" r:id="rId5" imgW="5626100" imgH="1816100" progId="Word.Document.12">
                  <p:embed/>
                </p:oleObj>
              </mc:Choice>
              <mc:Fallback>
                <p:oleObj name="Document" r:id="rId5" imgW="5626100" imgH="1816100" progId="Word.Document.12">
                  <p:embed/>
                  <p:pic>
                    <p:nvPicPr>
                      <p:cNvPr id="0" name=""/>
                      <p:cNvPicPr/>
                      <p:nvPr/>
                    </p:nvPicPr>
                    <p:blipFill>
                      <a:blip r:embed="rId6"/>
                      <a:stretch>
                        <a:fillRect/>
                      </a:stretch>
                    </p:blipFill>
                    <p:spPr>
                      <a:xfrm>
                        <a:off x="316860" y="1434507"/>
                        <a:ext cx="8574287" cy="2767772"/>
                      </a:xfrm>
                      <a:prstGeom prst="rect">
                        <a:avLst/>
                      </a:prstGeom>
                      <a:solidFill>
                        <a:srgbClr val="FFFFFF"/>
                      </a:solidFill>
                    </p:spPr>
                  </p:pic>
                </p:oleObj>
              </mc:Fallback>
            </mc:AlternateContent>
          </a:graphicData>
        </a:graphic>
      </p:graphicFrame>
    </p:spTree>
    <p:extLst>
      <p:ext uri="{BB962C8B-B14F-4D97-AF65-F5344CB8AC3E}">
        <p14:creationId xmlns:p14="http://schemas.microsoft.com/office/powerpoint/2010/main" val="16477452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b="1" dirty="0"/>
              <a:t>TASK 2 Copy the parts of the sentences below in each box in the chart on the next page next to the corresponding numbers</a:t>
            </a:r>
            <a:r>
              <a:rPr lang="en-US" sz="3600" b="1" dirty="0" smtClean="0"/>
              <a:t>.</a:t>
            </a:r>
            <a:endParaRPr lang="en-US" sz="3600" dirty="0"/>
          </a:p>
          <a:p>
            <a:pPr lvl="0"/>
            <a:r>
              <a:rPr lang="en-US" sz="3000" dirty="0" smtClean="0"/>
              <a:t>1 He </a:t>
            </a:r>
            <a:r>
              <a:rPr lang="en-US" sz="3000" dirty="0"/>
              <a:t>finished his homework quickly and switched on the TV</a:t>
            </a:r>
            <a:r>
              <a:rPr lang="en-US" sz="3000" dirty="0" smtClean="0"/>
              <a:t>.</a:t>
            </a:r>
          </a:p>
          <a:p>
            <a:pPr lvl="0"/>
            <a:endParaRPr lang="en-US" sz="3000" dirty="0"/>
          </a:p>
          <a:p>
            <a:pPr lvl="0"/>
            <a:r>
              <a:rPr lang="en-US" sz="3000" dirty="0" smtClean="0"/>
              <a:t>2 The </a:t>
            </a:r>
            <a:r>
              <a:rPr lang="en-US" sz="3000" dirty="0"/>
              <a:t>planet moves in an elliptical orbit around the sun</a:t>
            </a:r>
            <a:r>
              <a:rPr lang="en-US" sz="3000" dirty="0" smtClean="0"/>
              <a:t>.</a:t>
            </a:r>
          </a:p>
          <a:p>
            <a:pPr lvl="0"/>
            <a:endParaRPr lang="en-US" sz="3000" dirty="0"/>
          </a:p>
          <a:p>
            <a:pPr lvl="0"/>
            <a:r>
              <a:rPr lang="en-US" sz="3000" dirty="0" smtClean="0"/>
              <a:t>3 The </a:t>
            </a:r>
            <a:r>
              <a:rPr lang="en-US" sz="3000" dirty="0"/>
              <a:t>question will be read aloud by a narrator. </a:t>
            </a:r>
            <a:endParaRPr lang="en-US" sz="3000" dirty="0" smtClean="0"/>
          </a:p>
          <a:p>
            <a:pPr lvl="0"/>
            <a:endParaRPr lang="en-US" sz="3000" dirty="0"/>
          </a:p>
          <a:p>
            <a:pPr lvl="0"/>
            <a:r>
              <a:rPr lang="en-US" sz="3000" dirty="0" smtClean="0"/>
              <a:t>4 Analyze </a:t>
            </a:r>
            <a:r>
              <a:rPr lang="en-US" sz="3000" dirty="0"/>
              <a:t>your writing carefully before you submit your paper.</a:t>
            </a:r>
          </a:p>
          <a:p>
            <a:pPr marL="0" marR="0">
              <a:spcBef>
                <a:spcPts val="0"/>
              </a:spcBef>
              <a:spcAft>
                <a:spcPts val="0"/>
              </a:spcAft>
            </a:pPr>
            <a:r>
              <a:rPr lang="en-US" sz="1200" dirty="0">
                <a:effectLst/>
                <a:ea typeface="ＭＳ 明朝"/>
                <a:cs typeface="Times New Roman"/>
              </a:rPr>
              <a:t> </a:t>
            </a:r>
          </a:p>
        </p:txBody>
      </p:sp>
    </p:spTree>
    <p:extLst>
      <p:ext uri="{BB962C8B-B14F-4D97-AF65-F5344CB8AC3E}">
        <p14:creationId xmlns:p14="http://schemas.microsoft.com/office/powerpoint/2010/main" val="63159730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dirty="0"/>
              <a:t>A simple sentence in English when doubled and joined by and, but, so on becomes a compound, or a double simple sentence. Each part can contain the chunks that answer WHO, WHAT, WHERE and so on</a:t>
            </a:r>
            <a:r>
              <a:rPr lang="en-US" sz="3600" dirty="0" smtClean="0"/>
              <a:t>.</a:t>
            </a:r>
          </a:p>
          <a:p>
            <a:r>
              <a:rPr lang="en-US" sz="3600" i="1" dirty="0" smtClean="0">
                <a:solidFill>
                  <a:srgbClr val="FF0000"/>
                </a:solidFill>
              </a:rPr>
              <a:t>        what                       action       </a:t>
            </a:r>
            <a:r>
              <a:rPr lang="en-US" sz="3600" i="1" dirty="0">
                <a:solidFill>
                  <a:srgbClr val="FF0000"/>
                </a:solidFill>
              </a:rPr>
              <a:t>where                   </a:t>
            </a:r>
            <a:r>
              <a:rPr lang="en-US" sz="3600" dirty="0"/>
              <a:t> </a:t>
            </a:r>
            <a:endParaRPr lang="en-US" sz="3600" dirty="0" smtClean="0"/>
          </a:p>
          <a:p>
            <a:r>
              <a:rPr lang="en-US" sz="3600" u="sng" dirty="0"/>
              <a:t>The new smart phone</a:t>
            </a:r>
            <a:r>
              <a:rPr lang="en-US" sz="3600" dirty="0"/>
              <a:t>   </a:t>
            </a:r>
            <a:r>
              <a:rPr lang="en-US" sz="3600" u="sng" dirty="0"/>
              <a:t>fell</a:t>
            </a:r>
            <a:r>
              <a:rPr lang="en-US" sz="3600" dirty="0"/>
              <a:t>        </a:t>
            </a:r>
            <a:r>
              <a:rPr lang="en-US" sz="3600" u="sng" dirty="0"/>
              <a:t>to ground</a:t>
            </a:r>
            <a:r>
              <a:rPr lang="en-US" sz="3600" dirty="0"/>
              <a:t>   </a:t>
            </a:r>
            <a:endParaRPr lang="en-US" sz="3600" dirty="0" smtClean="0"/>
          </a:p>
          <a:p>
            <a:r>
              <a:rPr lang="en-US" sz="3600" i="1" dirty="0" smtClean="0"/>
              <a:t>           </a:t>
            </a:r>
          </a:p>
          <a:p>
            <a:r>
              <a:rPr lang="en-US" sz="3600" i="1" dirty="0">
                <a:solidFill>
                  <a:srgbClr val="FF0000"/>
                </a:solidFill>
              </a:rPr>
              <a:t> </a:t>
            </a:r>
            <a:r>
              <a:rPr lang="en-US" sz="3600" i="1" dirty="0" smtClean="0">
                <a:solidFill>
                  <a:srgbClr val="FF0000"/>
                </a:solidFill>
              </a:rPr>
              <a:t>          what        action                how</a:t>
            </a:r>
            <a:endParaRPr lang="en-US" sz="3600" dirty="0" smtClean="0">
              <a:solidFill>
                <a:srgbClr val="FF0000"/>
              </a:solidFill>
            </a:endParaRPr>
          </a:p>
          <a:p>
            <a:r>
              <a:rPr lang="en-US" sz="3600" dirty="0" smtClean="0"/>
              <a:t>and      </a:t>
            </a:r>
            <a:r>
              <a:rPr lang="en-US" sz="3600" u="sng" dirty="0"/>
              <a:t>it</a:t>
            </a:r>
            <a:r>
              <a:rPr lang="en-US" sz="3600" dirty="0"/>
              <a:t>             </a:t>
            </a:r>
            <a:r>
              <a:rPr lang="en-US" sz="3600" u="sng" dirty="0"/>
              <a:t>broke</a:t>
            </a:r>
            <a:r>
              <a:rPr lang="en-US" sz="3600" dirty="0"/>
              <a:t>         </a:t>
            </a:r>
            <a:r>
              <a:rPr lang="en-US" sz="3600" u="sng" dirty="0"/>
              <a:t>into a million pieces</a:t>
            </a:r>
            <a:r>
              <a:rPr lang="en-US" sz="3600" dirty="0"/>
              <a:t>.</a:t>
            </a:r>
          </a:p>
          <a:p>
            <a:endParaRPr lang="en-US" sz="3600" dirty="0"/>
          </a:p>
          <a:p>
            <a:pPr marL="0" marR="0">
              <a:spcBef>
                <a:spcPts val="0"/>
              </a:spcBef>
              <a:spcAft>
                <a:spcPts val="0"/>
              </a:spcAft>
            </a:pPr>
            <a:r>
              <a:rPr lang="en-US" sz="1200" dirty="0">
                <a:effectLst/>
                <a:ea typeface="ＭＳ 明朝"/>
                <a:cs typeface="Times New Roman"/>
              </a:rPr>
              <a:t> </a:t>
            </a:r>
          </a:p>
        </p:txBody>
      </p:sp>
    </p:spTree>
    <p:extLst>
      <p:ext uri="{BB962C8B-B14F-4D97-AF65-F5344CB8AC3E}">
        <p14:creationId xmlns:p14="http://schemas.microsoft.com/office/powerpoint/2010/main" val="256365174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3000"/>
          </a:blip>
          <a:stretch>
            <a:fillRect/>
          </a:stretch>
        </a:blipFill>
        <a:effectLst/>
      </p:bgPr>
    </p:bg>
    <p:spTree>
      <p:nvGrpSpPr>
        <p:cNvPr id="1" name=""/>
        <p:cNvGrpSpPr/>
        <p:nvPr/>
      </p:nvGrpSpPr>
      <p:grpSpPr>
        <a:xfrm>
          <a:off x="0" y="0"/>
          <a:ext cx="0" cy="0"/>
          <a:chOff x="0" y="0"/>
          <a:chExt cx="0" cy="0"/>
        </a:xfrm>
      </p:grpSpPr>
      <p:sp>
        <p:nvSpPr>
          <p:cNvPr id="11" name="Freeform 10"/>
          <p:cNvSpPr>
            <a:spLocks/>
          </p:cNvSpPr>
          <p:nvPr/>
        </p:nvSpPr>
        <p:spPr bwMode="auto">
          <a:xfrm>
            <a:off x="7315200" y="0"/>
            <a:ext cx="1803209" cy="6847074"/>
          </a:xfrm>
          <a:custGeom>
            <a:avLst/>
            <a:gdLst>
              <a:gd name="T0" fmla="*/ 502 w 502"/>
              <a:gd name="T1" fmla="*/ 0 h 3168"/>
              <a:gd name="T2" fmla="*/ 93 w 502"/>
              <a:gd name="T3" fmla="*/ 0 h 3168"/>
              <a:gd name="T4" fmla="*/ 0 w 502"/>
              <a:gd name="T5" fmla="*/ 3168 h 3168"/>
              <a:gd name="T6" fmla="*/ 502 w 502"/>
              <a:gd name="T7" fmla="*/ 3168 h 3168"/>
              <a:gd name="T8" fmla="*/ 502 w 502"/>
              <a:gd name="T9" fmla="*/ 0 h 3168"/>
            </a:gdLst>
            <a:ahLst/>
            <a:cxnLst>
              <a:cxn ang="0">
                <a:pos x="T0" y="T1"/>
              </a:cxn>
              <a:cxn ang="0">
                <a:pos x="T2" y="T3"/>
              </a:cxn>
              <a:cxn ang="0">
                <a:pos x="T4" y="T5"/>
              </a:cxn>
              <a:cxn ang="0">
                <a:pos x="T6" y="T7"/>
              </a:cxn>
              <a:cxn ang="0">
                <a:pos x="T8" y="T9"/>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gradFill rotWithShape="1">
            <a:gsLst>
              <a:gs pos="0">
                <a:srgbClr val="EFB32F"/>
              </a:gs>
              <a:gs pos="100000">
                <a:srgbClr val="EF792F"/>
              </a:gs>
            </a:gsLst>
            <a:lin ang="0" scaled="1"/>
          </a:gra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rot="0" vert="horz" wrap="square" lIns="91440" tIns="45720" rIns="91440" bIns="45720" anchor="t" anchorCtr="0" upright="1">
            <a:noAutofit/>
          </a:bodyPr>
          <a:lstStyle/>
          <a:p>
            <a:endParaRPr lang="en-US"/>
          </a:p>
        </p:txBody>
      </p:sp>
      <p:sp>
        <p:nvSpPr>
          <p:cNvPr id="10" name="Text Box 6"/>
          <p:cNvSpPr txBox="1"/>
          <p:nvPr/>
        </p:nvSpPr>
        <p:spPr>
          <a:xfrm>
            <a:off x="282259" y="183437"/>
            <a:ext cx="8551858" cy="6377667"/>
          </a:xfrm>
          <a:prstGeom prst="rect">
            <a:avLst/>
          </a:prstGeom>
          <a:solidFill>
            <a:schemeClr val="bg1">
              <a:alpha val="65000"/>
            </a:schemeClr>
          </a:solidFill>
          <a:ln>
            <a:solidFill>
              <a:srgbClr val="0000FF"/>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3600" dirty="0"/>
              <a:t>Sometimes a simple sentence in English may contain parts that add meaning to one of the details. These parts that add meaning to a detail in a simple sentence are sometimes called ‘clauses’. They work like this. </a:t>
            </a:r>
          </a:p>
          <a:p>
            <a:r>
              <a:rPr lang="en-US" sz="3600" i="1" dirty="0" smtClean="0">
                <a:solidFill>
                  <a:srgbClr val="FF0000"/>
                </a:solidFill>
              </a:rPr>
              <a:t> </a:t>
            </a:r>
            <a:endParaRPr lang="en-US" sz="3600" i="1" dirty="0">
              <a:solidFill>
                <a:srgbClr val="FF0000"/>
              </a:solidFill>
            </a:endParaRPr>
          </a:p>
          <a:p>
            <a:r>
              <a:rPr lang="en-US" sz="3600" u="sng" dirty="0"/>
              <a:t>The new smart phone</a:t>
            </a:r>
            <a:r>
              <a:rPr lang="en-US" sz="3600" dirty="0"/>
              <a:t>  </a:t>
            </a:r>
            <a:r>
              <a:rPr lang="en-US" sz="3600" dirty="0" smtClean="0"/>
              <a:t>   </a:t>
            </a:r>
            <a:r>
              <a:rPr lang="en-US" sz="3600" u="sng" dirty="0"/>
              <a:t>fell</a:t>
            </a:r>
            <a:r>
              <a:rPr lang="en-US" sz="3600" dirty="0"/>
              <a:t>        </a:t>
            </a:r>
            <a:r>
              <a:rPr lang="en-US" sz="3600" u="sng" dirty="0"/>
              <a:t>to ground</a:t>
            </a:r>
            <a:r>
              <a:rPr lang="en-US" sz="3600" dirty="0"/>
              <a:t> </a:t>
            </a:r>
            <a:endParaRPr lang="en-US" sz="3600" dirty="0" smtClean="0"/>
          </a:p>
          <a:p>
            <a:endParaRPr lang="en-US" sz="3600" dirty="0"/>
          </a:p>
          <a:p>
            <a:endParaRPr lang="en-US" sz="3600" dirty="0" smtClean="0"/>
          </a:p>
          <a:p>
            <a:r>
              <a:rPr lang="en-US" sz="3600" dirty="0" smtClean="0"/>
              <a:t>and      </a:t>
            </a:r>
            <a:r>
              <a:rPr lang="en-US" sz="3600" u="sng" dirty="0"/>
              <a:t>it</a:t>
            </a:r>
            <a:r>
              <a:rPr lang="en-US" sz="3600" dirty="0"/>
              <a:t>             </a:t>
            </a:r>
            <a:r>
              <a:rPr lang="en-US" sz="3600" u="sng" dirty="0"/>
              <a:t>broke</a:t>
            </a:r>
            <a:r>
              <a:rPr lang="en-US" sz="3600" dirty="0"/>
              <a:t>         </a:t>
            </a:r>
            <a:r>
              <a:rPr lang="en-US" sz="3600" u="sng" dirty="0"/>
              <a:t>into a million pieces</a:t>
            </a:r>
            <a:r>
              <a:rPr lang="en-US" sz="3600" dirty="0"/>
              <a:t>.</a:t>
            </a:r>
          </a:p>
          <a:p>
            <a:endParaRPr lang="en-US" sz="3600" dirty="0"/>
          </a:p>
          <a:p>
            <a:pPr marL="0" marR="0">
              <a:spcBef>
                <a:spcPts val="0"/>
              </a:spcBef>
              <a:spcAft>
                <a:spcPts val="0"/>
              </a:spcAft>
            </a:pPr>
            <a:r>
              <a:rPr lang="en-US" sz="1200" dirty="0">
                <a:effectLst/>
                <a:ea typeface="ＭＳ 明朝"/>
                <a:cs typeface="Times New Roman"/>
              </a:rPr>
              <a:t> </a:t>
            </a:r>
          </a:p>
        </p:txBody>
      </p:sp>
      <p:sp>
        <p:nvSpPr>
          <p:cNvPr id="2" name="TextBox 1"/>
          <p:cNvSpPr txBox="1"/>
          <p:nvPr/>
        </p:nvSpPr>
        <p:spPr>
          <a:xfrm rot="1241667">
            <a:off x="1963695" y="4397583"/>
            <a:ext cx="2608519" cy="369332"/>
          </a:xfrm>
          <a:prstGeom prst="rect">
            <a:avLst/>
          </a:prstGeom>
          <a:noFill/>
        </p:spPr>
        <p:txBody>
          <a:bodyPr wrap="none" rtlCol="0">
            <a:spAutoFit/>
          </a:bodyPr>
          <a:lstStyle/>
          <a:p>
            <a:r>
              <a:rPr lang="en-US" b="1" dirty="0">
                <a:solidFill>
                  <a:srgbClr val="FF0000"/>
                </a:solidFill>
              </a:rPr>
              <a:t>t</a:t>
            </a:r>
            <a:r>
              <a:rPr lang="en-US" b="1" dirty="0" smtClean="0">
                <a:solidFill>
                  <a:srgbClr val="FF0000"/>
                </a:solidFill>
              </a:rPr>
              <a:t>hat I got for my birthday</a:t>
            </a:r>
            <a:endParaRPr lang="en-US" b="1" dirty="0">
              <a:solidFill>
                <a:srgbClr val="FF0000"/>
              </a:solidFill>
            </a:endParaRPr>
          </a:p>
        </p:txBody>
      </p:sp>
    </p:spTree>
    <p:extLst>
      <p:ext uri="{BB962C8B-B14F-4D97-AF65-F5344CB8AC3E}">
        <p14:creationId xmlns:p14="http://schemas.microsoft.com/office/powerpoint/2010/main" val="337528911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2466</TotalTime>
  <Words>1486</Words>
  <Application>Microsoft Macintosh PowerPoint</Application>
  <PresentationFormat>On-screen Show (4:3)</PresentationFormat>
  <Paragraphs>216</Paragraphs>
  <Slides>37</Slides>
  <Notes>37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39" baseType="lpstr">
      <vt:lpstr>Office Theme</vt:lpstr>
      <vt:lpstr>Microsoft Word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EUPAD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 Ghazel</dc:creator>
  <cp:lastModifiedBy>Eli Ghazel</cp:lastModifiedBy>
  <cp:revision>89</cp:revision>
  <cp:lastPrinted>2013-10-23T06:49:43Z</cp:lastPrinted>
  <dcterms:created xsi:type="dcterms:W3CDTF">2013-04-09T17:04:41Z</dcterms:created>
  <dcterms:modified xsi:type="dcterms:W3CDTF">2013-11-16T03:54:09Z</dcterms:modified>
</cp:coreProperties>
</file>