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10" r:id="rId3"/>
    <p:sldId id="299" r:id="rId4"/>
    <p:sldId id="305" r:id="rId5"/>
    <p:sldId id="311" r:id="rId6"/>
    <p:sldId id="312" r:id="rId7"/>
    <p:sldId id="257" r:id="rId8"/>
    <p:sldId id="261" r:id="rId9"/>
    <p:sldId id="262" r:id="rId10"/>
    <p:sldId id="263" r:id="rId11"/>
    <p:sldId id="258" r:id="rId12"/>
    <p:sldId id="264" r:id="rId13"/>
    <p:sldId id="259" r:id="rId14"/>
    <p:sldId id="268" r:id="rId15"/>
    <p:sldId id="269" r:id="rId16"/>
    <p:sldId id="260" r:id="rId17"/>
    <p:sldId id="273" r:id="rId18"/>
    <p:sldId id="270" r:id="rId19"/>
    <p:sldId id="271" r:id="rId20"/>
    <p:sldId id="272" r:id="rId21"/>
    <p:sldId id="274" r:id="rId22"/>
    <p:sldId id="275" r:id="rId23"/>
    <p:sldId id="276" r:id="rId24"/>
    <p:sldId id="278" r:id="rId25"/>
    <p:sldId id="277" r:id="rId26"/>
    <p:sldId id="279" r:id="rId27"/>
    <p:sldId id="280" r:id="rId28"/>
    <p:sldId id="265" r:id="rId29"/>
    <p:sldId id="301" r:id="rId30"/>
    <p:sldId id="302" r:id="rId31"/>
    <p:sldId id="281" r:id="rId32"/>
    <p:sldId id="282" r:id="rId33"/>
    <p:sldId id="283" r:id="rId34"/>
    <p:sldId id="266" r:id="rId35"/>
    <p:sldId id="267" r:id="rId36"/>
    <p:sldId id="286" r:id="rId37"/>
    <p:sldId id="284" r:id="rId38"/>
    <p:sldId id="285" r:id="rId39"/>
    <p:sldId id="287" r:id="rId40"/>
    <p:sldId id="288" r:id="rId41"/>
    <p:sldId id="291" r:id="rId42"/>
    <p:sldId id="292" r:id="rId43"/>
    <p:sldId id="293" r:id="rId44"/>
    <p:sldId id="294" r:id="rId45"/>
    <p:sldId id="295" r:id="rId46"/>
    <p:sldId id="296" r:id="rId47"/>
    <p:sldId id="298" r:id="rId48"/>
    <p:sldId id="297" r:id="rId49"/>
    <p:sldId id="303" r:id="rId50"/>
    <p:sldId id="289" r:id="rId51"/>
    <p:sldId id="300" r:id="rId52"/>
    <p:sldId id="304" r:id="rId53"/>
    <p:sldId id="306" r:id="rId54"/>
    <p:sldId id="290" r:id="rId55"/>
    <p:sldId id="308" r:id="rId56"/>
    <p:sldId id="309"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616"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90724-86A1-6142-8AD2-5EE1F568EDD2}" type="datetimeFigureOut">
              <a:rPr lang="en-US" smtClean="0"/>
              <a:t>11/3/14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3D50F6-94E6-FB4A-BC59-63A8B1A950B7}" type="slidenum">
              <a:rPr lang="en-US" smtClean="0"/>
              <a:t>‹#›</a:t>
            </a:fld>
            <a:endParaRPr lang="en-US"/>
          </a:p>
        </p:txBody>
      </p:sp>
    </p:spTree>
    <p:extLst>
      <p:ext uri="{BB962C8B-B14F-4D97-AF65-F5344CB8AC3E}">
        <p14:creationId xmlns:p14="http://schemas.microsoft.com/office/powerpoint/2010/main" val="26145296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0C9D4-2976-1E4B-9E3F-4CD1CF1EAE05}" type="slidenum">
              <a:rPr lang="en-US" smtClean="0"/>
              <a:t>6</a:t>
            </a:fld>
            <a:endParaRPr lang="en-US"/>
          </a:p>
        </p:txBody>
      </p:sp>
    </p:spTree>
    <p:extLst>
      <p:ext uri="{BB962C8B-B14F-4D97-AF65-F5344CB8AC3E}">
        <p14:creationId xmlns:p14="http://schemas.microsoft.com/office/powerpoint/2010/main" val="132698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431BD-4317-D74E-A938-77F24108C927}" type="datetimeFigureOut">
              <a:rPr lang="en-US" smtClean="0"/>
              <a:t>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107981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431BD-4317-D74E-A938-77F24108C927}" type="datetimeFigureOut">
              <a:rPr lang="en-US" smtClean="0"/>
              <a:t>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1518405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431BD-4317-D74E-A938-77F24108C927}" type="datetimeFigureOut">
              <a:rPr lang="en-US" smtClean="0"/>
              <a:t>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1338667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431BD-4317-D74E-A938-77F24108C927}" type="datetimeFigureOut">
              <a:rPr lang="en-US" smtClean="0"/>
              <a:t>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305940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431BD-4317-D74E-A938-77F24108C927}" type="datetimeFigureOut">
              <a:rPr lang="en-US" smtClean="0"/>
              <a:t>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166222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431BD-4317-D74E-A938-77F24108C927}" type="datetimeFigureOut">
              <a:rPr lang="en-US" smtClean="0"/>
              <a:t>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244786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431BD-4317-D74E-A938-77F24108C927}" type="datetimeFigureOut">
              <a:rPr lang="en-US" smtClean="0"/>
              <a:t>11/3/14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236148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31BD-4317-D74E-A938-77F24108C927}" type="datetimeFigureOut">
              <a:rPr lang="en-US" smtClean="0"/>
              <a:t>11/3/14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208588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431BD-4317-D74E-A938-77F24108C927}" type="datetimeFigureOut">
              <a:rPr lang="en-US" smtClean="0"/>
              <a:t>11/3/14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349792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431BD-4317-D74E-A938-77F24108C927}" type="datetimeFigureOut">
              <a:rPr lang="en-US" smtClean="0"/>
              <a:t>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213681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431BD-4317-D74E-A938-77F24108C927}" type="datetimeFigureOut">
              <a:rPr lang="en-US" smtClean="0"/>
              <a:t>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5BCE0-C758-5D40-A070-15CF889E870E}" type="slidenum">
              <a:rPr lang="en-US" smtClean="0"/>
              <a:t>‹#›</a:t>
            </a:fld>
            <a:endParaRPr lang="en-US"/>
          </a:p>
        </p:txBody>
      </p:sp>
    </p:spTree>
    <p:extLst>
      <p:ext uri="{BB962C8B-B14F-4D97-AF65-F5344CB8AC3E}">
        <p14:creationId xmlns:p14="http://schemas.microsoft.com/office/powerpoint/2010/main" val="31070612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431BD-4317-D74E-A938-77F24108C927}" type="datetimeFigureOut">
              <a:rPr lang="en-US" smtClean="0"/>
              <a:t>11/3/14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BCE0-C758-5D40-A070-15CF889E870E}" type="slidenum">
              <a:rPr lang="en-US" smtClean="0"/>
              <a:t>‹#›</a:t>
            </a:fld>
            <a:endParaRPr lang="en-US"/>
          </a:p>
        </p:txBody>
      </p:sp>
    </p:spTree>
    <p:extLst>
      <p:ext uri="{BB962C8B-B14F-4D97-AF65-F5344CB8AC3E}">
        <p14:creationId xmlns:p14="http://schemas.microsoft.com/office/powerpoint/2010/main" val="407943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png"/><Relationship Id="rId7"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1668" y="419306"/>
            <a:ext cx="8741832" cy="6370974"/>
          </a:xfrm>
          <a:prstGeom prst="rect">
            <a:avLst/>
          </a:prstGeom>
        </p:spPr>
        <p:txBody>
          <a:bodyPr wrap="square">
            <a:spAutoFit/>
          </a:bodyPr>
          <a:lstStyle/>
          <a:p>
            <a:r>
              <a:rPr lang="en-US" sz="5000" dirty="0" smtClean="0">
                <a:solidFill>
                  <a:srgbClr val="0000FF"/>
                </a:solidFill>
                <a:effectLst/>
              </a:rPr>
              <a:t>Welcome, fellow educators</a:t>
            </a:r>
            <a:endParaRPr lang="en-US" sz="5000" dirty="0">
              <a:solidFill>
                <a:srgbClr val="0000FF"/>
              </a:solidFill>
              <a:effectLst/>
            </a:endParaRPr>
          </a:p>
          <a:p>
            <a:r>
              <a:rPr lang="en-US" sz="3500" dirty="0" smtClean="0">
                <a:solidFill>
                  <a:srgbClr val="0000FF"/>
                </a:solidFill>
                <a:effectLst/>
              </a:rPr>
              <a:t>My name is Eli </a:t>
            </a:r>
          </a:p>
          <a:p>
            <a:r>
              <a:rPr lang="en-US" sz="3200" dirty="0" smtClean="0">
                <a:solidFill>
                  <a:srgbClr val="0000FF"/>
                </a:solidFill>
                <a:effectLst/>
              </a:rPr>
              <a:t>Kindly:</a:t>
            </a:r>
          </a:p>
          <a:p>
            <a:pPr marL="457200" indent="-457200">
              <a:buFont typeface="Arial"/>
              <a:buChar char="•"/>
            </a:pPr>
            <a:r>
              <a:rPr lang="en-US" sz="3200" dirty="0" smtClean="0">
                <a:solidFill>
                  <a:srgbClr val="0000FF"/>
                </a:solidFill>
                <a:effectLst/>
              </a:rPr>
              <a:t>Sit in </a:t>
            </a:r>
            <a:r>
              <a:rPr lang="en-US" sz="3200" i="1" dirty="0" smtClean="0">
                <a:solidFill>
                  <a:srgbClr val="0000FF"/>
                </a:solidFill>
                <a:effectLst/>
              </a:rPr>
              <a:t>any</a:t>
            </a:r>
            <a:r>
              <a:rPr lang="en-US" sz="3200" dirty="0" smtClean="0">
                <a:solidFill>
                  <a:srgbClr val="0000FF"/>
                </a:solidFill>
                <a:effectLst/>
              </a:rPr>
              <a:t> seat where there is a handout</a:t>
            </a:r>
          </a:p>
          <a:p>
            <a:pPr marL="457200" indent="-457200">
              <a:buFont typeface="Arial"/>
              <a:buChar char="•"/>
            </a:pPr>
            <a:r>
              <a:rPr lang="en-US" sz="3200" i="1" dirty="0" smtClean="0">
                <a:solidFill>
                  <a:srgbClr val="0000FF"/>
                </a:solidFill>
                <a:effectLst/>
              </a:rPr>
              <a:t>Sign</a:t>
            </a:r>
            <a:r>
              <a:rPr lang="en-US" sz="3200" dirty="0" smtClean="0">
                <a:solidFill>
                  <a:srgbClr val="0000FF"/>
                </a:solidFill>
                <a:effectLst/>
              </a:rPr>
              <a:t> the presence sheet and </a:t>
            </a:r>
            <a:r>
              <a:rPr lang="en-US" sz="3200" i="1" dirty="0" smtClean="0">
                <a:solidFill>
                  <a:srgbClr val="0000FF"/>
                </a:solidFill>
                <a:effectLst/>
              </a:rPr>
              <a:t>check</a:t>
            </a:r>
            <a:r>
              <a:rPr lang="en-US" sz="3200" dirty="0" smtClean="0">
                <a:solidFill>
                  <a:srgbClr val="0000FF"/>
                </a:solidFill>
                <a:effectLst/>
              </a:rPr>
              <a:t> the spelling of your name</a:t>
            </a:r>
          </a:p>
          <a:p>
            <a:pPr marL="457200" indent="-457200">
              <a:buFont typeface="Arial"/>
              <a:buChar char="•"/>
            </a:pPr>
            <a:r>
              <a:rPr lang="en-US" sz="3200" dirty="0" smtClean="0">
                <a:solidFill>
                  <a:srgbClr val="0000FF"/>
                </a:solidFill>
                <a:effectLst/>
              </a:rPr>
              <a:t>Help us make this workshop successful by keeping an open mind</a:t>
            </a:r>
          </a:p>
          <a:p>
            <a:pPr marL="457200" indent="-457200">
              <a:buFont typeface="Arial"/>
              <a:buChar char="•"/>
            </a:pPr>
            <a:r>
              <a:rPr lang="en-US" sz="3200" dirty="0" smtClean="0">
                <a:solidFill>
                  <a:srgbClr val="0000FF"/>
                </a:solidFill>
                <a:effectLst/>
              </a:rPr>
              <a:t>Be punctual and timely</a:t>
            </a:r>
          </a:p>
          <a:p>
            <a:pPr marL="457200" indent="-457200">
              <a:buFont typeface="Arial"/>
              <a:buChar char="•"/>
            </a:pPr>
            <a:r>
              <a:rPr lang="en-US" sz="3200" dirty="0" smtClean="0">
                <a:solidFill>
                  <a:srgbClr val="0000FF"/>
                </a:solidFill>
                <a:effectLst/>
              </a:rPr>
              <a:t>Keep phones on silent mode (and away from sight)</a:t>
            </a:r>
          </a:p>
          <a:p>
            <a:endParaRPr lang="en-US" sz="3500" dirty="0"/>
          </a:p>
        </p:txBody>
      </p:sp>
      <p:pic>
        <p:nvPicPr>
          <p:cNvPr id="11" name="Picture 10" descr="Description: 21CAF Logo-PCUSA.pdf"/>
          <p:cNvPicPr/>
          <p:nvPr/>
        </p:nvPicPr>
        <p:blipFill>
          <a:blip r:embed="rId2">
            <a:extLst>
              <a:ext uri="{28A0092B-C50C-407E-A947-70E740481C1C}">
                <a14:useLocalDpi xmlns:a14="http://schemas.microsoft.com/office/drawing/2010/main" val="0"/>
              </a:ext>
            </a:extLst>
          </a:blip>
          <a:srcRect/>
          <a:stretch>
            <a:fillRect/>
          </a:stretch>
        </p:blipFill>
        <p:spPr bwMode="auto">
          <a:xfrm>
            <a:off x="172614" y="6014857"/>
            <a:ext cx="4288155" cy="675005"/>
          </a:xfrm>
          <a:prstGeom prst="rect">
            <a:avLst/>
          </a:prstGeom>
          <a:noFill/>
          <a:ln>
            <a:noFill/>
          </a:ln>
        </p:spPr>
      </p:pic>
      <p:pic>
        <p:nvPicPr>
          <p:cNvPr id="6" name="Picture 5"/>
          <p:cNvPicPr/>
          <p:nvPr/>
        </p:nvPicPr>
        <p:blipFill>
          <a:blip r:embed="rId3"/>
          <a:srcRect/>
          <a:stretch>
            <a:fillRect/>
          </a:stretch>
        </p:blipFill>
        <p:spPr bwMode="auto">
          <a:xfrm>
            <a:off x="6547485" y="6156462"/>
            <a:ext cx="2406015" cy="533400"/>
          </a:xfrm>
          <a:prstGeom prst="rect">
            <a:avLst/>
          </a:prstGeom>
          <a:noFill/>
          <a:ln w="9525">
            <a:noFill/>
            <a:miter lim="800000"/>
            <a:headEnd/>
            <a:tailEnd/>
          </a:ln>
        </p:spPr>
      </p:pic>
    </p:spTree>
    <p:extLst>
      <p:ext uri="{BB962C8B-B14F-4D97-AF65-F5344CB8AC3E}">
        <p14:creationId xmlns:p14="http://schemas.microsoft.com/office/powerpoint/2010/main" val="39581489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1766" y="3046175"/>
            <a:ext cx="2647938" cy="461665"/>
          </a:xfrm>
          <a:prstGeom prst="rect">
            <a:avLst/>
          </a:prstGeom>
          <a:noFill/>
        </p:spPr>
        <p:txBody>
          <a:bodyPr wrap="square" rtlCol="0">
            <a:spAutoFit/>
          </a:bodyPr>
          <a:lstStyle/>
          <a:p>
            <a:r>
              <a:rPr lang="en-US" sz="2400" dirty="0" smtClean="0"/>
              <a:t>   Chinese food</a:t>
            </a:r>
            <a:endParaRPr lang="en-US" sz="2400" dirty="0"/>
          </a:p>
        </p:txBody>
      </p:sp>
      <p:sp>
        <p:nvSpPr>
          <p:cNvPr id="5" name="Oval 4"/>
          <p:cNvSpPr/>
          <p:nvPr/>
        </p:nvSpPr>
        <p:spPr>
          <a:xfrm>
            <a:off x="5787774" y="1961691"/>
            <a:ext cx="112756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3" idx="7"/>
            <a:endCxn id="5" idx="3"/>
          </p:cNvCxnSpPr>
          <p:nvPr/>
        </p:nvCxnSpPr>
        <p:spPr>
          <a:xfrm flipV="1">
            <a:off x="5575191" y="2584583"/>
            <a:ext cx="377712" cy="44935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503958" y="3291948"/>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5"/>
            <a:endCxn id="9" idx="2"/>
          </p:cNvCxnSpPr>
          <p:nvPr/>
        </p:nvCxnSpPr>
        <p:spPr>
          <a:xfrm>
            <a:off x="5575191" y="3549959"/>
            <a:ext cx="928767" cy="1068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119978" y="2093297"/>
            <a:ext cx="1869711"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61060" y="2716190"/>
            <a:ext cx="243434" cy="575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914507" y="4402500"/>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7315203" y="4021711"/>
            <a:ext cx="289291" cy="3807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918410" y="896002"/>
            <a:ext cx="213722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7890209" y="1625765"/>
            <a:ext cx="236661" cy="4675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is </a:t>
            </a:r>
            <a:r>
              <a:rPr lang="en-US" sz="2800" b="1" dirty="0" smtClean="0"/>
              <a:t>learning</a:t>
            </a:r>
            <a:r>
              <a:rPr lang="en-US" sz="2800" dirty="0" smtClean="0"/>
              <a:t>?</a:t>
            </a:r>
            <a:endParaRPr lang="en-US" sz="2800" dirty="0"/>
          </a:p>
        </p:txBody>
      </p:sp>
      <p:sp>
        <p:nvSpPr>
          <p:cNvPr id="20" name="TextBox 19"/>
          <p:cNvSpPr txBox="1"/>
          <p:nvPr/>
        </p:nvSpPr>
        <p:spPr>
          <a:xfrm>
            <a:off x="293972" y="1025638"/>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Everyone has a concept</a:t>
            </a:r>
            <a:endParaRPr lang="en-US" sz="2800" dirty="0"/>
          </a:p>
        </p:txBody>
      </p:sp>
      <p:sp>
        <p:nvSpPr>
          <p:cNvPr id="23" name="TextBox 22"/>
          <p:cNvSpPr txBox="1"/>
          <p:nvPr/>
        </p:nvSpPr>
        <p:spPr>
          <a:xfrm>
            <a:off x="293972" y="1891143"/>
            <a:ext cx="4092091"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What is your concept of …?</a:t>
            </a:r>
            <a:endParaRPr lang="en-US" sz="2750" dirty="0"/>
          </a:p>
        </p:txBody>
      </p:sp>
      <p:sp>
        <p:nvSpPr>
          <p:cNvPr id="27" name="TextBox 26"/>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3 Read the next slide. Add information to your group concept map. </a:t>
            </a:r>
            <a:endParaRPr lang="en-US" sz="2750" dirty="0"/>
          </a:p>
        </p:txBody>
      </p:sp>
      <p:sp>
        <p:nvSpPr>
          <p:cNvPr id="28" name="TextBox 27"/>
          <p:cNvSpPr txBox="1"/>
          <p:nvPr/>
        </p:nvSpPr>
        <p:spPr>
          <a:xfrm rot="20163754">
            <a:off x="446372" y="4312885"/>
            <a:ext cx="4092091" cy="938719"/>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dirty="0" smtClean="0">
                <a:solidFill>
                  <a:schemeClr val="bg1"/>
                </a:solidFill>
              </a:rPr>
              <a:t>Where is your information coming from?</a:t>
            </a:r>
            <a:endParaRPr lang="en-US" sz="2750" dirty="0">
              <a:solidFill>
                <a:schemeClr val="bg1"/>
              </a:solidFill>
            </a:endParaRPr>
          </a:p>
        </p:txBody>
      </p:sp>
    </p:spTree>
    <p:extLst>
      <p:ext uri="{BB962C8B-B14F-4D97-AF65-F5344CB8AC3E}">
        <p14:creationId xmlns:p14="http://schemas.microsoft.com/office/powerpoint/2010/main" val="1279636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913" y="226967"/>
            <a:ext cx="7419656" cy="3108544"/>
          </a:xfrm>
          <a:prstGeom prst="rect">
            <a:avLst/>
          </a:prstGeom>
          <a:solidFill>
            <a:srgbClr val="FFFFFF"/>
          </a:solidFill>
        </p:spPr>
        <p:txBody>
          <a:bodyPr wrap="square" rtlCol="0">
            <a:spAutoFit/>
          </a:bodyPr>
          <a:lstStyle/>
          <a:p>
            <a:r>
              <a:rPr lang="en-US" sz="2800" b="1" dirty="0"/>
              <a:t>Garlic</a:t>
            </a:r>
            <a:endParaRPr lang="en-US" sz="2800" dirty="0"/>
          </a:p>
          <a:p>
            <a:r>
              <a:rPr lang="en-US" sz="2800" dirty="0"/>
              <a:t>Garlic has been used in China for over 5,000 years. Not only in the kitchen but also in Chinese Traditional Medicine as it is considered to have medicinal properties. You will find that Garlic is used throughout Chinese cooking, one of the most common uses is with stir-fries.	</a:t>
            </a:r>
          </a:p>
        </p:txBody>
      </p:sp>
      <p:sp>
        <p:nvSpPr>
          <p:cNvPr id="3" name="Rectangle 2"/>
          <p:cNvSpPr/>
          <p:nvPr/>
        </p:nvSpPr>
        <p:spPr>
          <a:xfrm>
            <a:off x="965912" y="3521903"/>
            <a:ext cx="7601075" cy="3108544"/>
          </a:xfrm>
          <a:prstGeom prst="rect">
            <a:avLst/>
          </a:prstGeom>
          <a:solidFill>
            <a:srgbClr val="FFFFFF"/>
          </a:solidFill>
        </p:spPr>
        <p:txBody>
          <a:bodyPr wrap="square">
            <a:spAutoFit/>
          </a:bodyPr>
          <a:lstStyle/>
          <a:p>
            <a:r>
              <a:rPr lang="en-US" sz="2800" b="1" dirty="0"/>
              <a:t>Sesame Oil</a:t>
            </a:r>
            <a:endParaRPr lang="en-US" sz="2800" dirty="0"/>
          </a:p>
          <a:p>
            <a:r>
              <a:rPr lang="en-US" sz="2800" dirty="0"/>
              <a:t>Sesame Oil is a dark, aromatic and very flavorful ingredient. There are several kinds, the one used for Chinese cooking is usually heavier and darker and it is not used for frying but rather as a marinade, sprinkled at the end just for flavor, or added to dipping sauces</a:t>
            </a:r>
            <a:r>
              <a:rPr lang="en-US" dirty="0"/>
              <a:t>.	</a:t>
            </a:r>
          </a:p>
        </p:txBody>
      </p:sp>
    </p:spTree>
    <p:extLst>
      <p:ext uri="{BB962C8B-B14F-4D97-AF65-F5344CB8AC3E}">
        <p14:creationId xmlns:p14="http://schemas.microsoft.com/office/powerpoint/2010/main" val="816003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1766" y="3046175"/>
            <a:ext cx="2647938" cy="461665"/>
          </a:xfrm>
          <a:prstGeom prst="rect">
            <a:avLst/>
          </a:prstGeom>
          <a:noFill/>
        </p:spPr>
        <p:txBody>
          <a:bodyPr wrap="square" rtlCol="0">
            <a:spAutoFit/>
          </a:bodyPr>
          <a:lstStyle/>
          <a:p>
            <a:r>
              <a:rPr lang="en-US" sz="2400" dirty="0" smtClean="0"/>
              <a:t>   Chinese food</a:t>
            </a:r>
            <a:endParaRPr lang="en-US" sz="2400" dirty="0"/>
          </a:p>
        </p:txBody>
      </p:sp>
      <p:sp>
        <p:nvSpPr>
          <p:cNvPr id="5" name="Oval 4"/>
          <p:cNvSpPr/>
          <p:nvPr/>
        </p:nvSpPr>
        <p:spPr>
          <a:xfrm>
            <a:off x="5787774" y="1961691"/>
            <a:ext cx="112756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3" idx="7"/>
            <a:endCxn id="5" idx="3"/>
          </p:cNvCxnSpPr>
          <p:nvPr/>
        </p:nvCxnSpPr>
        <p:spPr>
          <a:xfrm flipV="1">
            <a:off x="5575191" y="2584583"/>
            <a:ext cx="377712" cy="44935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503958" y="3291948"/>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5"/>
            <a:endCxn id="9" idx="2"/>
          </p:cNvCxnSpPr>
          <p:nvPr/>
        </p:nvCxnSpPr>
        <p:spPr>
          <a:xfrm>
            <a:off x="5575191" y="3549959"/>
            <a:ext cx="928767" cy="1068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119978" y="2093297"/>
            <a:ext cx="1869711"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61060" y="2716190"/>
            <a:ext cx="243434" cy="575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914507" y="4402500"/>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7315203" y="4021711"/>
            <a:ext cx="289291" cy="3807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918410" y="896002"/>
            <a:ext cx="213722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7890209" y="1625765"/>
            <a:ext cx="236661" cy="4675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is </a:t>
            </a:r>
            <a:r>
              <a:rPr lang="en-US" sz="2800" b="1" dirty="0" smtClean="0"/>
              <a:t>learning</a:t>
            </a:r>
            <a:r>
              <a:rPr lang="en-US" sz="2800" dirty="0" smtClean="0"/>
              <a:t>?</a:t>
            </a:r>
            <a:endParaRPr lang="en-US" sz="2800" dirty="0"/>
          </a:p>
        </p:txBody>
      </p:sp>
      <p:sp>
        <p:nvSpPr>
          <p:cNvPr id="20" name="TextBox 19"/>
          <p:cNvSpPr txBox="1"/>
          <p:nvPr/>
        </p:nvSpPr>
        <p:spPr>
          <a:xfrm>
            <a:off x="293972" y="1025638"/>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Everyone has a concept</a:t>
            </a:r>
            <a:endParaRPr lang="en-US" sz="2800" dirty="0"/>
          </a:p>
        </p:txBody>
      </p:sp>
      <p:sp>
        <p:nvSpPr>
          <p:cNvPr id="23" name="TextBox 22"/>
          <p:cNvSpPr txBox="1"/>
          <p:nvPr/>
        </p:nvSpPr>
        <p:spPr>
          <a:xfrm>
            <a:off x="293972" y="1891143"/>
            <a:ext cx="4092091"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What is your concept of …?</a:t>
            </a:r>
            <a:endParaRPr lang="en-US" sz="2750" dirty="0"/>
          </a:p>
        </p:txBody>
      </p:sp>
      <p:sp>
        <p:nvSpPr>
          <p:cNvPr id="27" name="TextBox 26"/>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4 Look at the picture on the next slide. Add information to your group concept map. </a:t>
            </a:r>
            <a:endParaRPr lang="en-US" sz="2750" dirty="0"/>
          </a:p>
        </p:txBody>
      </p:sp>
      <p:sp>
        <p:nvSpPr>
          <p:cNvPr id="28" name="TextBox 27"/>
          <p:cNvSpPr txBox="1"/>
          <p:nvPr/>
        </p:nvSpPr>
        <p:spPr>
          <a:xfrm rot="20163754">
            <a:off x="446372" y="4312885"/>
            <a:ext cx="4092091" cy="938719"/>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dirty="0" smtClean="0">
                <a:solidFill>
                  <a:schemeClr val="bg1"/>
                </a:solidFill>
              </a:rPr>
              <a:t>Where is your information coming from?</a:t>
            </a:r>
            <a:endParaRPr lang="en-US" sz="2750" dirty="0">
              <a:solidFill>
                <a:schemeClr val="bg1"/>
              </a:solidFill>
            </a:endParaRPr>
          </a:p>
        </p:txBody>
      </p:sp>
    </p:spTree>
    <p:extLst>
      <p:ext uri="{BB962C8B-B14F-4D97-AF65-F5344CB8AC3E}">
        <p14:creationId xmlns:p14="http://schemas.microsoft.com/office/powerpoint/2010/main" val="1945056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5672" y="299676"/>
            <a:ext cx="3745328" cy="312110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571999" y="299676"/>
            <a:ext cx="3755189" cy="312932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445672" y="3786624"/>
            <a:ext cx="3745328" cy="312110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571998" y="3786623"/>
            <a:ext cx="3733801" cy="3111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3342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are </a:t>
            </a:r>
            <a:r>
              <a:rPr lang="en-US" sz="2800" b="1" dirty="0" smtClean="0"/>
              <a:t>sources </a:t>
            </a:r>
            <a:r>
              <a:rPr lang="en-US" sz="2800" dirty="0" smtClean="0"/>
              <a:t>of, and that add to the concept?</a:t>
            </a:r>
            <a:endParaRPr lang="en-US" sz="2800" dirty="0"/>
          </a:p>
        </p:txBody>
      </p:sp>
      <p:sp>
        <p:nvSpPr>
          <p:cNvPr id="27" name="TextBox 26"/>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5 Look at the pictures and think of more sources that can add to a concept. Tell each other and write them.</a:t>
            </a:r>
            <a:endParaRPr lang="en-US" sz="2750" dirty="0"/>
          </a:p>
        </p:txBody>
      </p:sp>
      <p:pic>
        <p:nvPicPr>
          <p:cNvPr id="2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045368"/>
            <a:ext cx="1167676" cy="1164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17957"/>
            <a:ext cx="2315077" cy="1159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5749" y="1070768"/>
            <a:ext cx="1417109" cy="1062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7817" y="3709987"/>
            <a:ext cx="1647826" cy="1883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5480" y="958850"/>
            <a:ext cx="1635919" cy="1638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5749" y="2412206"/>
            <a:ext cx="2079155" cy="1169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2477281"/>
            <a:ext cx="1166812" cy="1038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3971" y="1070768"/>
            <a:ext cx="2043113" cy="2043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32576" y="3709987"/>
            <a:ext cx="1960563" cy="170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90774" y="3709987"/>
            <a:ext cx="1704975" cy="170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3971" y="3577108"/>
            <a:ext cx="1912938" cy="148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2182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are </a:t>
            </a:r>
            <a:r>
              <a:rPr lang="en-US" sz="2800" b="1" dirty="0" smtClean="0"/>
              <a:t>sources</a:t>
            </a:r>
            <a:r>
              <a:rPr lang="en-US" sz="2800" dirty="0" smtClean="0"/>
              <a:t> of, and that add to the concept?</a:t>
            </a:r>
            <a:endParaRPr lang="en-US" sz="2800" dirty="0"/>
          </a:p>
        </p:txBody>
      </p:sp>
      <p:sp>
        <p:nvSpPr>
          <p:cNvPr id="27" name="TextBox 26"/>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6 Make a table like the one above. Write headings for categories of information sources and examples of them. </a:t>
            </a:r>
            <a:endParaRPr lang="en-US" sz="2750" dirty="0"/>
          </a:p>
        </p:txBody>
      </p:sp>
      <p:graphicFrame>
        <p:nvGraphicFramePr>
          <p:cNvPr id="2" name="Table 1"/>
          <p:cNvGraphicFramePr>
            <a:graphicFrameLocks noGrp="1"/>
          </p:cNvGraphicFramePr>
          <p:nvPr>
            <p:extLst>
              <p:ext uri="{D42A27DB-BD31-4B8C-83A1-F6EECF244321}">
                <p14:modId xmlns:p14="http://schemas.microsoft.com/office/powerpoint/2010/main" val="1336152344"/>
              </p:ext>
            </p:extLst>
          </p:nvPr>
        </p:nvGraphicFramePr>
        <p:xfrm>
          <a:off x="293971" y="1138317"/>
          <a:ext cx="8501670" cy="3844967"/>
        </p:xfrm>
        <a:graphic>
          <a:graphicData uri="http://schemas.openxmlformats.org/drawingml/2006/table">
            <a:tbl>
              <a:tblPr firstRow="1" bandRow="1">
                <a:tableStyleId>{5C22544A-7EE6-4342-B048-85BDC9FD1C3A}</a:tableStyleId>
              </a:tblPr>
              <a:tblGrid>
                <a:gridCol w="1700334"/>
                <a:gridCol w="1700334"/>
                <a:gridCol w="1700334"/>
                <a:gridCol w="1700334"/>
                <a:gridCol w="1700334"/>
              </a:tblGrid>
              <a:tr h="736007">
                <a:tc>
                  <a:txBody>
                    <a:bodyPr/>
                    <a:lstStyle/>
                    <a:p>
                      <a:r>
                        <a:rPr lang="en-US" dirty="0" smtClean="0"/>
                        <a:t>Sources that can be read</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36007">
                <a:tc>
                  <a:txBody>
                    <a:bodyPr/>
                    <a:lstStyle/>
                    <a:p>
                      <a:r>
                        <a:rPr lang="en-US" i="1" dirty="0" smtClean="0">
                          <a:solidFill>
                            <a:srgbClr val="FF0000"/>
                          </a:solidFill>
                        </a:rPr>
                        <a:t>textbook</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687756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35722" y="1811762"/>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Heard</a:t>
            </a:r>
          </a:p>
        </p:txBody>
      </p:sp>
      <p:sp>
        <p:nvSpPr>
          <p:cNvPr id="4" name="Rectangle 1"/>
          <p:cNvSpPr>
            <a:spLocks noChangeArrowheads="1"/>
          </p:cNvSpPr>
          <p:nvPr/>
        </p:nvSpPr>
        <p:spPr bwMode="auto">
          <a:xfrm>
            <a:off x="2127536" y="1811762"/>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Read</a:t>
            </a:r>
          </a:p>
        </p:txBody>
      </p:sp>
      <p:sp>
        <p:nvSpPr>
          <p:cNvPr id="5" name="Rectangle 1"/>
          <p:cNvSpPr>
            <a:spLocks noChangeArrowheads="1"/>
          </p:cNvSpPr>
          <p:nvPr/>
        </p:nvSpPr>
        <p:spPr bwMode="auto">
          <a:xfrm>
            <a:off x="3703256" y="1811762"/>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Seen</a:t>
            </a:r>
          </a:p>
        </p:txBody>
      </p:sp>
      <p:cxnSp>
        <p:nvCxnSpPr>
          <p:cNvPr id="6" name="Straight Arrow Connector 5"/>
          <p:cNvCxnSpPr/>
          <p:nvPr/>
        </p:nvCxnSpPr>
        <p:spPr>
          <a:xfrm>
            <a:off x="1137724" y="2273427"/>
            <a:ext cx="728662"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838238" y="2313739"/>
            <a:ext cx="0" cy="859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4273415" y="2273427"/>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1"/>
          <p:cNvSpPr>
            <a:spLocks noChangeArrowheads="1"/>
          </p:cNvSpPr>
          <p:nvPr/>
        </p:nvSpPr>
        <p:spPr bwMode="auto">
          <a:xfrm>
            <a:off x="6717107" y="1442430"/>
            <a:ext cx="1668457"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400" b="1" dirty="0"/>
              <a:t>Prior </a:t>
            </a:r>
            <a:endParaRPr lang="en-US" sz="2400" b="1" dirty="0" smtClean="0"/>
          </a:p>
          <a:p>
            <a:pPr>
              <a:defRPr/>
            </a:pPr>
            <a:r>
              <a:rPr lang="en-US" sz="2400" b="1" dirty="0" smtClean="0"/>
              <a:t>knowledge</a:t>
            </a:r>
            <a:endParaRPr lang="en-US" sz="2400" b="1" dirty="0"/>
          </a:p>
        </p:txBody>
      </p:sp>
      <p:sp>
        <p:nvSpPr>
          <p:cNvPr id="10" name="Rectangle 1"/>
          <p:cNvSpPr>
            <a:spLocks noChangeArrowheads="1"/>
          </p:cNvSpPr>
          <p:nvPr/>
        </p:nvSpPr>
        <p:spPr bwMode="auto">
          <a:xfrm>
            <a:off x="5260523" y="1073099"/>
            <a:ext cx="1351175" cy="120032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sz="2400" b="1" dirty="0" smtClean="0"/>
              <a:t>pressure</a:t>
            </a:r>
          </a:p>
          <a:p>
            <a:pPr>
              <a:defRPr/>
            </a:pPr>
            <a:r>
              <a:rPr lang="en-US" sz="2400" b="1" dirty="0" smtClean="0"/>
              <a:t>temp</a:t>
            </a:r>
          </a:p>
          <a:p>
            <a:pPr>
              <a:defRPr/>
            </a:pPr>
            <a:r>
              <a:rPr lang="en-US" sz="2400" b="1" dirty="0" smtClean="0"/>
              <a:t>odor</a:t>
            </a:r>
            <a:endParaRPr lang="en-US" sz="2400" b="1" dirty="0"/>
          </a:p>
        </p:txBody>
      </p:sp>
      <p:sp>
        <p:nvSpPr>
          <p:cNvPr id="11" name="Rectangle 1"/>
          <p:cNvSpPr>
            <a:spLocks noChangeArrowheads="1"/>
          </p:cNvSpPr>
          <p:nvPr/>
        </p:nvSpPr>
        <p:spPr bwMode="auto">
          <a:xfrm>
            <a:off x="6858214" y="2342204"/>
            <a:ext cx="1322198" cy="830997"/>
          </a:xfrm>
          <a:prstGeom prst="rect">
            <a:avLst/>
          </a:prstGeom>
          <a:solidFill>
            <a:schemeClr val="bg2"/>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b="1" dirty="0" smtClean="0">
                <a:solidFill>
                  <a:schemeClr val="tx1"/>
                </a:solidFill>
              </a:rPr>
              <a:t>(Existing schema)</a:t>
            </a:r>
            <a:endParaRPr lang="en-US" sz="2400" b="1" dirty="0">
              <a:solidFill>
                <a:schemeClr val="tx1"/>
              </a:solidFill>
            </a:endParaRPr>
          </a:p>
        </p:txBody>
      </p:sp>
      <p:sp>
        <p:nvSpPr>
          <p:cNvPr id="15" name="TextBox 14"/>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are </a:t>
            </a:r>
            <a:r>
              <a:rPr lang="en-US" sz="2800" b="1" dirty="0" smtClean="0"/>
              <a:t>sources</a:t>
            </a:r>
            <a:r>
              <a:rPr lang="en-US" sz="2800" dirty="0" smtClean="0"/>
              <a:t> of, and that add to the concept?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In order for humans to learn, they need to add, delete and modify the pre-existing concept from sources. </a:t>
            </a:r>
            <a:endParaRPr lang="en-US" sz="2750" dirty="0"/>
          </a:p>
        </p:txBody>
      </p:sp>
      <p:cxnSp>
        <p:nvCxnSpPr>
          <p:cNvPr id="17" name="Straight Arrow Connector 16"/>
          <p:cNvCxnSpPr/>
          <p:nvPr/>
        </p:nvCxnSpPr>
        <p:spPr>
          <a:xfrm flipH="1">
            <a:off x="5514327" y="2313739"/>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9945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can we get from </a:t>
            </a:r>
            <a:r>
              <a:rPr lang="en-US" sz="2800" b="1" dirty="0" smtClean="0"/>
              <a:t>sources?</a:t>
            </a:r>
            <a:endParaRPr lang="en-US" sz="2800" dirty="0"/>
          </a:p>
        </p:txBody>
      </p:sp>
      <p:sp>
        <p:nvSpPr>
          <p:cNvPr id="16" name="TextBox 15"/>
          <p:cNvSpPr txBox="1"/>
          <p:nvPr/>
        </p:nvSpPr>
        <p:spPr>
          <a:xfrm>
            <a:off x="140642" y="5806189"/>
            <a:ext cx="8849047"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Knowledge/information</a:t>
            </a:r>
            <a:endParaRPr lang="en-US" sz="2750" dirty="0"/>
          </a:p>
        </p:txBody>
      </p:sp>
    </p:spTree>
    <p:extLst>
      <p:ext uri="{BB962C8B-B14F-4D97-AF65-F5344CB8AC3E}">
        <p14:creationId xmlns:p14="http://schemas.microsoft.com/office/powerpoint/2010/main" val="3828946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How do we know that a human has added to or modified his/her concept? In other words, how do humans </a:t>
            </a:r>
            <a:r>
              <a:rPr lang="en-US" sz="2800" b="1" dirty="0" smtClean="0"/>
              <a:t>respond</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7 In pairs, think of and write the ways a human can ‘respond’. </a:t>
            </a:r>
            <a:endParaRPr lang="en-US" sz="2750" dirty="0"/>
          </a:p>
        </p:txBody>
      </p:sp>
      <p:sp>
        <p:nvSpPr>
          <p:cNvPr id="14" name="Rectangle 1"/>
          <p:cNvSpPr>
            <a:spLocks noChangeArrowheads="1"/>
          </p:cNvSpPr>
          <p:nvPr/>
        </p:nvSpPr>
        <p:spPr bwMode="auto">
          <a:xfrm>
            <a:off x="535722"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Heard</a:t>
            </a:r>
          </a:p>
        </p:txBody>
      </p:sp>
      <p:sp>
        <p:nvSpPr>
          <p:cNvPr id="18" name="Rectangle 1"/>
          <p:cNvSpPr>
            <a:spLocks noChangeArrowheads="1"/>
          </p:cNvSpPr>
          <p:nvPr/>
        </p:nvSpPr>
        <p:spPr bwMode="auto">
          <a:xfrm>
            <a:off x="2127536"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Read</a:t>
            </a:r>
          </a:p>
        </p:txBody>
      </p:sp>
      <p:sp>
        <p:nvSpPr>
          <p:cNvPr id="19" name="Rectangle 1"/>
          <p:cNvSpPr>
            <a:spLocks noChangeArrowheads="1"/>
          </p:cNvSpPr>
          <p:nvPr/>
        </p:nvSpPr>
        <p:spPr bwMode="auto">
          <a:xfrm>
            <a:off x="3703256"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Seen</a:t>
            </a:r>
          </a:p>
        </p:txBody>
      </p:sp>
      <p:cxnSp>
        <p:nvCxnSpPr>
          <p:cNvPr id="20" name="Straight Arrow Connector 19"/>
          <p:cNvCxnSpPr/>
          <p:nvPr/>
        </p:nvCxnSpPr>
        <p:spPr>
          <a:xfrm>
            <a:off x="1137724" y="3140135"/>
            <a:ext cx="728662"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838238" y="3180447"/>
            <a:ext cx="0" cy="859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273415" y="3140135"/>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1"/>
          <p:cNvSpPr>
            <a:spLocks noChangeArrowheads="1"/>
          </p:cNvSpPr>
          <p:nvPr/>
        </p:nvSpPr>
        <p:spPr bwMode="auto">
          <a:xfrm>
            <a:off x="6717107" y="2309138"/>
            <a:ext cx="1668457"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400" b="1" dirty="0"/>
              <a:t>Prior </a:t>
            </a:r>
            <a:endParaRPr lang="en-US" sz="2400" b="1" dirty="0" smtClean="0"/>
          </a:p>
          <a:p>
            <a:pPr>
              <a:defRPr/>
            </a:pPr>
            <a:r>
              <a:rPr lang="en-US" sz="2400" b="1" dirty="0" smtClean="0"/>
              <a:t>knowledge</a:t>
            </a:r>
            <a:endParaRPr lang="en-US" sz="2400" b="1" dirty="0"/>
          </a:p>
        </p:txBody>
      </p:sp>
      <p:sp>
        <p:nvSpPr>
          <p:cNvPr id="24" name="Rectangle 1"/>
          <p:cNvSpPr>
            <a:spLocks noChangeArrowheads="1"/>
          </p:cNvSpPr>
          <p:nvPr/>
        </p:nvSpPr>
        <p:spPr bwMode="auto">
          <a:xfrm>
            <a:off x="5260523" y="1939807"/>
            <a:ext cx="1351175" cy="120032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sz="2400" b="1" dirty="0" smtClean="0"/>
              <a:t>pressure</a:t>
            </a:r>
          </a:p>
          <a:p>
            <a:pPr>
              <a:defRPr/>
            </a:pPr>
            <a:r>
              <a:rPr lang="en-US" sz="2400" b="1" dirty="0" smtClean="0"/>
              <a:t>temp</a:t>
            </a:r>
          </a:p>
          <a:p>
            <a:pPr>
              <a:defRPr/>
            </a:pPr>
            <a:r>
              <a:rPr lang="en-US" sz="2400" b="1" dirty="0" smtClean="0"/>
              <a:t>odor</a:t>
            </a:r>
            <a:endParaRPr lang="en-US" sz="2400" b="1" dirty="0"/>
          </a:p>
        </p:txBody>
      </p:sp>
      <p:sp>
        <p:nvSpPr>
          <p:cNvPr id="25" name="Rectangle 1"/>
          <p:cNvSpPr>
            <a:spLocks noChangeArrowheads="1"/>
          </p:cNvSpPr>
          <p:nvPr/>
        </p:nvSpPr>
        <p:spPr bwMode="auto">
          <a:xfrm>
            <a:off x="6858214" y="3208912"/>
            <a:ext cx="1322198" cy="830997"/>
          </a:xfrm>
          <a:prstGeom prst="rect">
            <a:avLst/>
          </a:prstGeom>
          <a:solidFill>
            <a:schemeClr val="bg2"/>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b="1" dirty="0" smtClean="0">
                <a:solidFill>
                  <a:schemeClr val="tx1"/>
                </a:solidFill>
              </a:rPr>
              <a:t>(Existing schema)</a:t>
            </a:r>
            <a:endParaRPr lang="en-US" sz="2400" b="1" dirty="0">
              <a:solidFill>
                <a:schemeClr val="tx1"/>
              </a:solidFill>
            </a:endParaRPr>
          </a:p>
        </p:txBody>
      </p:sp>
      <p:cxnSp>
        <p:nvCxnSpPr>
          <p:cNvPr id="26" name="Straight Arrow Connector 25"/>
          <p:cNvCxnSpPr/>
          <p:nvPr/>
        </p:nvCxnSpPr>
        <p:spPr>
          <a:xfrm flipH="1">
            <a:off x="5514327" y="3180447"/>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1"/>
          <p:cNvSpPr>
            <a:spLocks noChangeArrowheads="1"/>
          </p:cNvSpPr>
          <p:nvPr/>
        </p:nvSpPr>
        <p:spPr bwMode="auto">
          <a:xfrm>
            <a:off x="1106496" y="4690841"/>
            <a:ext cx="1456340"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endParaRPr lang="en-US" b="1" dirty="0"/>
          </a:p>
        </p:txBody>
      </p:sp>
      <p:sp>
        <p:nvSpPr>
          <p:cNvPr id="28" name="Rectangle 1"/>
          <p:cNvSpPr>
            <a:spLocks noChangeArrowheads="1"/>
          </p:cNvSpPr>
          <p:nvPr/>
        </p:nvSpPr>
        <p:spPr bwMode="auto">
          <a:xfrm>
            <a:off x="2939693" y="4690841"/>
            <a:ext cx="1456340"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endParaRPr lang="en-US" b="1" dirty="0"/>
          </a:p>
        </p:txBody>
      </p:sp>
      <p:sp>
        <p:nvSpPr>
          <p:cNvPr id="29" name="Rectangle 1"/>
          <p:cNvSpPr>
            <a:spLocks noChangeArrowheads="1"/>
          </p:cNvSpPr>
          <p:nvPr/>
        </p:nvSpPr>
        <p:spPr bwMode="auto">
          <a:xfrm>
            <a:off x="4810244" y="4690841"/>
            <a:ext cx="1456340"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endParaRPr lang="en-US" b="1" dirty="0"/>
          </a:p>
        </p:txBody>
      </p:sp>
      <p:sp>
        <p:nvSpPr>
          <p:cNvPr id="30" name="Rectangle 1"/>
          <p:cNvSpPr>
            <a:spLocks noChangeArrowheads="1"/>
          </p:cNvSpPr>
          <p:nvPr/>
        </p:nvSpPr>
        <p:spPr bwMode="auto">
          <a:xfrm>
            <a:off x="6643441" y="4690841"/>
            <a:ext cx="1456340"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endParaRPr lang="en-US" b="1" dirty="0"/>
          </a:p>
        </p:txBody>
      </p:sp>
    </p:spTree>
    <p:extLst>
      <p:ext uri="{BB962C8B-B14F-4D97-AF65-F5344CB8AC3E}">
        <p14:creationId xmlns:p14="http://schemas.microsoft.com/office/powerpoint/2010/main" val="4922516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How do we know that a human has added to or modified his/her concept? In other words, how do humans </a:t>
            </a:r>
            <a:r>
              <a:rPr lang="en-US" sz="2800" b="1" dirty="0" smtClean="0"/>
              <a:t>respond</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7 In pairs, think of and write the ways a human can ‘respond’. </a:t>
            </a:r>
            <a:endParaRPr lang="en-US" sz="2750" dirty="0"/>
          </a:p>
        </p:txBody>
      </p:sp>
      <p:sp>
        <p:nvSpPr>
          <p:cNvPr id="14" name="Rectangle 1"/>
          <p:cNvSpPr>
            <a:spLocks noChangeArrowheads="1"/>
          </p:cNvSpPr>
          <p:nvPr/>
        </p:nvSpPr>
        <p:spPr bwMode="auto">
          <a:xfrm>
            <a:off x="535722"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Heard</a:t>
            </a:r>
          </a:p>
        </p:txBody>
      </p:sp>
      <p:sp>
        <p:nvSpPr>
          <p:cNvPr id="18" name="Rectangle 1"/>
          <p:cNvSpPr>
            <a:spLocks noChangeArrowheads="1"/>
          </p:cNvSpPr>
          <p:nvPr/>
        </p:nvSpPr>
        <p:spPr bwMode="auto">
          <a:xfrm>
            <a:off x="2127536"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Read</a:t>
            </a:r>
          </a:p>
        </p:txBody>
      </p:sp>
      <p:sp>
        <p:nvSpPr>
          <p:cNvPr id="19" name="Rectangle 1"/>
          <p:cNvSpPr>
            <a:spLocks noChangeArrowheads="1"/>
          </p:cNvSpPr>
          <p:nvPr/>
        </p:nvSpPr>
        <p:spPr bwMode="auto">
          <a:xfrm>
            <a:off x="3703256" y="2678470"/>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Seen</a:t>
            </a:r>
          </a:p>
        </p:txBody>
      </p:sp>
      <p:cxnSp>
        <p:nvCxnSpPr>
          <p:cNvPr id="20" name="Straight Arrow Connector 19"/>
          <p:cNvCxnSpPr/>
          <p:nvPr/>
        </p:nvCxnSpPr>
        <p:spPr>
          <a:xfrm>
            <a:off x="1137724" y="3140135"/>
            <a:ext cx="728662"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838238" y="3180447"/>
            <a:ext cx="0" cy="859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273415" y="3140135"/>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1"/>
          <p:cNvSpPr>
            <a:spLocks noChangeArrowheads="1"/>
          </p:cNvSpPr>
          <p:nvPr/>
        </p:nvSpPr>
        <p:spPr bwMode="auto">
          <a:xfrm>
            <a:off x="6717107" y="2309138"/>
            <a:ext cx="1668457"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400" b="1" dirty="0"/>
              <a:t>Prior </a:t>
            </a:r>
            <a:endParaRPr lang="en-US" sz="2400" b="1" dirty="0" smtClean="0"/>
          </a:p>
          <a:p>
            <a:pPr>
              <a:defRPr/>
            </a:pPr>
            <a:r>
              <a:rPr lang="en-US" sz="2400" b="1" dirty="0" smtClean="0"/>
              <a:t>knowledge</a:t>
            </a:r>
            <a:endParaRPr lang="en-US" sz="2400" b="1" dirty="0"/>
          </a:p>
        </p:txBody>
      </p:sp>
      <p:sp>
        <p:nvSpPr>
          <p:cNvPr id="24" name="Rectangle 1"/>
          <p:cNvSpPr>
            <a:spLocks noChangeArrowheads="1"/>
          </p:cNvSpPr>
          <p:nvPr/>
        </p:nvSpPr>
        <p:spPr bwMode="auto">
          <a:xfrm>
            <a:off x="5260523" y="1939807"/>
            <a:ext cx="1351175" cy="120032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sz="2400" b="1" dirty="0" smtClean="0"/>
              <a:t>pressure</a:t>
            </a:r>
          </a:p>
          <a:p>
            <a:pPr>
              <a:defRPr/>
            </a:pPr>
            <a:r>
              <a:rPr lang="en-US" sz="2400" b="1" dirty="0" smtClean="0"/>
              <a:t>temp</a:t>
            </a:r>
          </a:p>
          <a:p>
            <a:pPr>
              <a:defRPr/>
            </a:pPr>
            <a:r>
              <a:rPr lang="en-US" sz="2400" b="1" dirty="0" smtClean="0"/>
              <a:t>odor</a:t>
            </a:r>
            <a:endParaRPr lang="en-US" sz="2400" b="1" dirty="0"/>
          </a:p>
        </p:txBody>
      </p:sp>
      <p:sp>
        <p:nvSpPr>
          <p:cNvPr id="25" name="Rectangle 1"/>
          <p:cNvSpPr>
            <a:spLocks noChangeArrowheads="1"/>
          </p:cNvSpPr>
          <p:nvPr/>
        </p:nvSpPr>
        <p:spPr bwMode="auto">
          <a:xfrm>
            <a:off x="6858214" y="3208912"/>
            <a:ext cx="1322198" cy="830997"/>
          </a:xfrm>
          <a:prstGeom prst="rect">
            <a:avLst/>
          </a:prstGeom>
          <a:solidFill>
            <a:schemeClr val="bg2"/>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b="1" dirty="0" smtClean="0">
                <a:solidFill>
                  <a:schemeClr val="tx1"/>
                </a:solidFill>
              </a:rPr>
              <a:t>(Existing schema)</a:t>
            </a:r>
            <a:endParaRPr lang="en-US" sz="2400" b="1" dirty="0">
              <a:solidFill>
                <a:schemeClr val="tx1"/>
              </a:solidFill>
            </a:endParaRPr>
          </a:p>
        </p:txBody>
      </p:sp>
      <p:cxnSp>
        <p:nvCxnSpPr>
          <p:cNvPr id="26" name="Straight Arrow Connector 25"/>
          <p:cNvCxnSpPr/>
          <p:nvPr/>
        </p:nvCxnSpPr>
        <p:spPr>
          <a:xfrm flipH="1">
            <a:off x="5514327" y="3180447"/>
            <a:ext cx="344241" cy="899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1"/>
          <p:cNvSpPr>
            <a:spLocks noChangeArrowheads="1"/>
          </p:cNvSpPr>
          <p:nvPr/>
        </p:nvSpPr>
        <p:spPr bwMode="auto">
          <a:xfrm>
            <a:off x="927376"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Speak</a:t>
            </a:r>
          </a:p>
        </p:txBody>
      </p:sp>
      <p:sp>
        <p:nvSpPr>
          <p:cNvPr id="32" name="Rectangle 1"/>
          <p:cNvSpPr>
            <a:spLocks noChangeArrowheads="1"/>
          </p:cNvSpPr>
          <p:nvPr/>
        </p:nvSpPr>
        <p:spPr bwMode="auto">
          <a:xfrm>
            <a:off x="2760573"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Write</a:t>
            </a:r>
          </a:p>
        </p:txBody>
      </p:sp>
      <p:sp>
        <p:nvSpPr>
          <p:cNvPr id="33" name="Rectangle 1"/>
          <p:cNvSpPr>
            <a:spLocks noChangeArrowheads="1"/>
          </p:cNvSpPr>
          <p:nvPr/>
        </p:nvSpPr>
        <p:spPr bwMode="auto">
          <a:xfrm>
            <a:off x="4631124"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Act out</a:t>
            </a:r>
          </a:p>
        </p:txBody>
      </p:sp>
      <p:sp>
        <p:nvSpPr>
          <p:cNvPr id="34" name="Rectangle 1"/>
          <p:cNvSpPr>
            <a:spLocks noChangeArrowheads="1"/>
          </p:cNvSpPr>
          <p:nvPr/>
        </p:nvSpPr>
        <p:spPr bwMode="auto">
          <a:xfrm>
            <a:off x="6464321"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Imaging</a:t>
            </a:r>
          </a:p>
        </p:txBody>
      </p:sp>
    </p:spTree>
    <p:extLst>
      <p:ext uri="{BB962C8B-B14F-4D97-AF65-F5344CB8AC3E}">
        <p14:creationId xmlns:p14="http://schemas.microsoft.com/office/powerpoint/2010/main" val="5622434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1668" y="681334"/>
            <a:ext cx="8741832" cy="3462486"/>
          </a:xfrm>
          <a:prstGeom prst="rect">
            <a:avLst/>
          </a:prstGeom>
        </p:spPr>
        <p:txBody>
          <a:bodyPr wrap="square">
            <a:spAutoFit/>
          </a:bodyPr>
          <a:lstStyle/>
          <a:p>
            <a:r>
              <a:rPr lang="en-US" sz="4500" b="1" dirty="0">
                <a:effectLst>
                  <a:outerShdw dist="25400" dir="2700000" sx="0" sy="0">
                    <a:srgbClr val="000000">
                      <a:alpha val="50000"/>
                    </a:srgbClr>
                  </a:outerShdw>
                </a:effectLst>
              </a:rPr>
              <a:t>Designing and Managing Learning Part </a:t>
            </a:r>
            <a:r>
              <a:rPr lang="en-US" sz="4500" b="1" dirty="0" smtClean="0">
                <a:effectLst>
                  <a:outerShdw dist="25400" dir="2700000" sx="0" sy="0">
                    <a:srgbClr val="000000">
                      <a:alpha val="50000"/>
                    </a:srgbClr>
                  </a:outerShdw>
                </a:effectLst>
              </a:rPr>
              <a:t>1</a:t>
            </a:r>
          </a:p>
          <a:p>
            <a:endParaRPr lang="en-US" sz="4500" dirty="0"/>
          </a:p>
          <a:p>
            <a:r>
              <a:rPr lang="en-US" sz="4000" b="1" dirty="0">
                <a:effectLst>
                  <a:outerShdw dist="25400" dir="2700000" sx="0" sy="0">
                    <a:srgbClr val="000000">
                      <a:alpha val="50000"/>
                    </a:srgbClr>
                  </a:outerShdw>
                </a:effectLst>
              </a:rPr>
              <a:t>Dubai Modern Education Schools</a:t>
            </a:r>
            <a:endParaRPr lang="en-US" sz="4000" dirty="0"/>
          </a:p>
          <a:p>
            <a:endParaRPr lang="en-US" sz="2200" b="1" dirty="0" smtClean="0"/>
          </a:p>
          <a:p>
            <a:r>
              <a:rPr lang="en-US" sz="2200" b="1" dirty="0" smtClean="0"/>
              <a:t>October </a:t>
            </a:r>
            <a:r>
              <a:rPr lang="en-US" sz="2200" b="1" dirty="0"/>
              <a:t>30, 2015</a:t>
            </a:r>
            <a:r>
              <a:rPr lang="en-US" sz="2200" dirty="0" smtClean="0">
                <a:effectLst/>
              </a:rPr>
              <a:t> </a:t>
            </a:r>
            <a:endParaRPr lang="en-US" sz="2200" dirty="0"/>
          </a:p>
        </p:txBody>
      </p:sp>
      <p:sp>
        <p:nvSpPr>
          <p:cNvPr id="10" name="Text Box 2"/>
          <p:cNvSpPr txBox="1">
            <a:spLocks/>
          </p:cNvSpPr>
          <p:nvPr/>
        </p:nvSpPr>
        <p:spPr>
          <a:xfrm>
            <a:off x="1324822" y="6003288"/>
            <a:ext cx="6790690" cy="830580"/>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spcBef>
                <a:spcPts val="0"/>
              </a:spcBef>
              <a:spcAft>
                <a:spcPts val="0"/>
              </a:spcAft>
            </a:pPr>
            <a:r>
              <a:rPr lang="en-US" sz="1000" b="1" dirty="0">
                <a:solidFill>
                  <a:srgbClr val="000000"/>
                </a:solidFill>
                <a:effectLst/>
                <a:latin typeface="Arial Rounded MT Bold"/>
                <a:ea typeface="ＭＳ ゴシック"/>
                <a:cs typeface="Times New Roman"/>
              </a:rPr>
              <a:t>Dubai Office: (doing business as EU PAD) 		USA Home Office: </a:t>
            </a:r>
            <a:endParaRPr lang="en-US" sz="1200" dirty="0">
              <a:effectLst/>
              <a:ea typeface="ＭＳ 明朝"/>
              <a:cs typeface="Times New Roman"/>
            </a:endParaRPr>
          </a:p>
          <a:p>
            <a:pPr marL="0" marR="0">
              <a:spcBef>
                <a:spcPts val="0"/>
              </a:spcBef>
              <a:spcAft>
                <a:spcPts val="0"/>
              </a:spcAft>
            </a:pPr>
            <a:r>
              <a:rPr lang="en-US" sz="1000" b="1" dirty="0">
                <a:solidFill>
                  <a:srgbClr val="000000"/>
                </a:solidFill>
                <a:effectLst/>
                <a:latin typeface="Arial Rounded MT Bold"/>
                <a:ea typeface="ＭＳ ゴシック"/>
                <a:cs typeface="Times New Roman"/>
              </a:rPr>
              <a:t>Tel: 04 455 8722    Fax: 04 455 8556 			</a:t>
            </a:r>
            <a:r>
              <a:rPr lang="en-GB" sz="1000" b="1" dirty="0">
                <a:solidFill>
                  <a:srgbClr val="000000"/>
                </a:solidFill>
                <a:effectLst/>
                <a:latin typeface="Arial Rounded MT Bold"/>
                <a:ea typeface="ＭＳ ゴシック"/>
                <a:cs typeface="American Typewriter"/>
              </a:rPr>
              <a:t>21 Apex Drive, Bozeman, MT  59718, U S A   </a:t>
            </a:r>
            <a:endParaRPr lang="en-US" sz="1200" dirty="0">
              <a:effectLst/>
              <a:ea typeface="ＭＳ 明朝"/>
              <a:cs typeface="Times New Roman"/>
            </a:endParaRPr>
          </a:p>
          <a:p>
            <a:pPr marL="0" marR="0">
              <a:spcBef>
                <a:spcPts val="0"/>
              </a:spcBef>
              <a:spcAft>
                <a:spcPts val="0"/>
              </a:spcAft>
            </a:pPr>
            <a:r>
              <a:rPr lang="en-US" sz="1000" b="1" dirty="0">
                <a:solidFill>
                  <a:srgbClr val="000000"/>
                </a:solidFill>
                <a:effectLst/>
                <a:latin typeface="Arial Rounded MT Bold"/>
                <a:ea typeface="ＭＳ ゴシック"/>
                <a:cs typeface="Times New Roman"/>
              </a:rPr>
              <a:t>Mobile: 0559221588    					</a:t>
            </a:r>
            <a:r>
              <a:rPr lang="en-GB" sz="1000" b="1" dirty="0">
                <a:solidFill>
                  <a:srgbClr val="000000"/>
                </a:solidFill>
                <a:effectLst/>
                <a:latin typeface="Arial Rounded MT Bold"/>
                <a:ea typeface="ＭＳ ゴシック"/>
                <a:cs typeface="American Typewriter"/>
              </a:rPr>
              <a:t>Email: info@21caf.org         </a:t>
            </a:r>
            <a:r>
              <a:rPr lang="en-US" sz="1000" b="1" dirty="0">
                <a:solidFill>
                  <a:srgbClr val="000000"/>
                </a:solidFill>
                <a:effectLst/>
                <a:latin typeface="Arial Rounded MT Bold"/>
                <a:ea typeface="ＭＳ ゴシック"/>
                <a:cs typeface="Times New Roman"/>
              </a:rPr>
              <a:t>                                     </a:t>
            </a:r>
            <a:endParaRPr lang="en-US" sz="1000" b="1" dirty="0">
              <a:solidFill>
                <a:srgbClr val="000000"/>
              </a:solidFill>
              <a:latin typeface="Arial Rounded MT Bold"/>
              <a:ea typeface="ＭＳ ゴシック"/>
              <a:cs typeface="Times New Roman"/>
            </a:endParaRPr>
          </a:p>
          <a:p>
            <a:pPr marL="0" marR="0">
              <a:spcBef>
                <a:spcPts val="0"/>
              </a:spcBef>
              <a:spcAft>
                <a:spcPts val="0"/>
              </a:spcAft>
            </a:pPr>
            <a:r>
              <a:rPr lang="en-US" sz="1000" b="1" dirty="0" smtClean="0">
                <a:solidFill>
                  <a:srgbClr val="000000"/>
                </a:solidFill>
                <a:effectLst/>
                <a:latin typeface="Arial Rounded MT Bold"/>
                <a:ea typeface="ＭＳ ゴシック"/>
                <a:cs typeface="Times New Roman"/>
              </a:rPr>
              <a:t>Email</a:t>
            </a:r>
            <a:r>
              <a:rPr lang="en-US" sz="1000" b="1" dirty="0">
                <a:solidFill>
                  <a:srgbClr val="000000"/>
                </a:solidFill>
                <a:effectLst/>
                <a:latin typeface="Arial Rounded MT Bold"/>
                <a:ea typeface="ＭＳ ゴシック"/>
                <a:cs typeface="Times New Roman"/>
              </a:rPr>
              <a:t>: </a:t>
            </a:r>
            <a:r>
              <a:rPr lang="en-US" sz="1000" b="1" dirty="0" err="1">
                <a:solidFill>
                  <a:srgbClr val="000000"/>
                </a:solidFill>
                <a:effectLst/>
                <a:latin typeface="Arial Rounded MT Bold"/>
                <a:ea typeface="ＭＳ ゴシック"/>
                <a:cs typeface="Times New Roman"/>
              </a:rPr>
              <a:t>info@eupad.net</a:t>
            </a:r>
            <a:r>
              <a:rPr lang="en-US" sz="1000" b="1" dirty="0">
                <a:solidFill>
                  <a:srgbClr val="000000"/>
                </a:solidFill>
                <a:effectLst/>
                <a:latin typeface="Arial Rounded MT Bold"/>
                <a:ea typeface="ＭＳ ゴシック"/>
                <a:cs typeface="Times New Roman"/>
              </a:rPr>
              <a:t>		      			</a:t>
            </a:r>
            <a:r>
              <a:rPr lang="en-GB" sz="1000" b="1" dirty="0">
                <a:solidFill>
                  <a:srgbClr val="000000"/>
                </a:solidFill>
                <a:effectLst/>
                <a:latin typeface="Arial Rounded MT Bold"/>
                <a:ea typeface="ＭＳ ゴシック"/>
                <a:cs typeface="American Typewriter"/>
              </a:rPr>
              <a:t> </a:t>
            </a:r>
            <a:endParaRPr lang="en-US" sz="1200" dirty="0">
              <a:effectLst/>
              <a:ea typeface="ＭＳ 明朝"/>
              <a:cs typeface="Times New Roman"/>
            </a:endParaRPr>
          </a:p>
          <a:p>
            <a:pPr marL="0" marR="0">
              <a:spcBef>
                <a:spcPts val="1000"/>
              </a:spcBef>
              <a:spcAft>
                <a:spcPts val="0"/>
              </a:spcAft>
            </a:pPr>
            <a:r>
              <a:rPr lang="en-US" sz="1000" b="1" dirty="0">
                <a:solidFill>
                  <a:srgbClr val="4F81BD"/>
                </a:solidFill>
                <a:effectLst/>
                <a:latin typeface="Arial Rounded MT Bold"/>
                <a:ea typeface="ＭＳ ゴシック"/>
                <a:cs typeface="Times New Roman"/>
              </a:rPr>
              <a:t> </a:t>
            </a:r>
            <a:endParaRPr lang="en-US" sz="1200" dirty="0">
              <a:effectLst/>
              <a:ea typeface="ＭＳ 明朝"/>
              <a:cs typeface="Times New Roman"/>
            </a:endParaRPr>
          </a:p>
        </p:txBody>
      </p:sp>
      <p:pic>
        <p:nvPicPr>
          <p:cNvPr id="11" name="Picture 10" descr="Description: 21CAF Logo-PCUSA.pdf"/>
          <p:cNvPicPr/>
          <p:nvPr/>
        </p:nvPicPr>
        <p:blipFill>
          <a:blip r:embed="rId2">
            <a:extLst>
              <a:ext uri="{28A0092B-C50C-407E-A947-70E740481C1C}">
                <a14:useLocalDpi xmlns:a14="http://schemas.microsoft.com/office/drawing/2010/main" val="0"/>
              </a:ext>
            </a:extLst>
          </a:blip>
          <a:srcRect/>
          <a:stretch>
            <a:fillRect/>
          </a:stretch>
        </p:blipFill>
        <p:spPr bwMode="auto">
          <a:xfrm>
            <a:off x="172614" y="5289263"/>
            <a:ext cx="4288155" cy="675005"/>
          </a:xfrm>
          <a:prstGeom prst="rect">
            <a:avLst/>
          </a:prstGeom>
          <a:noFill/>
          <a:ln>
            <a:noFill/>
          </a:ln>
        </p:spPr>
      </p:pic>
      <p:pic>
        <p:nvPicPr>
          <p:cNvPr id="5" name="Picture 4"/>
          <p:cNvPicPr/>
          <p:nvPr/>
        </p:nvPicPr>
        <p:blipFill>
          <a:blip r:embed="rId3"/>
          <a:srcRect/>
          <a:stretch>
            <a:fillRect/>
          </a:stretch>
        </p:blipFill>
        <p:spPr bwMode="auto">
          <a:xfrm>
            <a:off x="6706574" y="5410199"/>
            <a:ext cx="2042239" cy="452753"/>
          </a:xfrm>
          <a:prstGeom prst="rect">
            <a:avLst/>
          </a:prstGeom>
          <a:noFill/>
          <a:ln w="9525">
            <a:noFill/>
            <a:miter lim="800000"/>
            <a:headEnd/>
            <a:tailEnd/>
          </a:ln>
        </p:spPr>
      </p:pic>
    </p:spTree>
    <p:extLst>
      <p:ext uri="{BB962C8B-B14F-4D97-AF65-F5344CB8AC3E}">
        <p14:creationId xmlns:p14="http://schemas.microsoft.com/office/powerpoint/2010/main" val="29494301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Humans don’t just copy information. The human mind does a over 250 things in order to process information. What does a mind do to </a:t>
            </a:r>
            <a:r>
              <a:rPr lang="en-US" sz="2800" b="1" dirty="0" smtClean="0"/>
              <a:t>process </a:t>
            </a:r>
            <a:r>
              <a:rPr lang="en-US" sz="2800" dirty="0" smtClean="0"/>
              <a:t>information?</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8 For each task on the slides, think of what your mind is doing and write the word that represents the process.</a:t>
            </a:r>
            <a:endParaRPr lang="en-US" sz="2750" dirty="0"/>
          </a:p>
        </p:txBody>
      </p:sp>
      <p:pic>
        <p:nvPicPr>
          <p:cNvPr id="2" name="Picture 1"/>
          <p:cNvPicPr>
            <a:picLocks noChangeAspect="1"/>
          </p:cNvPicPr>
          <p:nvPr/>
        </p:nvPicPr>
        <p:blipFill>
          <a:blip r:embed="rId2"/>
          <a:stretch>
            <a:fillRect/>
          </a:stretch>
        </p:blipFill>
        <p:spPr>
          <a:xfrm>
            <a:off x="6952325" y="1814558"/>
            <a:ext cx="835418" cy="112184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293971" y="1872396"/>
            <a:ext cx="1183571" cy="14097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881488" y="3130399"/>
            <a:ext cx="2033911" cy="112853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293971" y="3467733"/>
            <a:ext cx="1611029" cy="9771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6881489" y="4400025"/>
            <a:ext cx="2108200" cy="122275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293971" y="4593956"/>
            <a:ext cx="1816100" cy="111145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418914" y="1872396"/>
            <a:ext cx="1108669" cy="3760004"/>
          </a:xfrm>
          <a:prstGeom prst="rect">
            <a:avLst/>
          </a:prstGeom>
          <a:noFill/>
        </p:spPr>
        <p:txBody>
          <a:bodyPr wrap="square" rtlCol="0">
            <a:spAutoFit/>
          </a:bodyPr>
          <a:lstStyle/>
          <a:p>
            <a:pPr>
              <a:lnSpc>
                <a:spcPct val="90000"/>
              </a:lnSpc>
            </a:pPr>
            <a:r>
              <a:rPr lang="en-US" sz="4400" dirty="0" smtClean="0">
                <a:solidFill>
                  <a:srgbClr val="FF0000"/>
                </a:solidFill>
              </a:rPr>
              <a:t>A</a:t>
            </a:r>
          </a:p>
          <a:p>
            <a:pPr>
              <a:lnSpc>
                <a:spcPct val="90000"/>
              </a:lnSpc>
            </a:pPr>
            <a:endParaRPr lang="en-US" sz="4400" dirty="0">
              <a:solidFill>
                <a:srgbClr val="FF0000"/>
              </a:solidFill>
            </a:endParaRPr>
          </a:p>
          <a:p>
            <a:pPr>
              <a:lnSpc>
                <a:spcPct val="90000"/>
              </a:lnSpc>
            </a:pPr>
            <a:endParaRPr lang="en-US" sz="4400" dirty="0" smtClean="0">
              <a:solidFill>
                <a:srgbClr val="FF0000"/>
              </a:solidFill>
            </a:endParaRPr>
          </a:p>
          <a:p>
            <a:pPr>
              <a:lnSpc>
                <a:spcPct val="90000"/>
              </a:lnSpc>
            </a:pPr>
            <a:r>
              <a:rPr lang="en-US" sz="4400" dirty="0" smtClean="0">
                <a:solidFill>
                  <a:srgbClr val="FF0000"/>
                </a:solidFill>
              </a:rPr>
              <a:t>B</a:t>
            </a:r>
          </a:p>
          <a:p>
            <a:pPr>
              <a:lnSpc>
                <a:spcPct val="90000"/>
              </a:lnSpc>
            </a:pPr>
            <a:endParaRPr lang="en-US" sz="4400" dirty="0">
              <a:solidFill>
                <a:srgbClr val="FF0000"/>
              </a:solidFill>
            </a:endParaRPr>
          </a:p>
          <a:p>
            <a:pPr>
              <a:lnSpc>
                <a:spcPct val="90000"/>
              </a:lnSpc>
            </a:pPr>
            <a:r>
              <a:rPr lang="en-US" sz="4400" dirty="0" smtClean="0">
                <a:solidFill>
                  <a:srgbClr val="FF0000"/>
                </a:solidFill>
              </a:rPr>
              <a:t>C </a:t>
            </a:r>
            <a:endParaRPr lang="en-US" sz="4400" dirty="0">
              <a:solidFill>
                <a:srgbClr val="FF0000"/>
              </a:solidFill>
            </a:endParaRPr>
          </a:p>
        </p:txBody>
      </p:sp>
      <p:sp>
        <p:nvSpPr>
          <p:cNvPr id="27" name="TextBox 26"/>
          <p:cNvSpPr txBox="1"/>
          <p:nvPr/>
        </p:nvSpPr>
        <p:spPr>
          <a:xfrm>
            <a:off x="6188389" y="2032094"/>
            <a:ext cx="613589" cy="3150606"/>
          </a:xfrm>
          <a:prstGeom prst="rect">
            <a:avLst/>
          </a:prstGeom>
          <a:noFill/>
        </p:spPr>
        <p:txBody>
          <a:bodyPr wrap="square" rtlCol="0">
            <a:spAutoFit/>
          </a:bodyPr>
          <a:lstStyle/>
          <a:p>
            <a:pPr>
              <a:lnSpc>
                <a:spcPct val="90000"/>
              </a:lnSpc>
            </a:pPr>
            <a:r>
              <a:rPr lang="en-US" sz="4400" dirty="0">
                <a:solidFill>
                  <a:srgbClr val="FF0000"/>
                </a:solidFill>
              </a:rPr>
              <a:t>1</a:t>
            </a:r>
          </a:p>
          <a:p>
            <a:pPr>
              <a:lnSpc>
                <a:spcPct val="90000"/>
              </a:lnSpc>
            </a:pPr>
            <a:endParaRPr lang="en-US" sz="4400" dirty="0" smtClean="0">
              <a:solidFill>
                <a:srgbClr val="FF0000"/>
              </a:solidFill>
            </a:endParaRPr>
          </a:p>
          <a:p>
            <a:pPr>
              <a:lnSpc>
                <a:spcPct val="90000"/>
              </a:lnSpc>
            </a:pPr>
            <a:r>
              <a:rPr lang="en-US" sz="4400" dirty="0">
                <a:solidFill>
                  <a:srgbClr val="FF0000"/>
                </a:solidFill>
              </a:rPr>
              <a:t>2</a:t>
            </a:r>
            <a:endParaRPr lang="en-US" sz="4400" dirty="0" smtClean="0">
              <a:solidFill>
                <a:srgbClr val="FF0000"/>
              </a:solidFill>
            </a:endParaRPr>
          </a:p>
          <a:p>
            <a:pPr>
              <a:lnSpc>
                <a:spcPct val="90000"/>
              </a:lnSpc>
            </a:pPr>
            <a:endParaRPr lang="en-US" sz="4400" dirty="0">
              <a:solidFill>
                <a:srgbClr val="FF0000"/>
              </a:solidFill>
            </a:endParaRPr>
          </a:p>
          <a:p>
            <a:pPr>
              <a:lnSpc>
                <a:spcPct val="90000"/>
              </a:lnSpc>
            </a:pPr>
            <a:r>
              <a:rPr lang="en-US" sz="4400" dirty="0">
                <a:solidFill>
                  <a:srgbClr val="FF0000"/>
                </a:solidFill>
              </a:rPr>
              <a:t>3</a:t>
            </a:r>
            <a:r>
              <a:rPr lang="en-US" sz="4400" dirty="0" smtClean="0">
                <a:solidFill>
                  <a:srgbClr val="FF0000"/>
                </a:solidFill>
              </a:rPr>
              <a:t> </a:t>
            </a:r>
            <a:endParaRPr lang="en-US" sz="4400" dirty="0">
              <a:solidFill>
                <a:srgbClr val="FF0000"/>
              </a:solidFill>
            </a:endParaRPr>
          </a:p>
        </p:txBody>
      </p:sp>
    </p:spTree>
    <p:extLst>
      <p:ext uri="{BB962C8B-B14F-4D97-AF65-F5344CB8AC3E}">
        <p14:creationId xmlns:p14="http://schemas.microsoft.com/office/powerpoint/2010/main" val="25055658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Humans don’t just copy information. The human mind does a over 250 things in order to process information. What does a mind do to </a:t>
            </a:r>
            <a:r>
              <a:rPr lang="en-US" sz="2800" b="1" dirty="0" smtClean="0"/>
              <a:t>process </a:t>
            </a:r>
            <a:r>
              <a:rPr lang="en-US" sz="2800" dirty="0" smtClean="0"/>
              <a:t>information?</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8 For each task on the slides, think of what your mind is doing and write the word that represents the process.</a:t>
            </a:r>
            <a:endParaRPr lang="en-US" sz="2750" dirty="0"/>
          </a:p>
        </p:txBody>
      </p:sp>
      <p:pic>
        <p:nvPicPr>
          <p:cNvPr id="6" name="Picture 5"/>
          <p:cNvPicPr>
            <a:picLocks noChangeAspect="1"/>
          </p:cNvPicPr>
          <p:nvPr/>
        </p:nvPicPr>
        <p:blipFill>
          <a:blip r:embed="rId2"/>
          <a:stretch>
            <a:fillRect/>
          </a:stretch>
        </p:blipFill>
        <p:spPr>
          <a:xfrm>
            <a:off x="6881489" y="4400025"/>
            <a:ext cx="2108200" cy="122275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878753" y="3147480"/>
            <a:ext cx="1816100" cy="111145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418914" y="1872396"/>
            <a:ext cx="1108669" cy="3760004"/>
          </a:xfrm>
          <a:prstGeom prst="rect">
            <a:avLst/>
          </a:prstGeom>
          <a:noFill/>
        </p:spPr>
        <p:txBody>
          <a:bodyPr wrap="square" rtlCol="0">
            <a:spAutoFit/>
          </a:bodyPr>
          <a:lstStyle/>
          <a:p>
            <a:pPr>
              <a:lnSpc>
                <a:spcPct val="90000"/>
              </a:lnSpc>
            </a:pPr>
            <a:r>
              <a:rPr lang="en-US" sz="4400" dirty="0" smtClean="0">
                <a:solidFill>
                  <a:srgbClr val="FF0000"/>
                </a:solidFill>
              </a:rPr>
              <a:t>A</a:t>
            </a:r>
          </a:p>
          <a:p>
            <a:pPr>
              <a:lnSpc>
                <a:spcPct val="90000"/>
              </a:lnSpc>
            </a:pPr>
            <a:endParaRPr lang="en-US" sz="4400" dirty="0">
              <a:solidFill>
                <a:srgbClr val="FF0000"/>
              </a:solidFill>
            </a:endParaRPr>
          </a:p>
          <a:p>
            <a:pPr>
              <a:lnSpc>
                <a:spcPct val="90000"/>
              </a:lnSpc>
            </a:pPr>
            <a:endParaRPr lang="en-US" sz="4400" dirty="0" smtClean="0">
              <a:solidFill>
                <a:srgbClr val="FF0000"/>
              </a:solidFill>
            </a:endParaRPr>
          </a:p>
          <a:p>
            <a:pPr>
              <a:lnSpc>
                <a:spcPct val="90000"/>
              </a:lnSpc>
            </a:pPr>
            <a:r>
              <a:rPr lang="en-US" sz="4400" dirty="0" smtClean="0">
                <a:solidFill>
                  <a:srgbClr val="FF0000"/>
                </a:solidFill>
              </a:rPr>
              <a:t>B</a:t>
            </a:r>
          </a:p>
          <a:p>
            <a:pPr>
              <a:lnSpc>
                <a:spcPct val="90000"/>
              </a:lnSpc>
            </a:pPr>
            <a:endParaRPr lang="en-US" sz="4400" dirty="0">
              <a:solidFill>
                <a:srgbClr val="FF0000"/>
              </a:solidFill>
            </a:endParaRPr>
          </a:p>
          <a:p>
            <a:pPr>
              <a:lnSpc>
                <a:spcPct val="90000"/>
              </a:lnSpc>
            </a:pPr>
            <a:r>
              <a:rPr lang="en-US" sz="4400" dirty="0" smtClean="0">
                <a:solidFill>
                  <a:srgbClr val="FF0000"/>
                </a:solidFill>
              </a:rPr>
              <a:t>C </a:t>
            </a:r>
            <a:endParaRPr lang="en-US" sz="4400" dirty="0">
              <a:solidFill>
                <a:srgbClr val="FF0000"/>
              </a:solidFill>
            </a:endParaRPr>
          </a:p>
        </p:txBody>
      </p:sp>
      <p:sp>
        <p:nvSpPr>
          <p:cNvPr id="27" name="TextBox 26"/>
          <p:cNvSpPr txBox="1"/>
          <p:nvPr/>
        </p:nvSpPr>
        <p:spPr>
          <a:xfrm>
            <a:off x="6188389" y="2032094"/>
            <a:ext cx="613589" cy="3150606"/>
          </a:xfrm>
          <a:prstGeom prst="rect">
            <a:avLst/>
          </a:prstGeom>
          <a:noFill/>
        </p:spPr>
        <p:txBody>
          <a:bodyPr wrap="square" rtlCol="0">
            <a:spAutoFit/>
          </a:bodyPr>
          <a:lstStyle/>
          <a:p>
            <a:pPr>
              <a:lnSpc>
                <a:spcPct val="90000"/>
              </a:lnSpc>
            </a:pPr>
            <a:r>
              <a:rPr lang="en-US" sz="4400" dirty="0">
                <a:solidFill>
                  <a:srgbClr val="FF0000"/>
                </a:solidFill>
              </a:rPr>
              <a:t>1</a:t>
            </a:r>
          </a:p>
          <a:p>
            <a:pPr>
              <a:lnSpc>
                <a:spcPct val="90000"/>
              </a:lnSpc>
            </a:pPr>
            <a:endParaRPr lang="en-US" sz="4400" dirty="0" smtClean="0">
              <a:solidFill>
                <a:srgbClr val="FF0000"/>
              </a:solidFill>
            </a:endParaRPr>
          </a:p>
          <a:p>
            <a:pPr>
              <a:lnSpc>
                <a:spcPct val="90000"/>
              </a:lnSpc>
            </a:pPr>
            <a:r>
              <a:rPr lang="en-US" sz="4400" dirty="0">
                <a:solidFill>
                  <a:srgbClr val="FF0000"/>
                </a:solidFill>
              </a:rPr>
              <a:t>2</a:t>
            </a:r>
            <a:endParaRPr lang="en-US" sz="4400" dirty="0" smtClean="0">
              <a:solidFill>
                <a:srgbClr val="FF0000"/>
              </a:solidFill>
            </a:endParaRPr>
          </a:p>
          <a:p>
            <a:pPr>
              <a:lnSpc>
                <a:spcPct val="90000"/>
              </a:lnSpc>
            </a:pPr>
            <a:endParaRPr lang="en-US" sz="4400" dirty="0">
              <a:solidFill>
                <a:srgbClr val="FF0000"/>
              </a:solidFill>
            </a:endParaRPr>
          </a:p>
          <a:p>
            <a:pPr>
              <a:lnSpc>
                <a:spcPct val="90000"/>
              </a:lnSpc>
            </a:pPr>
            <a:r>
              <a:rPr lang="en-US" sz="4400" dirty="0">
                <a:solidFill>
                  <a:srgbClr val="FF0000"/>
                </a:solidFill>
              </a:rPr>
              <a:t>3</a:t>
            </a:r>
            <a:r>
              <a:rPr lang="en-US" sz="4400" dirty="0" smtClean="0">
                <a:solidFill>
                  <a:srgbClr val="FF0000"/>
                </a:solidFill>
              </a:rPr>
              <a:t> </a:t>
            </a:r>
            <a:endParaRPr lang="en-US" sz="4400" dirty="0">
              <a:solidFill>
                <a:srgbClr val="FF0000"/>
              </a:solidFill>
            </a:endParaRPr>
          </a:p>
        </p:txBody>
      </p:sp>
      <p:sp>
        <p:nvSpPr>
          <p:cNvPr id="9" name="TextBox 8"/>
          <p:cNvSpPr txBox="1"/>
          <p:nvPr/>
        </p:nvSpPr>
        <p:spPr>
          <a:xfrm>
            <a:off x="293971" y="2032094"/>
            <a:ext cx="2124943" cy="630942"/>
          </a:xfrm>
          <a:prstGeom prst="rect">
            <a:avLst/>
          </a:prstGeom>
          <a:noFill/>
        </p:spPr>
        <p:txBody>
          <a:bodyPr wrap="square" rtlCol="0">
            <a:spAutoFit/>
          </a:bodyPr>
          <a:lstStyle/>
          <a:p>
            <a:r>
              <a:rPr lang="en-US" sz="3500" dirty="0" smtClean="0"/>
              <a:t>bathrobe</a:t>
            </a:r>
            <a:endParaRPr lang="en-US" sz="3500" dirty="0"/>
          </a:p>
        </p:txBody>
      </p:sp>
      <p:sp>
        <p:nvSpPr>
          <p:cNvPr id="13" name="TextBox 12"/>
          <p:cNvSpPr txBox="1"/>
          <p:nvPr/>
        </p:nvSpPr>
        <p:spPr>
          <a:xfrm>
            <a:off x="293971" y="3627991"/>
            <a:ext cx="2124943" cy="630942"/>
          </a:xfrm>
          <a:prstGeom prst="rect">
            <a:avLst/>
          </a:prstGeom>
          <a:noFill/>
        </p:spPr>
        <p:txBody>
          <a:bodyPr wrap="square" rtlCol="0">
            <a:spAutoFit/>
          </a:bodyPr>
          <a:lstStyle/>
          <a:p>
            <a:r>
              <a:rPr lang="en-US" sz="3500" dirty="0"/>
              <a:t>j</a:t>
            </a:r>
            <a:r>
              <a:rPr lang="en-US" sz="3500" dirty="0" smtClean="0"/>
              <a:t>acket</a:t>
            </a:r>
            <a:endParaRPr lang="en-US" sz="3500" dirty="0"/>
          </a:p>
        </p:txBody>
      </p:sp>
      <p:pic>
        <p:nvPicPr>
          <p:cNvPr id="10" name="Picture 9"/>
          <p:cNvPicPr>
            <a:picLocks noChangeAspect="1"/>
          </p:cNvPicPr>
          <p:nvPr/>
        </p:nvPicPr>
        <p:blipFill>
          <a:blip r:embed="rId4"/>
          <a:stretch>
            <a:fillRect/>
          </a:stretch>
        </p:blipFill>
        <p:spPr>
          <a:xfrm>
            <a:off x="7171385" y="1274223"/>
            <a:ext cx="289896" cy="1515742"/>
          </a:xfrm>
          <a:prstGeom prst="rect">
            <a:avLst/>
          </a:prstGeom>
        </p:spPr>
      </p:pic>
      <p:sp>
        <p:nvSpPr>
          <p:cNvPr id="17" name="TextBox 16"/>
          <p:cNvSpPr txBox="1"/>
          <p:nvPr/>
        </p:nvSpPr>
        <p:spPr>
          <a:xfrm>
            <a:off x="293971" y="4867229"/>
            <a:ext cx="2124943" cy="630942"/>
          </a:xfrm>
          <a:prstGeom prst="rect">
            <a:avLst/>
          </a:prstGeom>
          <a:noFill/>
        </p:spPr>
        <p:txBody>
          <a:bodyPr wrap="square" rtlCol="0">
            <a:spAutoFit/>
          </a:bodyPr>
          <a:lstStyle/>
          <a:p>
            <a:r>
              <a:rPr lang="en-US" sz="3500" dirty="0"/>
              <a:t>f</a:t>
            </a:r>
            <a:r>
              <a:rPr lang="en-US" sz="3500" dirty="0" smtClean="0"/>
              <a:t>arm</a:t>
            </a:r>
            <a:endParaRPr lang="en-US" sz="3500" dirty="0"/>
          </a:p>
        </p:txBody>
      </p:sp>
      <p:sp>
        <p:nvSpPr>
          <p:cNvPr id="18" name="TextBox 17"/>
          <p:cNvSpPr txBox="1"/>
          <p:nvPr/>
        </p:nvSpPr>
        <p:spPr>
          <a:xfrm rot="20163754">
            <a:off x="3548548" y="2007186"/>
            <a:ext cx="1944382" cy="2631490"/>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Match</a:t>
            </a:r>
          </a:p>
          <a:p>
            <a:r>
              <a:rPr lang="en-US" sz="2750" i="1" dirty="0" smtClean="0">
                <a:solidFill>
                  <a:schemeClr val="bg1"/>
                </a:solidFill>
              </a:rPr>
              <a:t>There are 3 types of matching what are they?</a:t>
            </a:r>
            <a:endParaRPr lang="en-US" sz="2750" i="1" dirty="0">
              <a:solidFill>
                <a:schemeClr val="bg1"/>
              </a:solidFill>
            </a:endParaRPr>
          </a:p>
        </p:txBody>
      </p:sp>
    </p:spTree>
    <p:extLst>
      <p:ext uri="{BB962C8B-B14F-4D97-AF65-F5344CB8AC3E}">
        <p14:creationId xmlns:p14="http://schemas.microsoft.com/office/powerpoint/2010/main" val="2710021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Humans don’t just copy information. The human mind does a over 250 things in order to process information. What does a mind do to </a:t>
            </a:r>
            <a:r>
              <a:rPr lang="en-US" sz="2800" b="1" dirty="0" smtClean="0"/>
              <a:t>process </a:t>
            </a:r>
            <a:r>
              <a:rPr lang="en-US" sz="2800" dirty="0" smtClean="0"/>
              <a:t>information?</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8 For each task on the slides, think of what your mind is doing and write the word that represents the process.</a:t>
            </a:r>
            <a:endParaRPr lang="en-US" sz="2750" dirty="0"/>
          </a:p>
        </p:txBody>
      </p:sp>
      <p:pic>
        <p:nvPicPr>
          <p:cNvPr id="2" name="Picture 1"/>
          <p:cNvPicPr>
            <a:picLocks noChangeAspect="1"/>
          </p:cNvPicPr>
          <p:nvPr/>
        </p:nvPicPr>
        <p:blipFill>
          <a:blip r:embed="rId2"/>
          <a:stretch>
            <a:fillRect/>
          </a:stretch>
        </p:blipFill>
        <p:spPr>
          <a:xfrm>
            <a:off x="987721" y="1842385"/>
            <a:ext cx="7313208" cy="385591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552137" y="5059098"/>
            <a:ext cx="6571384" cy="523220"/>
          </a:xfrm>
          <a:prstGeom prst="rect">
            <a:avLst/>
          </a:prstGeom>
          <a:noFill/>
        </p:spPr>
        <p:txBody>
          <a:bodyPr wrap="square" rtlCol="0">
            <a:spAutoFit/>
          </a:bodyPr>
          <a:lstStyle/>
          <a:p>
            <a:r>
              <a:rPr lang="en-US" sz="2800" dirty="0" smtClean="0">
                <a:solidFill>
                  <a:srgbClr val="FF0000"/>
                </a:solidFill>
              </a:rPr>
              <a:t>Which person did you see driving the car?</a:t>
            </a:r>
            <a:endParaRPr lang="en-US" sz="2800" dirty="0">
              <a:solidFill>
                <a:srgbClr val="FF0000"/>
              </a:solidFill>
            </a:endParaRPr>
          </a:p>
        </p:txBody>
      </p:sp>
      <p:sp>
        <p:nvSpPr>
          <p:cNvPr id="19" name="TextBox 18"/>
          <p:cNvSpPr txBox="1"/>
          <p:nvPr/>
        </p:nvSpPr>
        <p:spPr>
          <a:xfrm rot="20163754">
            <a:off x="314936" y="1980688"/>
            <a:ext cx="1944382" cy="51552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Identify</a:t>
            </a:r>
          </a:p>
        </p:txBody>
      </p:sp>
    </p:spTree>
    <p:extLst>
      <p:ext uri="{BB962C8B-B14F-4D97-AF65-F5344CB8AC3E}">
        <p14:creationId xmlns:p14="http://schemas.microsoft.com/office/powerpoint/2010/main" val="2166920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Humans don’t just copy information. The human mind does a over 250 things in order to process information. What does a mind do to </a:t>
            </a:r>
            <a:r>
              <a:rPr lang="en-US" sz="2800" b="1" dirty="0" smtClean="0"/>
              <a:t>process </a:t>
            </a:r>
            <a:r>
              <a:rPr lang="en-US" sz="2800" dirty="0" smtClean="0"/>
              <a:t>information?</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8 For each task on the slides, think of what your mind is doing and write the word that represents the process.</a:t>
            </a:r>
            <a:endParaRPr lang="en-US" sz="2750" dirty="0"/>
          </a:p>
        </p:txBody>
      </p:sp>
      <p:sp>
        <p:nvSpPr>
          <p:cNvPr id="3" name="TextBox 2"/>
          <p:cNvSpPr txBox="1"/>
          <p:nvPr/>
        </p:nvSpPr>
        <p:spPr>
          <a:xfrm>
            <a:off x="2663808" y="5018787"/>
            <a:ext cx="4734039" cy="523220"/>
          </a:xfrm>
          <a:prstGeom prst="rect">
            <a:avLst/>
          </a:prstGeom>
          <a:noFill/>
        </p:spPr>
        <p:txBody>
          <a:bodyPr wrap="square" rtlCol="0">
            <a:spAutoFit/>
          </a:bodyPr>
          <a:lstStyle/>
          <a:p>
            <a:r>
              <a:rPr lang="en-US" sz="2800" dirty="0" smtClean="0">
                <a:solidFill>
                  <a:srgbClr val="FF0000"/>
                </a:solidFill>
              </a:rPr>
              <a:t>Similarities and Differences</a:t>
            </a:r>
            <a:endParaRPr lang="en-US" sz="2800" dirty="0">
              <a:solidFill>
                <a:srgbClr val="FF0000"/>
              </a:solidFill>
            </a:endParaRPr>
          </a:p>
        </p:txBody>
      </p:sp>
      <p:pic>
        <p:nvPicPr>
          <p:cNvPr id="4" name="Picture 3"/>
          <p:cNvPicPr>
            <a:picLocks noChangeAspect="1"/>
          </p:cNvPicPr>
          <p:nvPr/>
        </p:nvPicPr>
        <p:blipFill>
          <a:blip r:embed="rId2"/>
          <a:stretch>
            <a:fillRect/>
          </a:stretch>
        </p:blipFill>
        <p:spPr>
          <a:xfrm>
            <a:off x="293971" y="1955230"/>
            <a:ext cx="3979444" cy="29807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852595" y="1955230"/>
            <a:ext cx="3943048" cy="289814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3971" y="1955230"/>
            <a:ext cx="3979444" cy="523220"/>
          </a:xfrm>
          <a:prstGeom prst="rect">
            <a:avLst/>
          </a:prstGeom>
          <a:noFill/>
        </p:spPr>
        <p:txBody>
          <a:bodyPr wrap="square" rtlCol="0">
            <a:spAutoFit/>
          </a:bodyPr>
          <a:lstStyle/>
          <a:p>
            <a:r>
              <a:rPr lang="en-US" sz="2800" dirty="0" smtClean="0">
                <a:solidFill>
                  <a:srgbClr val="FF0000"/>
                </a:solidFill>
              </a:rPr>
              <a:t>Car A</a:t>
            </a:r>
            <a:endParaRPr lang="en-US" sz="2800" dirty="0">
              <a:solidFill>
                <a:srgbClr val="FF0000"/>
              </a:solidFill>
            </a:endParaRPr>
          </a:p>
        </p:txBody>
      </p:sp>
      <p:sp>
        <p:nvSpPr>
          <p:cNvPr id="11" name="TextBox 10"/>
          <p:cNvSpPr txBox="1"/>
          <p:nvPr/>
        </p:nvSpPr>
        <p:spPr>
          <a:xfrm>
            <a:off x="4852595" y="1955230"/>
            <a:ext cx="3979444" cy="523220"/>
          </a:xfrm>
          <a:prstGeom prst="rect">
            <a:avLst/>
          </a:prstGeom>
          <a:noFill/>
        </p:spPr>
        <p:txBody>
          <a:bodyPr wrap="square" rtlCol="0">
            <a:spAutoFit/>
          </a:bodyPr>
          <a:lstStyle/>
          <a:p>
            <a:r>
              <a:rPr lang="en-US" sz="2800" dirty="0" smtClean="0">
                <a:solidFill>
                  <a:srgbClr val="FF0000"/>
                </a:solidFill>
              </a:rPr>
              <a:t>Car B</a:t>
            </a:r>
            <a:endParaRPr lang="en-US" sz="2800" dirty="0">
              <a:solidFill>
                <a:srgbClr val="FF0000"/>
              </a:solidFill>
            </a:endParaRPr>
          </a:p>
        </p:txBody>
      </p:sp>
      <p:sp>
        <p:nvSpPr>
          <p:cNvPr id="12" name="TextBox 11"/>
          <p:cNvSpPr txBox="1"/>
          <p:nvPr/>
        </p:nvSpPr>
        <p:spPr>
          <a:xfrm rot="20163754">
            <a:off x="3548548" y="2641976"/>
            <a:ext cx="1944382" cy="1361911"/>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Compare and contrast</a:t>
            </a:r>
          </a:p>
        </p:txBody>
      </p:sp>
    </p:spTree>
    <p:extLst>
      <p:ext uri="{BB962C8B-B14F-4D97-AF65-F5344CB8AC3E}">
        <p14:creationId xmlns:p14="http://schemas.microsoft.com/office/powerpoint/2010/main" val="1279822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The human mind also </a:t>
            </a:r>
            <a:r>
              <a:rPr lang="en-US" sz="2800" b="1" dirty="0" smtClean="0"/>
              <a:t>processes</a:t>
            </a:r>
            <a:r>
              <a:rPr lang="en-US" sz="2800" dirty="0" smtClean="0"/>
              <a:t> in steps. What are the steps in </a:t>
            </a:r>
            <a:r>
              <a:rPr lang="en-US" sz="2800" b="1" dirty="0" smtClean="0"/>
              <a:t>comparison</a:t>
            </a:r>
            <a:r>
              <a:rPr lang="en-US" sz="2800" dirty="0" smtClean="0"/>
              <a:t> and and </a:t>
            </a:r>
            <a:r>
              <a:rPr lang="en-US" sz="2800" b="1" dirty="0" smtClean="0"/>
              <a:t>contrast</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a:t>9</a:t>
            </a:r>
            <a:r>
              <a:rPr lang="en-US" sz="2750" dirty="0" smtClean="0"/>
              <a:t> First, you need to decide what you are going to compare. Write what you want to compare and contrast.</a:t>
            </a:r>
            <a:endParaRPr lang="en-US" sz="2750" dirty="0"/>
          </a:p>
        </p:txBody>
      </p:sp>
      <p:sp>
        <p:nvSpPr>
          <p:cNvPr id="3" name="TextBox 2"/>
          <p:cNvSpPr txBox="1"/>
          <p:nvPr/>
        </p:nvSpPr>
        <p:spPr>
          <a:xfrm>
            <a:off x="2663808" y="5018787"/>
            <a:ext cx="4734039" cy="523220"/>
          </a:xfrm>
          <a:prstGeom prst="rect">
            <a:avLst/>
          </a:prstGeom>
          <a:noFill/>
        </p:spPr>
        <p:txBody>
          <a:bodyPr wrap="square" rtlCol="0">
            <a:spAutoFit/>
          </a:bodyPr>
          <a:lstStyle/>
          <a:p>
            <a:r>
              <a:rPr lang="en-US" sz="2800" dirty="0" smtClean="0">
                <a:solidFill>
                  <a:srgbClr val="FF0000"/>
                </a:solidFill>
              </a:rPr>
              <a:t>Similarities and Differences</a:t>
            </a:r>
            <a:endParaRPr lang="en-US" sz="2800" dirty="0">
              <a:solidFill>
                <a:srgbClr val="FF0000"/>
              </a:solidFill>
            </a:endParaRPr>
          </a:p>
        </p:txBody>
      </p:sp>
      <p:pic>
        <p:nvPicPr>
          <p:cNvPr id="4" name="Picture 3"/>
          <p:cNvPicPr>
            <a:picLocks noChangeAspect="1"/>
          </p:cNvPicPr>
          <p:nvPr/>
        </p:nvPicPr>
        <p:blipFill>
          <a:blip r:embed="rId2"/>
          <a:stretch>
            <a:fillRect/>
          </a:stretch>
        </p:blipFill>
        <p:spPr>
          <a:xfrm>
            <a:off x="293971" y="1955230"/>
            <a:ext cx="3979444" cy="29807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852595" y="1955230"/>
            <a:ext cx="3943048" cy="289814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3971" y="1955230"/>
            <a:ext cx="3979444" cy="523220"/>
          </a:xfrm>
          <a:prstGeom prst="rect">
            <a:avLst/>
          </a:prstGeom>
          <a:noFill/>
        </p:spPr>
        <p:txBody>
          <a:bodyPr wrap="square" rtlCol="0">
            <a:spAutoFit/>
          </a:bodyPr>
          <a:lstStyle/>
          <a:p>
            <a:r>
              <a:rPr lang="en-US" sz="2800" dirty="0" smtClean="0">
                <a:solidFill>
                  <a:srgbClr val="FF0000"/>
                </a:solidFill>
              </a:rPr>
              <a:t>Car A</a:t>
            </a:r>
            <a:endParaRPr lang="en-US" sz="2800" dirty="0">
              <a:solidFill>
                <a:srgbClr val="FF0000"/>
              </a:solidFill>
            </a:endParaRPr>
          </a:p>
        </p:txBody>
      </p:sp>
      <p:sp>
        <p:nvSpPr>
          <p:cNvPr id="11" name="TextBox 10"/>
          <p:cNvSpPr txBox="1"/>
          <p:nvPr/>
        </p:nvSpPr>
        <p:spPr>
          <a:xfrm>
            <a:off x="4852595" y="1955230"/>
            <a:ext cx="3979444" cy="523220"/>
          </a:xfrm>
          <a:prstGeom prst="rect">
            <a:avLst/>
          </a:prstGeom>
          <a:noFill/>
        </p:spPr>
        <p:txBody>
          <a:bodyPr wrap="square" rtlCol="0">
            <a:spAutoFit/>
          </a:bodyPr>
          <a:lstStyle/>
          <a:p>
            <a:r>
              <a:rPr lang="en-US" sz="2800" dirty="0" smtClean="0">
                <a:solidFill>
                  <a:srgbClr val="FF0000"/>
                </a:solidFill>
              </a:rPr>
              <a:t>Car B</a:t>
            </a:r>
            <a:endParaRPr lang="en-US" sz="2800" dirty="0">
              <a:solidFill>
                <a:srgbClr val="FF0000"/>
              </a:solidFill>
            </a:endParaRPr>
          </a:p>
        </p:txBody>
      </p:sp>
      <p:sp>
        <p:nvSpPr>
          <p:cNvPr id="9" name="TextBox 8"/>
          <p:cNvSpPr txBox="1"/>
          <p:nvPr/>
        </p:nvSpPr>
        <p:spPr>
          <a:xfrm rot="20163754">
            <a:off x="3548548" y="3065168"/>
            <a:ext cx="1944382" cy="51552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Identify</a:t>
            </a:r>
          </a:p>
        </p:txBody>
      </p:sp>
    </p:spTree>
    <p:extLst>
      <p:ext uri="{BB962C8B-B14F-4D97-AF65-F5344CB8AC3E}">
        <p14:creationId xmlns:p14="http://schemas.microsoft.com/office/powerpoint/2010/main" val="2502720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The human mind also </a:t>
            </a:r>
            <a:r>
              <a:rPr lang="en-US" sz="2800" b="1" dirty="0" smtClean="0"/>
              <a:t>processes</a:t>
            </a:r>
            <a:r>
              <a:rPr lang="en-US" sz="2800" dirty="0" smtClean="0"/>
              <a:t> in steps. What are the steps in </a:t>
            </a:r>
            <a:r>
              <a:rPr lang="en-US" sz="2800" b="1" dirty="0" smtClean="0"/>
              <a:t>comparison</a:t>
            </a:r>
            <a:r>
              <a:rPr lang="en-US" sz="2800" dirty="0" smtClean="0"/>
              <a:t> and and </a:t>
            </a:r>
            <a:r>
              <a:rPr lang="en-US" sz="2800" b="1" dirty="0" smtClean="0"/>
              <a:t>contrast</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10 Make a table with the headings of what you want to compare.</a:t>
            </a:r>
            <a:endParaRPr lang="en-US" sz="2750" dirty="0"/>
          </a:p>
        </p:txBody>
      </p:sp>
      <p:graphicFrame>
        <p:nvGraphicFramePr>
          <p:cNvPr id="9" name="Table 8"/>
          <p:cNvGraphicFramePr>
            <a:graphicFrameLocks noGrp="1"/>
          </p:cNvGraphicFramePr>
          <p:nvPr>
            <p:extLst>
              <p:ext uri="{D42A27DB-BD31-4B8C-83A1-F6EECF244321}">
                <p14:modId xmlns:p14="http://schemas.microsoft.com/office/powerpoint/2010/main" val="4226794828"/>
              </p:ext>
            </p:extLst>
          </p:nvPr>
        </p:nvGraphicFramePr>
        <p:xfrm>
          <a:off x="1778808" y="2085761"/>
          <a:ext cx="6792630" cy="2992853"/>
        </p:xfrm>
        <a:graphic>
          <a:graphicData uri="http://schemas.openxmlformats.org/drawingml/2006/table">
            <a:tbl>
              <a:tblPr firstRow="1" bandRow="1">
                <a:tableStyleId>{5C22544A-7EE6-4342-B048-85BDC9FD1C3A}</a:tableStyleId>
              </a:tblPr>
              <a:tblGrid>
                <a:gridCol w="1358526"/>
                <a:gridCol w="1358526"/>
                <a:gridCol w="1358526"/>
                <a:gridCol w="1358526"/>
                <a:gridCol w="1358526"/>
              </a:tblGrid>
              <a:tr h="449577">
                <a:tc>
                  <a:txBody>
                    <a:bodyPr/>
                    <a:lstStyle/>
                    <a:p>
                      <a:r>
                        <a:rPr lang="en-US" sz="2800" dirty="0" smtClean="0"/>
                        <a:t>weight</a:t>
                      </a:r>
                      <a:endParaRPr lang="en-US" sz="28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12" name="Picture 11"/>
          <p:cNvPicPr>
            <a:picLocks noChangeAspect="1"/>
          </p:cNvPicPr>
          <p:nvPr/>
        </p:nvPicPr>
        <p:blipFill>
          <a:blip r:embed="rId2"/>
          <a:stretch>
            <a:fillRect/>
          </a:stretch>
        </p:blipFill>
        <p:spPr>
          <a:xfrm>
            <a:off x="293971" y="2662994"/>
            <a:ext cx="1405612" cy="10528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a:off x="293971" y="3910527"/>
            <a:ext cx="1405611" cy="103312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93971" y="3795909"/>
            <a:ext cx="1386578" cy="523220"/>
          </a:xfrm>
          <a:prstGeom prst="rect">
            <a:avLst/>
          </a:prstGeom>
          <a:noFill/>
        </p:spPr>
        <p:txBody>
          <a:bodyPr wrap="square" rtlCol="0">
            <a:spAutoFit/>
          </a:bodyPr>
          <a:lstStyle/>
          <a:p>
            <a:r>
              <a:rPr lang="en-US" sz="2800" dirty="0" smtClean="0">
                <a:solidFill>
                  <a:srgbClr val="FFFFFF"/>
                </a:solidFill>
              </a:rPr>
              <a:t>Car B</a:t>
            </a:r>
            <a:endParaRPr lang="en-US" sz="2800" dirty="0">
              <a:solidFill>
                <a:srgbClr val="FFFFFF"/>
              </a:solidFill>
            </a:endParaRPr>
          </a:p>
        </p:txBody>
      </p:sp>
      <p:sp>
        <p:nvSpPr>
          <p:cNvPr id="17" name="TextBox 16"/>
          <p:cNvSpPr txBox="1"/>
          <p:nvPr/>
        </p:nvSpPr>
        <p:spPr>
          <a:xfrm rot="20163754">
            <a:off x="3548548" y="3065168"/>
            <a:ext cx="1944382" cy="51552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Classify</a:t>
            </a:r>
          </a:p>
        </p:txBody>
      </p:sp>
      <p:sp>
        <p:nvSpPr>
          <p:cNvPr id="18" name="TextBox 17"/>
          <p:cNvSpPr txBox="1"/>
          <p:nvPr/>
        </p:nvSpPr>
        <p:spPr>
          <a:xfrm>
            <a:off x="293971" y="2562897"/>
            <a:ext cx="3979444" cy="523220"/>
          </a:xfrm>
          <a:prstGeom prst="rect">
            <a:avLst/>
          </a:prstGeom>
          <a:noFill/>
        </p:spPr>
        <p:txBody>
          <a:bodyPr wrap="square" rtlCol="0">
            <a:spAutoFit/>
          </a:bodyPr>
          <a:lstStyle/>
          <a:p>
            <a:r>
              <a:rPr lang="en-US" sz="2800" dirty="0" smtClean="0">
                <a:solidFill>
                  <a:schemeClr val="bg1"/>
                </a:solidFill>
              </a:rPr>
              <a:t>Car A</a:t>
            </a:r>
            <a:endParaRPr lang="en-US" sz="2800" dirty="0">
              <a:solidFill>
                <a:schemeClr val="bg1"/>
              </a:solidFill>
            </a:endParaRPr>
          </a:p>
        </p:txBody>
      </p:sp>
    </p:spTree>
    <p:extLst>
      <p:ext uri="{BB962C8B-B14F-4D97-AF65-F5344CB8AC3E}">
        <p14:creationId xmlns:p14="http://schemas.microsoft.com/office/powerpoint/2010/main" val="11352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The human mind also </a:t>
            </a:r>
            <a:r>
              <a:rPr lang="en-US" sz="2800" b="1" dirty="0" smtClean="0"/>
              <a:t>processes</a:t>
            </a:r>
            <a:r>
              <a:rPr lang="en-US" sz="2800" dirty="0" smtClean="0"/>
              <a:t> in steps. What are the steps in </a:t>
            </a:r>
            <a:r>
              <a:rPr lang="en-US" sz="2800" b="1" dirty="0" smtClean="0"/>
              <a:t>comparison</a:t>
            </a:r>
            <a:r>
              <a:rPr lang="en-US" sz="2800" dirty="0" smtClean="0"/>
              <a:t> and and </a:t>
            </a:r>
            <a:r>
              <a:rPr lang="en-US" sz="2800" b="1" dirty="0" smtClean="0"/>
              <a:t>contrast</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11 Make a table with the headings of what you want to compare. Then write (make up) details for each heading.</a:t>
            </a:r>
            <a:endParaRPr lang="en-US" sz="2750" dirty="0"/>
          </a:p>
        </p:txBody>
      </p:sp>
      <p:pic>
        <p:nvPicPr>
          <p:cNvPr id="4" name="Picture 3"/>
          <p:cNvPicPr>
            <a:picLocks noChangeAspect="1"/>
          </p:cNvPicPr>
          <p:nvPr/>
        </p:nvPicPr>
        <p:blipFill>
          <a:blip r:embed="rId2"/>
          <a:stretch>
            <a:fillRect/>
          </a:stretch>
        </p:blipFill>
        <p:spPr>
          <a:xfrm>
            <a:off x="293971" y="2662994"/>
            <a:ext cx="1405612" cy="10528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293971" y="3910527"/>
            <a:ext cx="1405611" cy="103312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3971" y="2562897"/>
            <a:ext cx="3979444" cy="523220"/>
          </a:xfrm>
          <a:prstGeom prst="rect">
            <a:avLst/>
          </a:prstGeom>
          <a:noFill/>
        </p:spPr>
        <p:txBody>
          <a:bodyPr wrap="square" rtlCol="0">
            <a:spAutoFit/>
          </a:bodyPr>
          <a:lstStyle/>
          <a:p>
            <a:r>
              <a:rPr lang="en-US" sz="2800" dirty="0" smtClean="0">
                <a:solidFill>
                  <a:schemeClr val="bg1"/>
                </a:solidFill>
              </a:rPr>
              <a:t>Car A</a:t>
            </a:r>
            <a:endParaRPr lang="en-US" sz="2800" dirty="0">
              <a:solidFill>
                <a:schemeClr val="bg1"/>
              </a:solidFill>
            </a:endParaRPr>
          </a:p>
        </p:txBody>
      </p:sp>
      <p:sp>
        <p:nvSpPr>
          <p:cNvPr id="11" name="TextBox 10"/>
          <p:cNvSpPr txBox="1"/>
          <p:nvPr/>
        </p:nvSpPr>
        <p:spPr>
          <a:xfrm>
            <a:off x="293971" y="3795909"/>
            <a:ext cx="1386578" cy="523220"/>
          </a:xfrm>
          <a:prstGeom prst="rect">
            <a:avLst/>
          </a:prstGeom>
          <a:noFill/>
        </p:spPr>
        <p:txBody>
          <a:bodyPr wrap="square" rtlCol="0">
            <a:spAutoFit/>
          </a:bodyPr>
          <a:lstStyle/>
          <a:p>
            <a:r>
              <a:rPr lang="en-US" sz="2800" dirty="0" smtClean="0">
                <a:solidFill>
                  <a:srgbClr val="FFFFFF"/>
                </a:solidFill>
              </a:rPr>
              <a:t>Car B</a:t>
            </a:r>
            <a:endParaRPr lang="en-US" sz="2800" dirty="0">
              <a:solidFill>
                <a:srgbClr val="FFFFFF"/>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32903366"/>
              </p:ext>
            </p:extLst>
          </p:nvPr>
        </p:nvGraphicFramePr>
        <p:xfrm>
          <a:off x="1778808" y="2085761"/>
          <a:ext cx="6792630" cy="2992853"/>
        </p:xfrm>
        <a:graphic>
          <a:graphicData uri="http://schemas.openxmlformats.org/drawingml/2006/table">
            <a:tbl>
              <a:tblPr firstRow="1" bandRow="1">
                <a:tableStyleId>{5C22544A-7EE6-4342-B048-85BDC9FD1C3A}</a:tableStyleId>
              </a:tblPr>
              <a:tblGrid>
                <a:gridCol w="1358526"/>
                <a:gridCol w="1358526"/>
                <a:gridCol w="1358526"/>
                <a:gridCol w="1358526"/>
                <a:gridCol w="1358526"/>
              </a:tblGrid>
              <a:tr h="449577">
                <a:tc>
                  <a:txBody>
                    <a:bodyPr/>
                    <a:lstStyle/>
                    <a:p>
                      <a:r>
                        <a:rPr lang="en-US" sz="2800" dirty="0" smtClean="0"/>
                        <a:t>weight</a:t>
                      </a:r>
                      <a:endParaRPr lang="en-US" sz="28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TextBox 12"/>
          <p:cNvSpPr txBox="1"/>
          <p:nvPr/>
        </p:nvSpPr>
        <p:spPr>
          <a:xfrm rot="20163754">
            <a:off x="3548548" y="2641976"/>
            <a:ext cx="1944382" cy="1361911"/>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Identify, match and classify</a:t>
            </a:r>
          </a:p>
        </p:txBody>
      </p:sp>
    </p:spTree>
    <p:extLst>
      <p:ext uri="{BB962C8B-B14F-4D97-AF65-F5344CB8AC3E}">
        <p14:creationId xmlns:p14="http://schemas.microsoft.com/office/powerpoint/2010/main" val="4023667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3971" y="223407"/>
            <a:ext cx="8501672"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The human mind also </a:t>
            </a:r>
            <a:r>
              <a:rPr lang="en-US" sz="2800" b="1" dirty="0" smtClean="0"/>
              <a:t>processes</a:t>
            </a:r>
            <a:r>
              <a:rPr lang="en-US" sz="2800" dirty="0" smtClean="0"/>
              <a:t> in steps. What are the steps in </a:t>
            </a:r>
            <a:r>
              <a:rPr lang="en-US" sz="2800" b="1" dirty="0" smtClean="0"/>
              <a:t>comparison</a:t>
            </a:r>
            <a:r>
              <a:rPr lang="en-US" sz="2800" dirty="0" smtClean="0"/>
              <a:t> and and </a:t>
            </a:r>
            <a:r>
              <a:rPr lang="en-US" sz="2800" b="1" dirty="0" smtClean="0"/>
              <a:t>contrast</a:t>
            </a:r>
            <a:r>
              <a:rPr lang="en-US" sz="2800" dirty="0" smtClean="0"/>
              <a:t>?</a:t>
            </a:r>
            <a:endParaRPr lang="en-US" sz="2800" dirty="0"/>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12 In pairs or groups of three, tell each other how the two items are the same or different.</a:t>
            </a:r>
            <a:endParaRPr lang="en-US" sz="2750" dirty="0"/>
          </a:p>
        </p:txBody>
      </p:sp>
      <p:pic>
        <p:nvPicPr>
          <p:cNvPr id="4" name="Picture 3"/>
          <p:cNvPicPr>
            <a:picLocks noChangeAspect="1"/>
          </p:cNvPicPr>
          <p:nvPr/>
        </p:nvPicPr>
        <p:blipFill>
          <a:blip r:embed="rId2"/>
          <a:stretch>
            <a:fillRect/>
          </a:stretch>
        </p:blipFill>
        <p:spPr>
          <a:xfrm>
            <a:off x="293971" y="2662994"/>
            <a:ext cx="1405612" cy="10528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293971" y="3910527"/>
            <a:ext cx="1405611" cy="103312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3971" y="2562897"/>
            <a:ext cx="3979444" cy="523220"/>
          </a:xfrm>
          <a:prstGeom prst="rect">
            <a:avLst/>
          </a:prstGeom>
          <a:noFill/>
        </p:spPr>
        <p:txBody>
          <a:bodyPr wrap="square" rtlCol="0">
            <a:spAutoFit/>
          </a:bodyPr>
          <a:lstStyle/>
          <a:p>
            <a:r>
              <a:rPr lang="en-US" sz="2800" dirty="0" smtClean="0">
                <a:solidFill>
                  <a:schemeClr val="bg1"/>
                </a:solidFill>
              </a:rPr>
              <a:t>Car A</a:t>
            </a:r>
            <a:endParaRPr lang="en-US" sz="2800" dirty="0">
              <a:solidFill>
                <a:schemeClr val="bg1"/>
              </a:solidFill>
            </a:endParaRPr>
          </a:p>
        </p:txBody>
      </p:sp>
      <p:sp>
        <p:nvSpPr>
          <p:cNvPr id="11" name="TextBox 10"/>
          <p:cNvSpPr txBox="1"/>
          <p:nvPr/>
        </p:nvSpPr>
        <p:spPr>
          <a:xfrm>
            <a:off x="293971" y="3795909"/>
            <a:ext cx="1386578" cy="523220"/>
          </a:xfrm>
          <a:prstGeom prst="rect">
            <a:avLst/>
          </a:prstGeom>
          <a:noFill/>
        </p:spPr>
        <p:txBody>
          <a:bodyPr wrap="square" rtlCol="0">
            <a:spAutoFit/>
          </a:bodyPr>
          <a:lstStyle/>
          <a:p>
            <a:r>
              <a:rPr lang="en-US" sz="2800" dirty="0" smtClean="0">
                <a:solidFill>
                  <a:srgbClr val="FFFFFF"/>
                </a:solidFill>
              </a:rPr>
              <a:t>Car B</a:t>
            </a:r>
            <a:endParaRPr lang="en-US" sz="2800" dirty="0">
              <a:solidFill>
                <a:srgbClr val="FFFFFF"/>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174406508"/>
              </p:ext>
            </p:extLst>
          </p:nvPr>
        </p:nvGraphicFramePr>
        <p:xfrm>
          <a:off x="1778808" y="2085761"/>
          <a:ext cx="6792630" cy="2992853"/>
        </p:xfrm>
        <a:graphic>
          <a:graphicData uri="http://schemas.openxmlformats.org/drawingml/2006/table">
            <a:tbl>
              <a:tblPr firstRow="1" bandRow="1">
                <a:tableStyleId>{5C22544A-7EE6-4342-B048-85BDC9FD1C3A}</a:tableStyleId>
              </a:tblPr>
              <a:tblGrid>
                <a:gridCol w="1358526"/>
                <a:gridCol w="1358526"/>
                <a:gridCol w="1358526"/>
                <a:gridCol w="1358526"/>
                <a:gridCol w="1358526"/>
              </a:tblGrid>
              <a:tr h="449577">
                <a:tc>
                  <a:txBody>
                    <a:bodyPr/>
                    <a:lstStyle/>
                    <a:p>
                      <a:r>
                        <a:rPr lang="en-US" sz="2800" dirty="0" smtClean="0"/>
                        <a:t>weight</a:t>
                      </a:r>
                      <a:endParaRPr lang="en-US" sz="28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9526">
                <a:tc>
                  <a:txBody>
                    <a:bodyPr/>
                    <a:lstStyle/>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marL="73058" marR="73058" marT="36529" marB="365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2" name="TextBox 11"/>
          <p:cNvSpPr txBox="1"/>
          <p:nvPr/>
        </p:nvSpPr>
        <p:spPr>
          <a:xfrm rot="20163754">
            <a:off x="3548548" y="2641976"/>
            <a:ext cx="1944382" cy="1361911"/>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Compare and contrast</a:t>
            </a:r>
          </a:p>
        </p:txBody>
      </p:sp>
    </p:spTree>
    <p:extLst>
      <p:ext uri="{BB962C8B-B14F-4D97-AF65-F5344CB8AC3E}">
        <p14:creationId xmlns:p14="http://schemas.microsoft.com/office/powerpoint/2010/main" val="4027843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5722" y="2235038"/>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Heard</a:t>
            </a:r>
          </a:p>
        </p:txBody>
      </p:sp>
      <p:sp>
        <p:nvSpPr>
          <p:cNvPr id="3" name="Rectangle 1"/>
          <p:cNvSpPr>
            <a:spLocks noChangeArrowheads="1"/>
          </p:cNvSpPr>
          <p:nvPr/>
        </p:nvSpPr>
        <p:spPr bwMode="auto">
          <a:xfrm>
            <a:off x="2127536" y="2235038"/>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Read</a:t>
            </a:r>
          </a:p>
        </p:txBody>
      </p:sp>
      <p:sp>
        <p:nvSpPr>
          <p:cNvPr id="4" name="Rectangle 1"/>
          <p:cNvSpPr>
            <a:spLocks noChangeArrowheads="1"/>
          </p:cNvSpPr>
          <p:nvPr/>
        </p:nvSpPr>
        <p:spPr bwMode="auto">
          <a:xfrm>
            <a:off x="3703256" y="2235038"/>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Seen</a:t>
            </a:r>
          </a:p>
        </p:txBody>
      </p:sp>
      <p:cxnSp>
        <p:nvCxnSpPr>
          <p:cNvPr id="5" name="Straight Arrow Connector 4"/>
          <p:cNvCxnSpPr/>
          <p:nvPr/>
        </p:nvCxnSpPr>
        <p:spPr>
          <a:xfrm>
            <a:off x="1137724" y="2696703"/>
            <a:ext cx="1160626" cy="1068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838238" y="2737015"/>
            <a:ext cx="0" cy="1028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216913" y="2696703"/>
            <a:ext cx="400744" cy="1068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1"/>
          <p:cNvSpPr>
            <a:spLocks noChangeArrowheads="1"/>
          </p:cNvSpPr>
          <p:nvPr/>
        </p:nvSpPr>
        <p:spPr bwMode="auto">
          <a:xfrm>
            <a:off x="6717107" y="1865706"/>
            <a:ext cx="1668457"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400" b="1" dirty="0"/>
              <a:t>Prior </a:t>
            </a:r>
            <a:endParaRPr lang="en-US" sz="2400" b="1" dirty="0" smtClean="0"/>
          </a:p>
          <a:p>
            <a:pPr>
              <a:defRPr/>
            </a:pPr>
            <a:r>
              <a:rPr lang="en-US" sz="2400" b="1" dirty="0" smtClean="0"/>
              <a:t>knowledge</a:t>
            </a:r>
            <a:endParaRPr lang="en-US" sz="2400" b="1" dirty="0"/>
          </a:p>
        </p:txBody>
      </p:sp>
      <p:sp>
        <p:nvSpPr>
          <p:cNvPr id="9" name="Rectangle 1"/>
          <p:cNvSpPr>
            <a:spLocks noChangeArrowheads="1"/>
          </p:cNvSpPr>
          <p:nvPr/>
        </p:nvSpPr>
        <p:spPr bwMode="auto">
          <a:xfrm>
            <a:off x="5260523" y="1496375"/>
            <a:ext cx="1351175" cy="120032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sz="2400" b="1" dirty="0" smtClean="0"/>
              <a:t>pressure</a:t>
            </a:r>
          </a:p>
          <a:p>
            <a:pPr>
              <a:defRPr/>
            </a:pPr>
            <a:r>
              <a:rPr lang="en-US" sz="2400" b="1" dirty="0" smtClean="0"/>
              <a:t>temp</a:t>
            </a:r>
          </a:p>
          <a:p>
            <a:pPr>
              <a:defRPr/>
            </a:pPr>
            <a:r>
              <a:rPr lang="en-US" sz="2400" b="1" dirty="0" smtClean="0"/>
              <a:t>odor</a:t>
            </a:r>
            <a:endParaRPr lang="en-US" sz="2400" b="1" dirty="0"/>
          </a:p>
        </p:txBody>
      </p:sp>
      <p:sp>
        <p:nvSpPr>
          <p:cNvPr id="10" name="Rectangle 1"/>
          <p:cNvSpPr>
            <a:spLocks noChangeArrowheads="1"/>
          </p:cNvSpPr>
          <p:nvPr/>
        </p:nvSpPr>
        <p:spPr bwMode="auto">
          <a:xfrm>
            <a:off x="6858214" y="2765480"/>
            <a:ext cx="1322198" cy="830997"/>
          </a:xfrm>
          <a:prstGeom prst="rect">
            <a:avLst/>
          </a:prstGeom>
          <a:solidFill>
            <a:schemeClr val="bg2"/>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b="1" dirty="0" smtClean="0">
                <a:solidFill>
                  <a:schemeClr val="tx1"/>
                </a:solidFill>
              </a:rPr>
              <a:t>(Existing schema)</a:t>
            </a:r>
            <a:endParaRPr lang="en-US" sz="2400" b="1" dirty="0">
              <a:solidFill>
                <a:schemeClr val="tx1"/>
              </a:solidFill>
            </a:endParaRPr>
          </a:p>
        </p:txBody>
      </p:sp>
      <p:cxnSp>
        <p:nvCxnSpPr>
          <p:cNvPr id="11" name="Straight Arrow Connector 10"/>
          <p:cNvCxnSpPr/>
          <p:nvPr/>
        </p:nvCxnSpPr>
        <p:spPr>
          <a:xfrm flipH="1">
            <a:off x="4814337" y="2737015"/>
            <a:ext cx="1044232" cy="1028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
          <p:cNvSpPr>
            <a:spLocks noChangeArrowheads="1"/>
          </p:cNvSpPr>
          <p:nvPr/>
        </p:nvSpPr>
        <p:spPr bwMode="auto">
          <a:xfrm>
            <a:off x="927376"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Speak</a:t>
            </a:r>
          </a:p>
        </p:txBody>
      </p:sp>
      <p:sp>
        <p:nvSpPr>
          <p:cNvPr id="13" name="Rectangle 1"/>
          <p:cNvSpPr>
            <a:spLocks noChangeArrowheads="1"/>
          </p:cNvSpPr>
          <p:nvPr/>
        </p:nvSpPr>
        <p:spPr bwMode="auto">
          <a:xfrm>
            <a:off x="2760573"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Write</a:t>
            </a:r>
          </a:p>
        </p:txBody>
      </p:sp>
      <p:sp>
        <p:nvSpPr>
          <p:cNvPr id="14" name="Rectangle 1"/>
          <p:cNvSpPr>
            <a:spLocks noChangeArrowheads="1"/>
          </p:cNvSpPr>
          <p:nvPr/>
        </p:nvSpPr>
        <p:spPr bwMode="auto">
          <a:xfrm>
            <a:off x="4631124"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Act out</a:t>
            </a:r>
          </a:p>
        </p:txBody>
      </p:sp>
      <p:sp>
        <p:nvSpPr>
          <p:cNvPr id="15" name="Rectangle 1"/>
          <p:cNvSpPr>
            <a:spLocks noChangeArrowheads="1"/>
          </p:cNvSpPr>
          <p:nvPr/>
        </p:nvSpPr>
        <p:spPr bwMode="auto">
          <a:xfrm>
            <a:off x="6464321" y="4973035"/>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Imaging</a:t>
            </a:r>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13 In pairs or groups of three, change the response for task number 12 in the previous slide. Write the new instructions.</a:t>
            </a:r>
            <a:endParaRPr lang="en-US" sz="2750" dirty="0"/>
          </a:p>
        </p:txBody>
      </p:sp>
      <p:sp>
        <p:nvSpPr>
          <p:cNvPr id="22" name="Rectangle 1"/>
          <p:cNvSpPr>
            <a:spLocks noChangeArrowheads="1"/>
          </p:cNvSpPr>
          <p:nvPr/>
        </p:nvSpPr>
        <p:spPr bwMode="auto">
          <a:xfrm>
            <a:off x="1929257" y="3765338"/>
            <a:ext cx="3223998" cy="707886"/>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dirty="0" smtClean="0">
                <a:solidFill>
                  <a:srgbClr val="000000"/>
                </a:solidFill>
              </a:rPr>
              <a:t>    </a:t>
            </a:r>
            <a:r>
              <a:rPr lang="en-US" sz="2000" b="1" dirty="0" smtClean="0">
                <a:solidFill>
                  <a:srgbClr val="000000"/>
                </a:solidFill>
              </a:rPr>
              <a:t>               Processing by identifying, classifying, etc.</a:t>
            </a:r>
            <a:endParaRPr lang="en-US" sz="2000" b="1" dirty="0">
              <a:solidFill>
                <a:srgbClr val="000000"/>
              </a:solidFill>
            </a:endParaRPr>
          </a:p>
        </p:txBody>
      </p:sp>
      <p:cxnSp>
        <p:nvCxnSpPr>
          <p:cNvPr id="23" name="Straight Arrow Connector 22"/>
          <p:cNvCxnSpPr/>
          <p:nvPr/>
        </p:nvCxnSpPr>
        <p:spPr>
          <a:xfrm flipH="1">
            <a:off x="1560164" y="4473224"/>
            <a:ext cx="567372" cy="558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564482" y="4473224"/>
            <a:ext cx="0" cy="558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4" idx="0"/>
          </p:cNvCxnSpPr>
          <p:nvPr/>
        </p:nvCxnSpPr>
        <p:spPr>
          <a:xfrm>
            <a:off x="4965248" y="4473224"/>
            <a:ext cx="394046" cy="4998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159596" y="4165448"/>
            <a:ext cx="1943424" cy="7261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0204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flipV="1">
            <a:off x="2514600" y="2555875"/>
            <a:ext cx="857250" cy="750888"/>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243936" y="1896815"/>
            <a:ext cx="2768194" cy="109599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78963" y="3244305"/>
            <a:ext cx="2564973" cy="71025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5"/>
          <p:cNvSpPr txBox="1">
            <a:spLocks noChangeArrowheads="1"/>
          </p:cNvSpPr>
          <p:nvPr/>
        </p:nvSpPr>
        <p:spPr bwMode="auto">
          <a:xfrm>
            <a:off x="3562350" y="2179638"/>
            <a:ext cx="2168525" cy="523875"/>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2800" b="1" dirty="0" smtClean="0">
                <a:solidFill>
                  <a:schemeClr val="bg1"/>
                </a:solidFill>
                <a:effectLst>
                  <a:glow rad="139700">
                    <a:schemeClr val="accent3">
                      <a:satMod val="175000"/>
                      <a:alpha val="40000"/>
                    </a:schemeClr>
                  </a:glow>
                  <a:outerShdw blurRad="63500" sx="102000" sy="102000" algn="ctr" rotWithShape="0">
                    <a:prstClr val="black">
                      <a:alpha val="40000"/>
                    </a:prstClr>
                  </a:outerShdw>
                </a:effectLst>
              </a:rPr>
              <a:t>learning</a:t>
            </a:r>
            <a:endParaRPr lang="en-US" sz="2800" b="1" dirty="0" smtClean="0">
              <a:solidFill>
                <a:srgbClr val="000000"/>
              </a:solidFill>
              <a:effectLst>
                <a:outerShdw blurRad="63500" sx="102000" sy="102000" algn="ctr" rotWithShape="0">
                  <a:prstClr val="black">
                    <a:alpha val="40000"/>
                  </a:prstClr>
                </a:outerShdw>
              </a:effectLst>
            </a:endParaRPr>
          </a:p>
        </p:txBody>
      </p:sp>
      <p:sp>
        <p:nvSpPr>
          <p:cNvPr id="11" name="TextBox 5"/>
          <p:cNvSpPr txBox="1">
            <a:spLocks noChangeArrowheads="1"/>
          </p:cNvSpPr>
          <p:nvPr/>
        </p:nvSpPr>
        <p:spPr bwMode="auto">
          <a:xfrm>
            <a:off x="1036638" y="3400425"/>
            <a:ext cx="1892300" cy="431800"/>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defRPr/>
            </a:pPr>
            <a:r>
              <a:rPr lang="en-US" sz="2200" b="1" dirty="0" smtClean="0">
                <a:solidFill>
                  <a:srgbClr val="000000"/>
                </a:solidFill>
                <a:effectLst>
                  <a:outerShdw blurRad="63500" sx="102000" sy="102000" algn="ctr" rotWithShape="0">
                    <a:prstClr val="black">
                      <a:alpha val="40000"/>
                    </a:prstClr>
                  </a:outerShdw>
                </a:effectLst>
              </a:rPr>
              <a:t>Process</a:t>
            </a:r>
          </a:p>
        </p:txBody>
      </p:sp>
      <p:cxnSp>
        <p:nvCxnSpPr>
          <p:cNvPr id="15" name="Straight Connector 14"/>
          <p:cNvCxnSpPr/>
          <p:nvPr/>
        </p:nvCxnSpPr>
        <p:spPr>
          <a:xfrm flipH="1" flipV="1">
            <a:off x="5672138" y="2868613"/>
            <a:ext cx="992187" cy="531812"/>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730247" y="3307181"/>
            <a:ext cx="2564973" cy="71025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5"/>
          <p:cNvSpPr txBox="1">
            <a:spLocks noChangeArrowheads="1"/>
          </p:cNvSpPr>
          <p:nvPr/>
        </p:nvSpPr>
        <p:spPr bwMode="auto">
          <a:xfrm>
            <a:off x="6088063" y="3463925"/>
            <a:ext cx="1892300" cy="430213"/>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defRPr/>
            </a:pPr>
            <a:r>
              <a:rPr lang="en-US" sz="2200" b="1" dirty="0" smtClean="0">
                <a:solidFill>
                  <a:srgbClr val="000000"/>
                </a:solidFill>
                <a:effectLst>
                  <a:outerShdw blurRad="63500" sx="102000" sy="102000" algn="ctr" rotWithShape="0">
                    <a:prstClr val="black">
                      <a:alpha val="40000"/>
                    </a:prstClr>
                  </a:outerShdw>
                </a:effectLst>
              </a:rPr>
              <a:t>Information</a:t>
            </a:r>
          </a:p>
        </p:txBody>
      </p:sp>
      <p:sp>
        <p:nvSpPr>
          <p:cNvPr id="13" name="TextBox 12"/>
          <p:cNvSpPr txBox="1"/>
          <p:nvPr/>
        </p:nvSpPr>
        <p:spPr>
          <a:xfrm>
            <a:off x="678963" y="777177"/>
            <a:ext cx="8239891" cy="954107"/>
          </a:xfrm>
          <a:prstGeom prst="rect">
            <a:avLst/>
          </a:prstGeom>
          <a:noFill/>
        </p:spPr>
        <p:txBody>
          <a:bodyPr wrap="square" rtlCol="0">
            <a:spAutoFit/>
          </a:bodyPr>
          <a:lstStyle/>
          <a:p>
            <a:r>
              <a:rPr lang="en-US" sz="3200" b="1" dirty="0">
                <a:effectLst>
                  <a:outerShdw blurRad="63500" sx="102000" sy="102000" algn="ctr" rotWithShape="0">
                    <a:prstClr val="black">
                      <a:alpha val="40000"/>
                    </a:prstClr>
                  </a:outerShdw>
                </a:effectLst>
              </a:rPr>
              <a:t> </a:t>
            </a:r>
            <a:r>
              <a:rPr lang="en-US" sz="2400" b="1" dirty="0">
                <a:effectLst>
                  <a:outerShdw blurRad="63500" sx="102000" sy="102000" algn="ctr" rotWithShape="0">
                    <a:prstClr val="black">
                      <a:alpha val="40000"/>
                    </a:prstClr>
                  </a:outerShdw>
                </a:effectLst>
              </a:rPr>
              <a:t>Before we can design any learning, we need to understand what learning is.</a:t>
            </a:r>
            <a:endParaRPr lang="en-US" sz="2400" b="1" dirty="0"/>
          </a:p>
        </p:txBody>
      </p:sp>
      <p:sp>
        <p:nvSpPr>
          <p:cNvPr id="14" name="TextBox 13"/>
          <p:cNvSpPr txBox="1"/>
          <p:nvPr/>
        </p:nvSpPr>
        <p:spPr>
          <a:xfrm rot="20844350">
            <a:off x="7186715" y="5657574"/>
            <a:ext cx="1911494" cy="630942"/>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3500" b="1" dirty="0" smtClean="0">
                <a:solidFill>
                  <a:schemeClr val="bg1"/>
                </a:solidFill>
              </a:rPr>
              <a:t>REVIEW</a:t>
            </a:r>
          </a:p>
        </p:txBody>
      </p:sp>
    </p:spTree>
    <p:extLst>
      <p:ext uri="{BB962C8B-B14F-4D97-AF65-F5344CB8AC3E}">
        <p14:creationId xmlns:p14="http://schemas.microsoft.com/office/powerpoint/2010/main" val="2997694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Our goals</a:t>
            </a:r>
            <a:endParaRPr lang="en-US" sz="2800" dirty="0"/>
          </a:p>
        </p:txBody>
      </p:sp>
      <p:sp>
        <p:nvSpPr>
          <p:cNvPr id="42" name="TextBox 41"/>
          <p:cNvSpPr txBox="1"/>
          <p:nvPr/>
        </p:nvSpPr>
        <p:spPr>
          <a:xfrm>
            <a:off x="1543745" y="1159408"/>
            <a:ext cx="6055678"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Thinking as an EXPLORER </a:t>
            </a:r>
            <a:r>
              <a:rPr lang="en-US" sz="2800" dirty="0" err="1" smtClean="0"/>
              <a:t>vs</a:t>
            </a:r>
            <a:r>
              <a:rPr lang="en-US" sz="2800" dirty="0" smtClean="0"/>
              <a:t> FINDING the right answer</a:t>
            </a:r>
            <a:endParaRPr lang="en-US" sz="2800" dirty="0"/>
          </a:p>
        </p:txBody>
      </p:sp>
      <p:sp>
        <p:nvSpPr>
          <p:cNvPr id="21" name="TextBox 20"/>
          <p:cNvSpPr txBox="1"/>
          <p:nvPr/>
        </p:nvSpPr>
        <p:spPr>
          <a:xfrm>
            <a:off x="1543745" y="2521154"/>
            <a:ext cx="6055678"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Do not hesitate to question the status quo or even the research.</a:t>
            </a:r>
            <a:endParaRPr lang="en-US" sz="2800" dirty="0"/>
          </a:p>
        </p:txBody>
      </p:sp>
      <p:sp>
        <p:nvSpPr>
          <p:cNvPr id="22" name="TextBox 21"/>
          <p:cNvSpPr txBox="1"/>
          <p:nvPr/>
        </p:nvSpPr>
        <p:spPr>
          <a:xfrm>
            <a:off x="1543745" y="3748218"/>
            <a:ext cx="6055678" cy="267765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Remember?</a:t>
            </a:r>
          </a:p>
          <a:p>
            <a:pPr marL="457200" indent="-457200">
              <a:buFont typeface="Arial"/>
              <a:buChar char="•"/>
            </a:pPr>
            <a:r>
              <a:rPr lang="en-US" sz="2800" dirty="0" smtClean="0"/>
              <a:t>The world is flat.</a:t>
            </a:r>
          </a:p>
          <a:p>
            <a:pPr marL="457200" indent="-457200">
              <a:buFont typeface="Arial"/>
              <a:buChar char="•"/>
            </a:pPr>
            <a:r>
              <a:rPr lang="en-US" sz="2800" dirty="0" smtClean="0"/>
              <a:t>The sun revolves around the earth.</a:t>
            </a:r>
          </a:p>
          <a:p>
            <a:pPr marL="457200" indent="-457200">
              <a:buFont typeface="Arial"/>
              <a:buChar char="•"/>
            </a:pPr>
            <a:r>
              <a:rPr lang="en-US" sz="2800" dirty="0" smtClean="0"/>
              <a:t>Bloom’s taxonomy</a:t>
            </a:r>
          </a:p>
          <a:p>
            <a:pPr marL="457200" indent="-457200">
              <a:buFont typeface="Arial"/>
              <a:buChar char="•"/>
            </a:pPr>
            <a:r>
              <a:rPr lang="en-US" sz="2800" dirty="0" smtClean="0"/>
              <a:t>The planet </a:t>
            </a:r>
            <a:r>
              <a:rPr lang="en-US" sz="2800" dirty="0"/>
              <a:t>P</a:t>
            </a:r>
            <a:r>
              <a:rPr lang="en-US" sz="2800" dirty="0" smtClean="0"/>
              <a:t>luto</a:t>
            </a:r>
          </a:p>
          <a:p>
            <a:pPr marL="457200" indent="-457200">
              <a:buFont typeface="Arial"/>
              <a:buChar char="•"/>
            </a:pPr>
            <a:r>
              <a:rPr lang="en-US" sz="2800" dirty="0" smtClean="0"/>
              <a:t>The atom</a:t>
            </a:r>
          </a:p>
        </p:txBody>
      </p:sp>
    </p:spTree>
    <p:extLst>
      <p:ext uri="{BB962C8B-B14F-4D97-AF65-F5344CB8AC3E}">
        <p14:creationId xmlns:p14="http://schemas.microsoft.com/office/powerpoint/2010/main" val="610527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flipV="1">
            <a:off x="2514600" y="2555875"/>
            <a:ext cx="857250" cy="750888"/>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243936" y="1896815"/>
            <a:ext cx="2768194" cy="109599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78963" y="3244305"/>
            <a:ext cx="2564973" cy="71025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5"/>
          <p:cNvSpPr txBox="1">
            <a:spLocks noChangeArrowheads="1"/>
          </p:cNvSpPr>
          <p:nvPr/>
        </p:nvSpPr>
        <p:spPr bwMode="auto">
          <a:xfrm>
            <a:off x="3562350" y="2179638"/>
            <a:ext cx="2168525" cy="523875"/>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2800" b="1" dirty="0" smtClean="0">
                <a:solidFill>
                  <a:schemeClr val="bg1"/>
                </a:solidFill>
                <a:effectLst>
                  <a:glow rad="139700">
                    <a:schemeClr val="accent3">
                      <a:satMod val="175000"/>
                      <a:alpha val="40000"/>
                    </a:schemeClr>
                  </a:glow>
                  <a:outerShdw blurRad="63500" sx="102000" sy="102000" algn="ctr" rotWithShape="0">
                    <a:prstClr val="black">
                      <a:alpha val="40000"/>
                    </a:prstClr>
                  </a:outerShdw>
                </a:effectLst>
              </a:rPr>
              <a:t>learning</a:t>
            </a:r>
            <a:endParaRPr lang="en-US" sz="2800" b="1" dirty="0" smtClean="0">
              <a:solidFill>
                <a:srgbClr val="000000"/>
              </a:solidFill>
              <a:effectLst>
                <a:outerShdw blurRad="63500" sx="102000" sy="102000" algn="ctr" rotWithShape="0">
                  <a:prstClr val="black">
                    <a:alpha val="40000"/>
                  </a:prstClr>
                </a:outerShdw>
              </a:effectLst>
            </a:endParaRPr>
          </a:p>
        </p:txBody>
      </p:sp>
      <p:sp>
        <p:nvSpPr>
          <p:cNvPr id="11" name="TextBox 5"/>
          <p:cNvSpPr txBox="1">
            <a:spLocks noChangeArrowheads="1"/>
          </p:cNvSpPr>
          <p:nvPr/>
        </p:nvSpPr>
        <p:spPr bwMode="auto">
          <a:xfrm>
            <a:off x="1187450" y="3362325"/>
            <a:ext cx="1892300" cy="431800"/>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defRPr/>
            </a:pPr>
            <a:r>
              <a:rPr lang="en-US" sz="2200" b="1" dirty="0" smtClean="0">
                <a:solidFill>
                  <a:srgbClr val="000000"/>
                </a:solidFill>
                <a:effectLst>
                  <a:outerShdw blurRad="63500" sx="102000" sy="102000" algn="ctr" rotWithShape="0">
                    <a:prstClr val="black">
                      <a:alpha val="40000"/>
                    </a:prstClr>
                  </a:outerShdw>
                </a:effectLst>
              </a:rPr>
              <a:t>Process</a:t>
            </a:r>
          </a:p>
        </p:txBody>
      </p:sp>
      <p:cxnSp>
        <p:nvCxnSpPr>
          <p:cNvPr id="15" name="Straight Connector 14"/>
          <p:cNvCxnSpPr/>
          <p:nvPr/>
        </p:nvCxnSpPr>
        <p:spPr>
          <a:xfrm flipH="1" flipV="1">
            <a:off x="5395913" y="2603500"/>
            <a:ext cx="990600" cy="531813"/>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730247" y="2992810"/>
            <a:ext cx="2564973" cy="71025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5"/>
          <p:cNvSpPr txBox="1">
            <a:spLocks noChangeArrowheads="1"/>
          </p:cNvSpPr>
          <p:nvPr/>
        </p:nvSpPr>
        <p:spPr bwMode="auto">
          <a:xfrm>
            <a:off x="6138863" y="3135313"/>
            <a:ext cx="1892300" cy="430212"/>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defRPr/>
            </a:pPr>
            <a:r>
              <a:rPr lang="en-US" sz="2200" b="1" dirty="0" smtClean="0">
                <a:solidFill>
                  <a:srgbClr val="000000"/>
                </a:solidFill>
                <a:effectLst>
                  <a:outerShdw blurRad="63500" sx="102000" sy="102000" algn="ctr" rotWithShape="0">
                    <a:prstClr val="black">
                      <a:alpha val="40000"/>
                    </a:prstClr>
                  </a:outerShdw>
                </a:effectLst>
              </a:rPr>
              <a:t>Information</a:t>
            </a:r>
          </a:p>
        </p:txBody>
      </p:sp>
      <p:sp>
        <p:nvSpPr>
          <p:cNvPr id="18449" name="TextBox 4"/>
          <p:cNvSpPr txBox="1">
            <a:spLocks noChangeArrowheads="1"/>
          </p:cNvSpPr>
          <p:nvPr/>
        </p:nvSpPr>
        <p:spPr bwMode="auto">
          <a:xfrm>
            <a:off x="4151313" y="4162425"/>
            <a:ext cx="4470400" cy="2308225"/>
          </a:xfrm>
          <a:prstGeom prst="rect">
            <a:avLst/>
          </a:prstGeom>
          <a:solidFill>
            <a:srgbClr val="1212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buFont typeface="Arial" charset="0"/>
              <a:buChar char="•"/>
            </a:pPr>
            <a:r>
              <a:rPr lang="en-US" b="1">
                <a:solidFill>
                  <a:srgbClr val="FFFFFF"/>
                </a:solidFill>
              </a:rPr>
              <a:t>Visual information</a:t>
            </a:r>
          </a:p>
          <a:p>
            <a:pPr eaLnBrk="1" hangingPunct="1">
              <a:buFont typeface="Arial" charset="0"/>
              <a:buChar char="•"/>
            </a:pPr>
            <a:r>
              <a:rPr lang="en-US" b="1">
                <a:solidFill>
                  <a:srgbClr val="FFFFFF"/>
                </a:solidFill>
              </a:rPr>
              <a:t>Aural information</a:t>
            </a:r>
          </a:p>
          <a:p>
            <a:pPr eaLnBrk="1" hangingPunct="1">
              <a:buFont typeface="Arial" charset="0"/>
              <a:buChar char="•"/>
            </a:pPr>
            <a:r>
              <a:rPr lang="en-US" b="1">
                <a:solidFill>
                  <a:srgbClr val="FFFFFF"/>
                </a:solidFill>
              </a:rPr>
              <a:t>Printed information</a:t>
            </a:r>
          </a:p>
          <a:p>
            <a:pPr eaLnBrk="1" hangingPunct="1">
              <a:buFont typeface="Arial" charset="0"/>
              <a:buChar char="•"/>
            </a:pPr>
            <a:r>
              <a:rPr lang="en-US" b="1">
                <a:solidFill>
                  <a:srgbClr val="FFFFFF"/>
                </a:solidFill>
              </a:rPr>
              <a:t>Tactile information</a:t>
            </a:r>
          </a:p>
          <a:p>
            <a:pPr eaLnBrk="1" hangingPunct="1">
              <a:buFont typeface="Arial" charset="0"/>
              <a:buChar char="•"/>
            </a:pPr>
            <a:r>
              <a:rPr lang="en-US" b="1">
                <a:solidFill>
                  <a:srgbClr val="FFFFFF"/>
                </a:solidFill>
              </a:rPr>
              <a:t>Olfactory information</a:t>
            </a:r>
          </a:p>
          <a:p>
            <a:pPr eaLnBrk="1" hangingPunct="1">
              <a:buFont typeface="Arial" charset="0"/>
              <a:buChar char="•"/>
            </a:pPr>
            <a:r>
              <a:rPr lang="en-US" b="1">
                <a:solidFill>
                  <a:srgbClr val="FFFFFF"/>
                </a:solidFill>
              </a:rPr>
              <a:t>Taste information</a:t>
            </a:r>
          </a:p>
        </p:txBody>
      </p:sp>
      <p:sp>
        <p:nvSpPr>
          <p:cNvPr id="18450" name="TextBox 19"/>
          <p:cNvSpPr txBox="1">
            <a:spLocks noChangeArrowheads="1"/>
          </p:cNvSpPr>
          <p:nvPr/>
        </p:nvSpPr>
        <p:spPr bwMode="auto">
          <a:xfrm>
            <a:off x="581025" y="4162425"/>
            <a:ext cx="2979738" cy="2308225"/>
          </a:xfrm>
          <a:prstGeom prst="rect">
            <a:avLst/>
          </a:prstGeom>
          <a:solidFill>
            <a:srgbClr val="1212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buFont typeface="Arial" charset="0"/>
              <a:buChar char="•"/>
            </a:pPr>
            <a:r>
              <a:rPr lang="en-US" b="1">
                <a:solidFill>
                  <a:srgbClr val="FFFFFF"/>
                </a:solidFill>
              </a:rPr>
              <a:t>Compare </a:t>
            </a:r>
          </a:p>
          <a:p>
            <a:pPr eaLnBrk="1" hangingPunct="1">
              <a:buFont typeface="Arial" charset="0"/>
              <a:buChar char="•"/>
            </a:pPr>
            <a:r>
              <a:rPr lang="en-US" b="1">
                <a:solidFill>
                  <a:srgbClr val="FFFFFF"/>
                </a:solidFill>
              </a:rPr>
              <a:t>Contrast</a:t>
            </a:r>
          </a:p>
          <a:p>
            <a:pPr eaLnBrk="1" hangingPunct="1">
              <a:buFont typeface="Arial" charset="0"/>
              <a:buChar char="•"/>
            </a:pPr>
            <a:r>
              <a:rPr lang="en-US" b="1">
                <a:solidFill>
                  <a:srgbClr val="FFFFFF"/>
                </a:solidFill>
              </a:rPr>
              <a:t>Classify</a:t>
            </a:r>
          </a:p>
          <a:p>
            <a:pPr eaLnBrk="1" hangingPunct="1">
              <a:buFont typeface="Arial" charset="0"/>
              <a:buChar char="•"/>
            </a:pPr>
            <a:r>
              <a:rPr lang="en-US" b="1">
                <a:solidFill>
                  <a:srgbClr val="FFFFFF"/>
                </a:solidFill>
              </a:rPr>
              <a:t>Find patterns</a:t>
            </a:r>
          </a:p>
          <a:p>
            <a:pPr eaLnBrk="1" hangingPunct="1">
              <a:buFont typeface="Arial" charset="0"/>
              <a:buChar char="•"/>
            </a:pPr>
            <a:r>
              <a:rPr lang="en-US" b="1">
                <a:solidFill>
                  <a:srgbClr val="FFFFFF"/>
                </a:solidFill>
              </a:rPr>
              <a:t>Define </a:t>
            </a:r>
          </a:p>
          <a:p>
            <a:pPr eaLnBrk="1" hangingPunct="1">
              <a:buFont typeface="Arial" charset="0"/>
              <a:buChar char="•"/>
            </a:pPr>
            <a:r>
              <a:rPr lang="en-US" b="1">
                <a:solidFill>
                  <a:srgbClr val="FFFFFF"/>
                </a:solidFill>
              </a:rPr>
              <a:t>Analyze</a:t>
            </a:r>
          </a:p>
        </p:txBody>
      </p:sp>
      <p:cxnSp>
        <p:nvCxnSpPr>
          <p:cNvPr id="14" name="Straight Connector 13"/>
          <p:cNvCxnSpPr/>
          <p:nvPr/>
        </p:nvCxnSpPr>
        <p:spPr>
          <a:xfrm flipV="1">
            <a:off x="1873250" y="3954463"/>
            <a:ext cx="0" cy="255587"/>
          </a:xfrm>
          <a:prstGeom prst="line">
            <a:avLst/>
          </a:prstGeom>
          <a:ln w="5715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080250" y="3703638"/>
            <a:ext cx="0" cy="458787"/>
          </a:xfrm>
          <a:prstGeom prst="line">
            <a:avLst/>
          </a:prstGeom>
          <a:ln w="5715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78963" y="777177"/>
            <a:ext cx="8239891" cy="954107"/>
          </a:xfrm>
          <a:prstGeom prst="rect">
            <a:avLst/>
          </a:prstGeom>
          <a:noFill/>
        </p:spPr>
        <p:txBody>
          <a:bodyPr wrap="square" rtlCol="0">
            <a:spAutoFit/>
          </a:bodyPr>
          <a:lstStyle/>
          <a:p>
            <a:pPr>
              <a:defRPr/>
            </a:pPr>
            <a:r>
              <a:rPr lang="en-US" sz="3200" b="1" dirty="0">
                <a:effectLst>
                  <a:outerShdw blurRad="63500" sx="102000" sy="102000" algn="ctr" rotWithShape="0">
                    <a:prstClr val="black">
                      <a:alpha val="40000"/>
                    </a:prstClr>
                  </a:outerShdw>
                </a:effectLst>
              </a:rPr>
              <a:t> </a:t>
            </a:r>
            <a:r>
              <a:rPr lang="en-US" sz="2400" b="1" dirty="0">
                <a:solidFill>
                  <a:srgbClr val="000000"/>
                </a:solidFill>
                <a:effectLst>
                  <a:outerShdw blurRad="63500" sx="102000" sy="102000" algn="ctr" rotWithShape="0">
                    <a:prstClr val="black">
                      <a:alpha val="40000"/>
                    </a:prstClr>
                  </a:outerShdw>
                </a:effectLst>
              </a:rPr>
              <a:t>How do we process? </a:t>
            </a:r>
          </a:p>
          <a:p>
            <a:pPr>
              <a:defRPr/>
            </a:pPr>
            <a:r>
              <a:rPr lang="en-US" sz="2400" b="1" dirty="0">
                <a:solidFill>
                  <a:srgbClr val="000000"/>
                </a:solidFill>
                <a:effectLst>
                  <a:outerShdw blurRad="63500" sx="102000" sy="102000" algn="ctr" rotWithShape="0">
                    <a:prstClr val="black">
                      <a:alpha val="40000"/>
                    </a:prstClr>
                  </a:outerShdw>
                </a:effectLst>
              </a:rPr>
              <a:t>       What is the information?</a:t>
            </a:r>
          </a:p>
        </p:txBody>
      </p:sp>
      <p:sp>
        <p:nvSpPr>
          <p:cNvPr id="22" name="TextBox 21"/>
          <p:cNvSpPr txBox="1"/>
          <p:nvPr/>
        </p:nvSpPr>
        <p:spPr>
          <a:xfrm rot="20844350">
            <a:off x="6664429" y="461706"/>
            <a:ext cx="1911494" cy="630942"/>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3500" b="1" dirty="0" smtClean="0">
                <a:solidFill>
                  <a:schemeClr val="bg1"/>
                </a:solidFill>
              </a:rPr>
              <a:t>REVIEW</a:t>
            </a:r>
          </a:p>
        </p:txBody>
      </p:sp>
    </p:spTree>
    <p:extLst>
      <p:ext uri="{BB962C8B-B14F-4D97-AF65-F5344CB8AC3E}">
        <p14:creationId xmlns:p14="http://schemas.microsoft.com/office/powerpoint/2010/main" val="4578638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49963" y="1044157"/>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Heard</a:t>
            </a:r>
          </a:p>
        </p:txBody>
      </p:sp>
      <p:sp>
        <p:nvSpPr>
          <p:cNvPr id="3" name="Rectangle 1"/>
          <p:cNvSpPr>
            <a:spLocks noChangeArrowheads="1"/>
          </p:cNvSpPr>
          <p:nvPr/>
        </p:nvSpPr>
        <p:spPr bwMode="auto">
          <a:xfrm>
            <a:off x="2041777" y="1044157"/>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Read</a:t>
            </a:r>
          </a:p>
        </p:txBody>
      </p:sp>
      <p:sp>
        <p:nvSpPr>
          <p:cNvPr id="4" name="Rectangle 1"/>
          <p:cNvSpPr>
            <a:spLocks noChangeArrowheads="1"/>
          </p:cNvSpPr>
          <p:nvPr/>
        </p:nvSpPr>
        <p:spPr bwMode="auto">
          <a:xfrm>
            <a:off x="3617497" y="1044157"/>
            <a:ext cx="145634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b="1" dirty="0"/>
              <a:t>Seen</a:t>
            </a:r>
          </a:p>
        </p:txBody>
      </p:sp>
      <p:cxnSp>
        <p:nvCxnSpPr>
          <p:cNvPr id="5" name="Straight Arrow Connector 4"/>
          <p:cNvCxnSpPr/>
          <p:nvPr/>
        </p:nvCxnSpPr>
        <p:spPr>
          <a:xfrm>
            <a:off x="1051965" y="1505822"/>
            <a:ext cx="1160626" cy="1068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752479" y="1546134"/>
            <a:ext cx="0" cy="1028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131154" y="1505822"/>
            <a:ext cx="400744" cy="1068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1"/>
          <p:cNvSpPr>
            <a:spLocks noChangeArrowheads="1"/>
          </p:cNvSpPr>
          <p:nvPr/>
        </p:nvSpPr>
        <p:spPr bwMode="auto">
          <a:xfrm>
            <a:off x="6631348" y="674825"/>
            <a:ext cx="1668457"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400" b="1" dirty="0"/>
              <a:t>Prior </a:t>
            </a:r>
            <a:endParaRPr lang="en-US" sz="2400" b="1" dirty="0" smtClean="0"/>
          </a:p>
          <a:p>
            <a:pPr>
              <a:defRPr/>
            </a:pPr>
            <a:r>
              <a:rPr lang="en-US" sz="2400" b="1" dirty="0" smtClean="0"/>
              <a:t>knowledge</a:t>
            </a:r>
            <a:endParaRPr lang="en-US" sz="2400" b="1" dirty="0"/>
          </a:p>
        </p:txBody>
      </p:sp>
      <p:sp>
        <p:nvSpPr>
          <p:cNvPr id="9" name="Rectangle 1"/>
          <p:cNvSpPr>
            <a:spLocks noChangeArrowheads="1"/>
          </p:cNvSpPr>
          <p:nvPr/>
        </p:nvSpPr>
        <p:spPr bwMode="auto">
          <a:xfrm>
            <a:off x="5174764" y="305494"/>
            <a:ext cx="1351175" cy="120032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sz="2400" b="1" dirty="0" smtClean="0"/>
              <a:t>pressure</a:t>
            </a:r>
          </a:p>
          <a:p>
            <a:pPr>
              <a:defRPr/>
            </a:pPr>
            <a:r>
              <a:rPr lang="en-US" sz="2400" b="1" dirty="0" smtClean="0"/>
              <a:t>temp</a:t>
            </a:r>
          </a:p>
          <a:p>
            <a:pPr>
              <a:defRPr/>
            </a:pPr>
            <a:r>
              <a:rPr lang="en-US" sz="2400" b="1" dirty="0" smtClean="0"/>
              <a:t>odor</a:t>
            </a:r>
            <a:endParaRPr lang="en-US" sz="2400" b="1" dirty="0"/>
          </a:p>
        </p:txBody>
      </p:sp>
      <p:sp>
        <p:nvSpPr>
          <p:cNvPr id="10" name="Rectangle 1"/>
          <p:cNvSpPr>
            <a:spLocks noChangeArrowheads="1"/>
          </p:cNvSpPr>
          <p:nvPr/>
        </p:nvSpPr>
        <p:spPr bwMode="auto">
          <a:xfrm>
            <a:off x="7638706" y="215609"/>
            <a:ext cx="1322198" cy="830997"/>
          </a:xfrm>
          <a:prstGeom prst="rect">
            <a:avLst/>
          </a:prstGeom>
          <a:solidFill>
            <a:schemeClr val="bg2"/>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b="1" dirty="0" smtClean="0">
                <a:solidFill>
                  <a:schemeClr val="tx1"/>
                </a:solidFill>
              </a:rPr>
              <a:t>(Existing schema)</a:t>
            </a:r>
            <a:endParaRPr lang="en-US" sz="2400" b="1" dirty="0">
              <a:solidFill>
                <a:schemeClr val="tx1"/>
              </a:solidFill>
            </a:endParaRPr>
          </a:p>
        </p:txBody>
      </p:sp>
      <p:cxnSp>
        <p:nvCxnSpPr>
          <p:cNvPr id="11" name="Straight Arrow Connector 10"/>
          <p:cNvCxnSpPr/>
          <p:nvPr/>
        </p:nvCxnSpPr>
        <p:spPr>
          <a:xfrm flipH="1">
            <a:off x="4728578" y="1546134"/>
            <a:ext cx="1044232" cy="1028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
          <p:cNvSpPr>
            <a:spLocks noChangeArrowheads="1"/>
          </p:cNvSpPr>
          <p:nvPr/>
        </p:nvSpPr>
        <p:spPr bwMode="auto">
          <a:xfrm>
            <a:off x="216719" y="3782154"/>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Speak</a:t>
            </a:r>
          </a:p>
        </p:txBody>
      </p:sp>
      <p:sp>
        <p:nvSpPr>
          <p:cNvPr id="13" name="Rectangle 1"/>
          <p:cNvSpPr>
            <a:spLocks noChangeArrowheads="1"/>
          </p:cNvSpPr>
          <p:nvPr/>
        </p:nvSpPr>
        <p:spPr bwMode="auto">
          <a:xfrm>
            <a:off x="1848336" y="3782154"/>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Write</a:t>
            </a:r>
          </a:p>
        </p:txBody>
      </p:sp>
      <p:sp>
        <p:nvSpPr>
          <p:cNvPr id="14" name="Rectangle 1"/>
          <p:cNvSpPr>
            <a:spLocks noChangeArrowheads="1"/>
          </p:cNvSpPr>
          <p:nvPr/>
        </p:nvSpPr>
        <p:spPr bwMode="auto">
          <a:xfrm>
            <a:off x="3476991" y="3782154"/>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Act out</a:t>
            </a:r>
          </a:p>
        </p:txBody>
      </p:sp>
      <p:sp>
        <p:nvSpPr>
          <p:cNvPr id="15" name="Rectangle 1"/>
          <p:cNvSpPr>
            <a:spLocks noChangeArrowheads="1"/>
          </p:cNvSpPr>
          <p:nvPr/>
        </p:nvSpPr>
        <p:spPr bwMode="auto">
          <a:xfrm>
            <a:off x="5108608" y="3782154"/>
            <a:ext cx="1456340"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defRPr/>
            </a:pPr>
            <a:r>
              <a:rPr lang="en-US" sz="2400" b="1" dirty="0"/>
              <a:t>Imaging</a:t>
            </a:r>
          </a:p>
        </p:txBody>
      </p:sp>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14 In pairs or groups of three, think of </a:t>
            </a:r>
            <a:r>
              <a:rPr lang="en-US" sz="2750" b="1" dirty="0" smtClean="0"/>
              <a:t>factors that affect your students’ ability to process</a:t>
            </a:r>
            <a:r>
              <a:rPr lang="en-US" sz="2750" dirty="0" smtClean="0"/>
              <a:t>. Write your ideas.</a:t>
            </a:r>
            <a:endParaRPr lang="en-US" sz="2750" dirty="0"/>
          </a:p>
        </p:txBody>
      </p:sp>
      <p:sp>
        <p:nvSpPr>
          <p:cNvPr id="22" name="Rectangle 1"/>
          <p:cNvSpPr>
            <a:spLocks noChangeArrowheads="1"/>
          </p:cNvSpPr>
          <p:nvPr/>
        </p:nvSpPr>
        <p:spPr bwMode="auto">
          <a:xfrm>
            <a:off x="1843498" y="2574457"/>
            <a:ext cx="3223998" cy="707886"/>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dirty="0" smtClean="0">
                <a:solidFill>
                  <a:srgbClr val="000000"/>
                </a:solidFill>
              </a:rPr>
              <a:t>    </a:t>
            </a:r>
            <a:r>
              <a:rPr lang="en-US" sz="2000" b="1" dirty="0" smtClean="0">
                <a:solidFill>
                  <a:srgbClr val="000000"/>
                </a:solidFill>
              </a:rPr>
              <a:t>               Processing by identifying, classifying, etc.</a:t>
            </a:r>
            <a:endParaRPr lang="en-US" sz="2000" b="1" dirty="0">
              <a:solidFill>
                <a:srgbClr val="000000"/>
              </a:solidFill>
            </a:endParaRPr>
          </a:p>
        </p:txBody>
      </p:sp>
      <p:cxnSp>
        <p:nvCxnSpPr>
          <p:cNvPr id="23" name="Straight Arrow Connector 22"/>
          <p:cNvCxnSpPr/>
          <p:nvPr/>
        </p:nvCxnSpPr>
        <p:spPr>
          <a:xfrm flipH="1">
            <a:off x="1474405" y="3282343"/>
            <a:ext cx="567372" cy="558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712727" y="3282343"/>
            <a:ext cx="0" cy="558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4" idx="0"/>
          </p:cNvCxnSpPr>
          <p:nvPr/>
        </p:nvCxnSpPr>
        <p:spPr>
          <a:xfrm>
            <a:off x="3811115" y="3282343"/>
            <a:ext cx="394046" cy="4998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073837" y="2974567"/>
            <a:ext cx="1134710" cy="807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1521007258"/>
              </p:ext>
            </p:extLst>
          </p:nvPr>
        </p:nvGraphicFramePr>
        <p:xfrm>
          <a:off x="6853130" y="1713238"/>
          <a:ext cx="1933995" cy="4571999"/>
        </p:xfrm>
        <a:graphic>
          <a:graphicData uri="http://schemas.openxmlformats.org/drawingml/2006/table">
            <a:tbl>
              <a:tblPr firstRow="1" bandRow="1">
                <a:tableStyleId>{5C22544A-7EE6-4342-B048-85BDC9FD1C3A}</a:tableStyleId>
              </a:tblPr>
              <a:tblGrid>
                <a:gridCol w="1933995"/>
              </a:tblGrid>
              <a:tr h="1429788">
                <a:tc>
                  <a:txBody>
                    <a:bodyPr/>
                    <a:lstStyle/>
                    <a:p>
                      <a:r>
                        <a:rPr lang="en-US" dirty="0" smtClean="0">
                          <a:solidFill>
                            <a:schemeClr val="tx1"/>
                          </a:solidFill>
                        </a:rPr>
                        <a:t>Factors that affect your students’ ability to process information and learn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Code switch</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Memory</a:t>
                      </a:r>
                      <a:r>
                        <a:rPr lang="en-US" sz="2400" b="1" baseline="0" dirty="0" smtClean="0">
                          <a:solidFill>
                            <a:srgbClr val="FF0000"/>
                          </a:solidFill>
                        </a:rPr>
                        <a:t> org.</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Affective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Age</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Lang. prof</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Focused attention</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
        <p:nvSpPr>
          <p:cNvPr id="19" name="Left Arrow 18"/>
          <p:cNvSpPr/>
          <p:nvPr/>
        </p:nvSpPr>
        <p:spPr>
          <a:xfrm>
            <a:off x="5623976" y="2196979"/>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992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15 Listen to the talk and write the numbers of the words that you see in the order you hear them.</a:t>
            </a:r>
            <a:endParaRPr lang="en-US" sz="2750" dirty="0"/>
          </a:p>
        </p:txBody>
      </p:sp>
      <p:graphicFrame>
        <p:nvGraphicFramePr>
          <p:cNvPr id="18" name="Table 17"/>
          <p:cNvGraphicFramePr>
            <a:graphicFrameLocks noGrp="1"/>
          </p:cNvGraphicFramePr>
          <p:nvPr>
            <p:extLst>
              <p:ext uri="{D42A27DB-BD31-4B8C-83A1-F6EECF244321}">
                <p14:modId xmlns:p14="http://schemas.microsoft.com/office/powerpoint/2010/main" val="1923517100"/>
              </p:ext>
            </p:extLst>
          </p:nvPr>
        </p:nvGraphicFramePr>
        <p:xfrm>
          <a:off x="6853130" y="644970"/>
          <a:ext cx="1933995" cy="4571999"/>
        </p:xfrm>
        <a:graphic>
          <a:graphicData uri="http://schemas.openxmlformats.org/drawingml/2006/table">
            <a:tbl>
              <a:tblPr firstRow="1" bandRow="1">
                <a:tableStyleId>{5C22544A-7EE6-4342-B048-85BDC9FD1C3A}</a:tableStyleId>
              </a:tblPr>
              <a:tblGrid>
                <a:gridCol w="1933995"/>
              </a:tblGrid>
              <a:tr h="1429788">
                <a:tc>
                  <a:txBody>
                    <a:bodyPr/>
                    <a:lstStyle/>
                    <a:p>
                      <a:r>
                        <a:rPr lang="en-US" dirty="0" smtClean="0">
                          <a:solidFill>
                            <a:schemeClr val="tx1"/>
                          </a:solidFill>
                        </a:rPr>
                        <a:t>Factors that affect your students’ ability to process information and learn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Code switch</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Memory</a:t>
                      </a:r>
                      <a:r>
                        <a:rPr lang="en-US" sz="2400" b="1" baseline="0" dirty="0" smtClean="0">
                          <a:solidFill>
                            <a:srgbClr val="FF0000"/>
                          </a:solidFill>
                        </a:rPr>
                        <a:t> org.</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Affective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Age</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Lang. prof</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Focused attention</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
        <p:nvSpPr>
          <p:cNvPr id="19" name="Left Arrow 18"/>
          <p:cNvSpPr/>
          <p:nvPr/>
        </p:nvSpPr>
        <p:spPr>
          <a:xfrm>
            <a:off x="5623976" y="1906299"/>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Left Arrow 28"/>
          <p:cNvSpPr/>
          <p:nvPr/>
        </p:nvSpPr>
        <p:spPr>
          <a:xfrm>
            <a:off x="5623976" y="4439381"/>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26385" y="516682"/>
            <a:ext cx="2339937" cy="4760278"/>
          </a:xfrm>
          <a:prstGeom prst="rect">
            <a:avLst/>
          </a:prstGeom>
          <a:solidFill>
            <a:srgbClr val="FFFFFF"/>
          </a:solidFill>
        </p:spPr>
        <p:txBody>
          <a:bodyPr wrap="square" rtlCol="0">
            <a:spAutoFit/>
          </a:bodyPr>
          <a:lstStyle/>
          <a:p>
            <a:pPr>
              <a:lnSpc>
                <a:spcPct val="300000"/>
              </a:lnSpc>
            </a:pPr>
            <a:r>
              <a:rPr lang="en-US" sz="3500" dirty="0" smtClean="0"/>
              <a:t>1 garlic </a:t>
            </a:r>
          </a:p>
          <a:p>
            <a:pPr>
              <a:lnSpc>
                <a:spcPct val="300000"/>
              </a:lnSpc>
            </a:pPr>
            <a:r>
              <a:rPr lang="en-US" sz="3500" dirty="0" smtClean="0"/>
              <a:t>2 kitchen</a:t>
            </a:r>
          </a:p>
          <a:p>
            <a:pPr>
              <a:lnSpc>
                <a:spcPct val="300000"/>
              </a:lnSpc>
            </a:pPr>
            <a:r>
              <a:rPr lang="en-US" sz="3500" dirty="0" smtClean="0"/>
              <a:t>3 Chinese </a:t>
            </a:r>
            <a:endParaRPr lang="en-US" sz="2800" dirty="0"/>
          </a:p>
        </p:txBody>
      </p:sp>
    </p:spTree>
    <p:extLst>
      <p:ext uri="{BB962C8B-B14F-4D97-AF65-F5344CB8AC3E}">
        <p14:creationId xmlns:p14="http://schemas.microsoft.com/office/powerpoint/2010/main" val="39841553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15 Look at the picture and write as many words as you can for what you can see in the picture. In pairs tell each other.</a:t>
            </a:r>
            <a:endParaRPr lang="en-US" sz="2750" dirty="0"/>
          </a:p>
        </p:txBody>
      </p:sp>
      <p:graphicFrame>
        <p:nvGraphicFramePr>
          <p:cNvPr id="18" name="Table 17"/>
          <p:cNvGraphicFramePr>
            <a:graphicFrameLocks noGrp="1"/>
          </p:cNvGraphicFramePr>
          <p:nvPr>
            <p:extLst>
              <p:ext uri="{D42A27DB-BD31-4B8C-83A1-F6EECF244321}">
                <p14:modId xmlns:p14="http://schemas.microsoft.com/office/powerpoint/2010/main" val="2773689719"/>
              </p:ext>
            </p:extLst>
          </p:nvPr>
        </p:nvGraphicFramePr>
        <p:xfrm>
          <a:off x="6853130" y="644970"/>
          <a:ext cx="1933995" cy="4571999"/>
        </p:xfrm>
        <a:graphic>
          <a:graphicData uri="http://schemas.openxmlformats.org/drawingml/2006/table">
            <a:tbl>
              <a:tblPr firstRow="1" bandRow="1">
                <a:tableStyleId>{5C22544A-7EE6-4342-B048-85BDC9FD1C3A}</a:tableStyleId>
              </a:tblPr>
              <a:tblGrid>
                <a:gridCol w="1933995"/>
              </a:tblGrid>
              <a:tr h="1429788">
                <a:tc>
                  <a:txBody>
                    <a:bodyPr/>
                    <a:lstStyle/>
                    <a:p>
                      <a:r>
                        <a:rPr lang="en-US" dirty="0" smtClean="0">
                          <a:solidFill>
                            <a:schemeClr val="tx1"/>
                          </a:solidFill>
                        </a:rPr>
                        <a:t>Factors that affect your students’ ability to process information and learn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Code switch</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Memory</a:t>
                      </a:r>
                      <a:r>
                        <a:rPr lang="en-US" sz="2400" b="1" baseline="0" dirty="0" smtClean="0">
                          <a:solidFill>
                            <a:srgbClr val="FF0000"/>
                          </a:solidFill>
                        </a:rPr>
                        <a:t> org.</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Affective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Age</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Lang. prof</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70840">
                <a:tc>
                  <a:txBody>
                    <a:bodyPr/>
                    <a:lstStyle/>
                    <a:p>
                      <a:r>
                        <a:rPr lang="en-US" sz="2400" b="1" dirty="0" smtClean="0">
                          <a:solidFill>
                            <a:srgbClr val="FF0000"/>
                          </a:solidFill>
                        </a:rPr>
                        <a:t>Focused attention</a:t>
                      </a:r>
                      <a:endParaRPr lang="en-US" sz="2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
        <p:nvSpPr>
          <p:cNvPr id="19" name="Left Arrow 18"/>
          <p:cNvSpPr/>
          <p:nvPr/>
        </p:nvSpPr>
        <p:spPr>
          <a:xfrm>
            <a:off x="5623976" y="1906299"/>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Left Arrow 28"/>
          <p:cNvSpPr/>
          <p:nvPr/>
        </p:nvSpPr>
        <p:spPr>
          <a:xfrm>
            <a:off x="5623976" y="4439381"/>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5623976" y="2870769"/>
            <a:ext cx="1229154" cy="77758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40642" y="1517227"/>
            <a:ext cx="5370812" cy="3558163"/>
          </a:xfrm>
          <a:prstGeom prst="rect">
            <a:avLst/>
          </a:prstGeom>
        </p:spPr>
      </p:pic>
    </p:spTree>
    <p:extLst>
      <p:ext uri="{BB962C8B-B14F-4D97-AF65-F5344CB8AC3E}">
        <p14:creationId xmlns:p14="http://schemas.microsoft.com/office/powerpoint/2010/main" val="23750467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0774"/>
            <a:ext cx="9129618" cy="5135410"/>
          </a:xfrm>
          <a:prstGeom prst="rect">
            <a:avLst/>
          </a:prstGeom>
        </p:spPr>
      </p:pic>
      <p:sp>
        <p:nvSpPr>
          <p:cNvPr id="3" name="TextBox 2"/>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15 Look at the picture and write as many words as you can for what you can see in the picture. In pairs tell each other.</a:t>
            </a:r>
            <a:endParaRPr lang="en-US" sz="2750" dirty="0"/>
          </a:p>
        </p:txBody>
      </p:sp>
    </p:spTree>
    <p:extLst>
      <p:ext uri="{BB962C8B-B14F-4D97-AF65-F5344CB8AC3E}">
        <p14:creationId xmlns:p14="http://schemas.microsoft.com/office/powerpoint/2010/main" val="4635469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244620" y="200179"/>
            <a:ext cx="8745678" cy="6496575"/>
          </a:xfrm>
          <a:prstGeom prst="rect">
            <a:avLst/>
          </a:prstGeom>
          <a:solidFill>
            <a:srgbClr val="FFFFFF"/>
          </a:solidFill>
          <a:ln w="9525">
            <a:solidFill>
              <a:srgbClr val="0D0D0D"/>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0" u="none" strike="noStrike" cap="none" normalizeH="0" baseline="0" dirty="0">
                <a:ln>
                  <a:noFill/>
                </a:ln>
                <a:solidFill>
                  <a:srgbClr val="434343"/>
                </a:solidFill>
                <a:effectLst/>
                <a:latin typeface="Arial" charset="0"/>
                <a:ea typeface="ＭＳ Ｐゴシック" charset="0"/>
              </a:rPr>
              <a:t>Levels of reading and writing: (detail level)</a:t>
            </a:r>
            <a:endParaRPr kumimoji="0" lang="en-US" sz="2800" b="0" i="0" u="none" strike="noStrike" cap="none" normalizeH="0" baseline="0" dirty="0">
              <a:ln>
                <a:noFill/>
              </a:ln>
              <a:solidFill>
                <a:srgbClr val="434343"/>
              </a:solidFill>
              <a:effectLst/>
              <a:latin typeface="Arial" charset="0"/>
              <a:ea typeface="ＭＳ Ｐゴシック"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A simple sentence in English can have up to six parts, or chunks that provide details about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who,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what,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where,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when,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how and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a:ln>
                  <a:noFill/>
                </a:ln>
                <a:solidFill>
                  <a:srgbClr val="434343"/>
                </a:solidFill>
                <a:effectLst/>
                <a:latin typeface="Arial" charset="0"/>
                <a:ea typeface="ＭＳ Ｐゴシック" charset="0"/>
              </a:rPr>
              <a:t>the action that occurs. </a:t>
            </a:r>
          </a:p>
        </p:txBody>
      </p:sp>
    </p:spTree>
    <p:extLst>
      <p:ext uri="{BB962C8B-B14F-4D97-AF65-F5344CB8AC3E}">
        <p14:creationId xmlns:p14="http://schemas.microsoft.com/office/powerpoint/2010/main" val="12704466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244620" y="200179"/>
            <a:ext cx="8745678" cy="6496575"/>
          </a:xfrm>
          <a:prstGeom prst="rect">
            <a:avLst/>
          </a:prstGeom>
          <a:solidFill>
            <a:srgbClr val="FFFFFF"/>
          </a:solidFill>
          <a:ln w="9525">
            <a:solidFill>
              <a:srgbClr val="0D0D0D"/>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0" u="none" strike="noStrike" cap="none" normalizeH="0" baseline="0" dirty="0">
                <a:ln>
                  <a:noFill/>
                </a:ln>
                <a:solidFill>
                  <a:srgbClr val="434343"/>
                </a:solidFill>
                <a:effectLst/>
                <a:latin typeface="Arial" charset="0"/>
                <a:ea typeface="ＭＳ Ｐゴシック" charset="0"/>
              </a:rPr>
              <a:t>Levels of reading and writing: (detail level)</a:t>
            </a:r>
            <a:endParaRPr kumimoji="0" lang="en-US" sz="2800" b="0" i="0" u="none" strike="noStrike" cap="none" normalizeH="0" baseline="0" dirty="0">
              <a:ln>
                <a:noFill/>
              </a:ln>
              <a:solidFill>
                <a:srgbClr val="434343"/>
              </a:solidFill>
              <a:effectLst/>
              <a:latin typeface="Arial" charset="0"/>
              <a:ea typeface="ＭＳ Ｐゴシック"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0" i="0" u="none" strike="noStrike" cap="none" normalizeH="0" baseline="0" dirty="0" smtClean="0">
                <a:ln>
                  <a:noFill/>
                </a:ln>
                <a:solidFill>
                  <a:srgbClr val="434343"/>
                </a:solidFill>
                <a:effectLst/>
                <a:latin typeface="Arial" charset="0"/>
                <a:ea typeface="ＭＳ Ｐゴシック" charset="0"/>
              </a:rPr>
              <a:t>Each </a:t>
            </a:r>
            <a:r>
              <a:rPr kumimoji="0" lang="en-US" sz="2800" b="0" i="0" u="none" strike="noStrike" cap="none" normalizeH="0" baseline="0" dirty="0">
                <a:ln>
                  <a:noFill/>
                </a:ln>
                <a:solidFill>
                  <a:srgbClr val="434343"/>
                </a:solidFill>
                <a:effectLst/>
                <a:latin typeface="Arial" charset="0"/>
                <a:ea typeface="ＭＳ Ｐゴシック" charset="0"/>
              </a:rPr>
              <a:t>part can be a word or a set of words. The word combination determines whether the chunk answers WHO, WHAT, WHERE and so on.</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1" u="none" strike="noStrike" cap="none" normalizeH="0" baseline="0" dirty="0">
                <a:ln>
                  <a:noFill/>
                </a:ln>
                <a:solidFill>
                  <a:srgbClr val="000000"/>
                </a:solidFill>
                <a:effectLst/>
                <a:latin typeface="Arial" charset="0"/>
                <a:ea typeface="ＭＳ Ｐゴシック" charset="0"/>
              </a:rPr>
              <a:t>Example:</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1" u="none" strike="noStrike" cap="none" normalizeH="0" baseline="0" dirty="0">
                <a:ln>
                  <a:noFill/>
                </a:ln>
                <a:solidFill>
                  <a:srgbClr val="000000"/>
                </a:solidFill>
                <a:effectLst/>
                <a:latin typeface="Arial" charset="0"/>
                <a:ea typeface="ＭＳ Ｐゴシック" charset="0"/>
              </a:rPr>
              <a:t>Chair = </a:t>
            </a:r>
            <a:endParaRPr kumimoji="0" lang="en-US" sz="2800" b="1" i="1" u="none" strike="noStrike" cap="none" normalizeH="0" baseline="0" dirty="0" smtClean="0">
              <a:ln>
                <a:noFill/>
              </a:ln>
              <a:solidFill>
                <a:srgbClr val="000000"/>
              </a:solidFill>
              <a:effectLst/>
              <a:latin typeface="Arial" charset="0"/>
              <a:ea typeface="ＭＳ Ｐゴシック"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1" u="none" strike="noStrike" cap="none" normalizeH="0" baseline="0" dirty="0" smtClean="0">
                <a:ln>
                  <a:noFill/>
                </a:ln>
                <a:solidFill>
                  <a:srgbClr val="000000"/>
                </a:solidFill>
                <a:effectLst/>
                <a:latin typeface="Arial" charset="0"/>
                <a:ea typeface="ＭＳ Ｐゴシック" charset="0"/>
              </a:rPr>
              <a:t>Red </a:t>
            </a:r>
            <a:r>
              <a:rPr kumimoji="0" lang="en-US" sz="2800" b="1" i="1" u="none" strike="noStrike" cap="none" normalizeH="0" baseline="0" dirty="0">
                <a:ln>
                  <a:noFill/>
                </a:ln>
                <a:solidFill>
                  <a:srgbClr val="000000"/>
                </a:solidFill>
                <a:effectLst/>
                <a:latin typeface="Arial" charset="0"/>
                <a:ea typeface="ＭＳ Ｐゴシック" charset="0"/>
              </a:rPr>
              <a:t>wooden chair = </a:t>
            </a:r>
            <a:endParaRPr kumimoji="0" lang="en-US" sz="2800" b="1" i="1" u="none" strike="noStrike" cap="none" normalizeH="0" baseline="0" dirty="0" smtClean="0">
              <a:ln>
                <a:noFill/>
              </a:ln>
              <a:solidFill>
                <a:srgbClr val="000000"/>
              </a:solidFill>
              <a:effectLst/>
              <a:latin typeface="Arial" charset="0"/>
              <a:ea typeface="ＭＳ Ｐゴシック"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800" b="1" i="1" u="none" strike="noStrike" cap="none" normalizeH="0" baseline="0" dirty="0" smtClean="0">
                <a:ln>
                  <a:noFill/>
                </a:ln>
                <a:solidFill>
                  <a:srgbClr val="000000"/>
                </a:solidFill>
                <a:effectLst/>
                <a:latin typeface="Arial" charset="0"/>
                <a:ea typeface="ＭＳ Ｐゴシック" charset="0"/>
              </a:rPr>
              <a:t>On </a:t>
            </a:r>
            <a:r>
              <a:rPr kumimoji="0" lang="en-US" sz="2800" b="1" i="1" u="none" strike="noStrike" cap="none" normalizeH="0" baseline="0" dirty="0">
                <a:ln>
                  <a:noFill/>
                </a:ln>
                <a:solidFill>
                  <a:srgbClr val="000000"/>
                </a:solidFill>
                <a:effectLst/>
                <a:latin typeface="Arial" charset="0"/>
                <a:ea typeface="ＭＳ Ｐゴシック" charset="0"/>
              </a:rPr>
              <a:t>the red wooden chair </a:t>
            </a:r>
            <a:r>
              <a:rPr kumimoji="0" lang="en-US" sz="2800" b="1" i="1" u="none" strike="noStrike" cap="none" normalizeH="0" baseline="0" dirty="0" smtClean="0">
                <a:ln>
                  <a:noFill/>
                </a:ln>
                <a:solidFill>
                  <a:srgbClr val="000000"/>
                </a:solidFill>
                <a:effectLst/>
                <a:latin typeface="Arial" charset="0"/>
                <a:ea typeface="ＭＳ Ｐゴシック" charset="0"/>
              </a:rPr>
              <a:t>=</a:t>
            </a:r>
            <a:endParaRPr kumimoji="0" lang="en-US" sz="1400" b="1" i="1" u="none" strike="noStrike" cap="none" normalizeH="0" baseline="0" dirty="0">
              <a:ln>
                <a:noFill/>
              </a:ln>
              <a:solidFill>
                <a:srgbClr val="000000"/>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3" name="TextBox 2"/>
          <p:cNvSpPr txBox="1"/>
          <p:nvPr/>
        </p:nvSpPr>
        <p:spPr>
          <a:xfrm>
            <a:off x="1733556" y="2741185"/>
            <a:ext cx="1229615" cy="477054"/>
          </a:xfrm>
          <a:prstGeom prst="rect">
            <a:avLst/>
          </a:prstGeom>
          <a:noFill/>
        </p:spPr>
        <p:txBody>
          <a:bodyPr wrap="square" rtlCol="0">
            <a:spAutoFit/>
          </a:bodyPr>
          <a:lstStyle/>
          <a:p>
            <a:pPr lvl="0"/>
            <a:r>
              <a:rPr kumimoji="0" lang="en-US" sz="2500" b="1" i="1" u="none" strike="noStrike" cap="none" normalizeH="0" baseline="0" dirty="0" smtClean="0">
                <a:ln>
                  <a:noFill/>
                </a:ln>
                <a:solidFill>
                  <a:srgbClr val="FF0000"/>
                </a:solidFill>
                <a:effectLst/>
                <a:latin typeface="Arial" charset="0"/>
                <a:ea typeface="ＭＳ Ｐゴシック" charset="0"/>
              </a:rPr>
              <a:t>WHAT</a:t>
            </a:r>
          </a:p>
        </p:txBody>
      </p:sp>
      <p:sp>
        <p:nvSpPr>
          <p:cNvPr id="4" name="TextBox 3"/>
          <p:cNvSpPr txBox="1"/>
          <p:nvPr/>
        </p:nvSpPr>
        <p:spPr>
          <a:xfrm>
            <a:off x="3780772" y="3290015"/>
            <a:ext cx="1229615" cy="477054"/>
          </a:xfrm>
          <a:prstGeom prst="rect">
            <a:avLst/>
          </a:prstGeom>
          <a:noFill/>
        </p:spPr>
        <p:txBody>
          <a:bodyPr wrap="square" rtlCol="0">
            <a:spAutoFit/>
          </a:bodyPr>
          <a:lstStyle/>
          <a:p>
            <a:pPr lvl="0"/>
            <a:r>
              <a:rPr kumimoji="0" lang="en-US" sz="2500" b="1" i="1" u="none" strike="noStrike" cap="none" normalizeH="0" baseline="0" dirty="0" smtClean="0">
                <a:ln>
                  <a:noFill/>
                </a:ln>
                <a:solidFill>
                  <a:srgbClr val="FF0000"/>
                </a:solidFill>
                <a:effectLst/>
                <a:latin typeface="Arial" charset="0"/>
                <a:ea typeface="ＭＳ Ｐゴシック" charset="0"/>
              </a:rPr>
              <a:t>WHAT</a:t>
            </a:r>
          </a:p>
        </p:txBody>
      </p:sp>
      <p:sp>
        <p:nvSpPr>
          <p:cNvPr id="5" name="TextBox 4"/>
          <p:cNvSpPr txBox="1"/>
          <p:nvPr/>
        </p:nvSpPr>
        <p:spPr>
          <a:xfrm>
            <a:off x="4970071" y="3852319"/>
            <a:ext cx="1681943" cy="477054"/>
          </a:xfrm>
          <a:prstGeom prst="rect">
            <a:avLst/>
          </a:prstGeom>
          <a:noFill/>
        </p:spPr>
        <p:txBody>
          <a:bodyPr wrap="square" rtlCol="0">
            <a:spAutoFit/>
          </a:bodyPr>
          <a:lstStyle/>
          <a:p>
            <a:pPr lvl="0"/>
            <a:r>
              <a:rPr kumimoji="0" lang="en-US" sz="2500" b="1" i="1" u="none" strike="noStrike" cap="none" normalizeH="0" baseline="0" dirty="0" smtClean="0">
                <a:ln>
                  <a:noFill/>
                </a:ln>
                <a:solidFill>
                  <a:srgbClr val="FF0000"/>
                </a:solidFill>
                <a:effectLst/>
                <a:latin typeface="Arial" charset="0"/>
                <a:ea typeface="ＭＳ Ｐゴシック" charset="0"/>
              </a:rPr>
              <a:t>WHERE</a:t>
            </a:r>
          </a:p>
        </p:txBody>
      </p:sp>
    </p:spTree>
    <p:extLst>
      <p:ext uri="{BB962C8B-B14F-4D97-AF65-F5344CB8AC3E}">
        <p14:creationId xmlns:p14="http://schemas.microsoft.com/office/powerpoint/2010/main" val="105978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863" y="1211198"/>
            <a:ext cx="8814821" cy="4692650"/>
          </a:xfrm>
          <a:prstGeom prst="rect">
            <a:avLst/>
          </a:prstGeom>
          <a:solidFill>
            <a:schemeClr val="bg1"/>
          </a:solidFill>
        </p:spPr>
      </p:pic>
    </p:spTree>
    <p:extLst>
      <p:ext uri="{BB962C8B-B14F-4D97-AF65-F5344CB8AC3E}">
        <p14:creationId xmlns:p14="http://schemas.microsoft.com/office/powerpoint/2010/main" val="8888389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78256"/>
            <a:ext cx="8458200" cy="2492990"/>
          </a:xfrm>
          <a:prstGeom prst="rect">
            <a:avLst/>
          </a:prstGeom>
          <a:solidFill>
            <a:srgbClr val="FFFFFF"/>
          </a:solidFill>
        </p:spPr>
        <p:txBody>
          <a:bodyPr>
            <a:spAutoFit/>
          </a:bodyPr>
          <a:lstStyle/>
          <a:p>
            <a:pPr marL="514350" indent="-514350">
              <a:buFont typeface="+mj-lt"/>
              <a:buAutoNum type="arabicPeriod"/>
              <a:defRPr/>
            </a:pPr>
            <a:r>
              <a:rPr lang="en-US" sz="2600" dirty="0" smtClean="0"/>
              <a:t>He </a:t>
            </a:r>
            <a:r>
              <a:rPr lang="en-US" sz="2600" dirty="0"/>
              <a:t>finished his homework quickly and switched on the TV.</a:t>
            </a:r>
          </a:p>
          <a:p>
            <a:pPr marL="514350" indent="-514350">
              <a:buFont typeface="+mj-lt"/>
              <a:buAutoNum type="arabicPeriod"/>
              <a:defRPr/>
            </a:pPr>
            <a:r>
              <a:rPr lang="en-US" sz="2600" dirty="0"/>
              <a:t>The planet moves in an elliptical orbit around the sun.</a:t>
            </a:r>
          </a:p>
          <a:p>
            <a:pPr marL="514350" indent="-514350">
              <a:buFont typeface="+mj-lt"/>
              <a:buAutoNum type="arabicPeriod"/>
              <a:defRPr/>
            </a:pPr>
            <a:r>
              <a:rPr lang="en-US" sz="2600" dirty="0"/>
              <a:t>The question will be read aloud by a narrator. </a:t>
            </a:r>
          </a:p>
          <a:p>
            <a:pPr marL="514350" indent="-514350">
              <a:buFont typeface="+mj-lt"/>
              <a:buAutoNum type="arabicPeriod"/>
              <a:defRPr/>
            </a:pPr>
            <a:r>
              <a:rPr lang="en-US" sz="2600" dirty="0"/>
              <a:t>Analyze your writing carefully before you submit your paper.</a:t>
            </a:r>
          </a:p>
        </p:txBody>
      </p:sp>
      <p:graphicFrame>
        <p:nvGraphicFramePr>
          <p:cNvPr id="3" name="Object 2"/>
          <p:cNvGraphicFramePr>
            <a:graphicFrameLocks noChangeAspect="1"/>
          </p:cNvGraphicFramePr>
          <p:nvPr>
            <p:extLst>
              <p:ext uri="{D42A27DB-BD31-4B8C-83A1-F6EECF244321}">
                <p14:modId xmlns:p14="http://schemas.microsoft.com/office/powerpoint/2010/main" val="1957434902"/>
              </p:ext>
            </p:extLst>
          </p:nvPr>
        </p:nvGraphicFramePr>
        <p:xfrm>
          <a:off x="457200" y="3248664"/>
          <a:ext cx="8305800" cy="2273300"/>
        </p:xfrm>
        <a:graphic>
          <a:graphicData uri="http://schemas.openxmlformats.org/presentationml/2006/ole">
            <mc:AlternateContent xmlns:mc="http://schemas.openxmlformats.org/markup-compatibility/2006">
              <mc:Choice xmlns:v="urn:schemas-microsoft-com:vml" Requires="v">
                <p:oleObj spid="_x0000_s23607" name="Document" r:id="rId4" imgW="6083300" imgH="2273300" progId="Word.Document.12">
                  <p:embed/>
                </p:oleObj>
              </mc:Choice>
              <mc:Fallback>
                <p:oleObj name="Document" r:id="rId4" imgW="6083300" imgH="22733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48664"/>
                        <a:ext cx="8305800" cy="2273300"/>
                      </a:xfrm>
                      <a:prstGeom prst="rect">
                        <a:avLst/>
                      </a:prstGeom>
                      <a:solidFill>
                        <a:srgbClr val="FFFFFF"/>
                      </a:solidFill>
                      <a:ln>
                        <a:noFill/>
                      </a:ln>
                    </p:spPr>
                  </p:pic>
                </p:oleObj>
              </mc:Fallback>
            </mc:AlternateContent>
          </a:graphicData>
        </a:graphic>
      </p:graphicFrame>
      <p:sp>
        <p:nvSpPr>
          <p:cNvPr id="4" name="TextBox 3"/>
          <p:cNvSpPr txBox="1"/>
          <p:nvPr/>
        </p:nvSpPr>
        <p:spPr>
          <a:xfrm>
            <a:off x="140642" y="5806189"/>
            <a:ext cx="8849047"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pPr>
              <a:defRPr/>
            </a:pPr>
            <a:r>
              <a:rPr lang="en-US" sz="2750" dirty="0" smtClean="0"/>
              <a:t>16 </a:t>
            </a:r>
            <a:r>
              <a:rPr lang="en-US" sz="2800" dirty="0"/>
              <a:t>Copy the parts of the sentences </a:t>
            </a:r>
            <a:r>
              <a:rPr lang="en-US" sz="2800" dirty="0" smtClean="0"/>
              <a:t>above in </a:t>
            </a:r>
            <a:r>
              <a:rPr lang="en-US" sz="2800" dirty="0"/>
              <a:t>each box.</a:t>
            </a:r>
          </a:p>
        </p:txBody>
      </p:sp>
    </p:spTree>
    <p:extLst>
      <p:ext uri="{BB962C8B-B14F-4D97-AF65-F5344CB8AC3E}">
        <p14:creationId xmlns:p14="http://schemas.microsoft.com/office/powerpoint/2010/main" val="3504448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81000" y="304800"/>
            <a:ext cx="8458200" cy="1816100"/>
          </a:xfrm>
          <a:prstGeom prst="rect">
            <a:avLst/>
          </a:prstGeom>
          <a:solidFill>
            <a:srgbClr val="FFFFFF"/>
          </a:solidFill>
          <a:ln w="38100">
            <a:solidFill>
              <a:schemeClr val="tx1"/>
            </a:solidFill>
            <a:prstDash val="lgDash"/>
            <a:miter lim="800000"/>
            <a:headEnd/>
            <a:tailEnd/>
          </a:ln>
        </p:spPr>
        <p:txBody>
          <a:bodyPr>
            <a:spAutoFit/>
          </a:bodyPr>
          <a:lstStyle/>
          <a:p>
            <a:r>
              <a:rPr lang="en-US" sz="2800" b="1" dirty="0"/>
              <a:t>Levels of reading and writing: (idea level)</a:t>
            </a:r>
          </a:p>
          <a:p>
            <a:endParaRPr lang="en-US" sz="2800" dirty="0"/>
          </a:p>
          <a:p>
            <a:r>
              <a:rPr lang="en-US" sz="2800" b="1" dirty="0"/>
              <a:t>Example:</a:t>
            </a:r>
            <a:endParaRPr lang="en-US" sz="2800" dirty="0"/>
          </a:p>
          <a:p>
            <a:r>
              <a:rPr lang="en-US" sz="2800" dirty="0"/>
              <a:t>I like this. (</a:t>
            </a:r>
            <a:r>
              <a:rPr lang="en-US" sz="2800" dirty="0" smtClean="0">
                <a:solidFill>
                  <a:srgbClr val="FF0000"/>
                </a:solidFill>
              </a:rPr>
              <a:t>opinion</a:t>
            </a:r>
            <a:r>
              <a:rPr lang="en-US" sz="2800" dirty="0" smtClean="0"/>
              <a:t>)</a:t>
            </a:r>
            <a:endParaRPr lang="en-US" sz="2800" dirty="0"/>
          </a:p>
        </p:txBody>
      </p:sp>
    </p:spTree>
    <p:extLst>
      <p:ext uri="{BB962C8B-B14F-4D97-AF65-F5344CB8AC3E}">
        <p14:creationId xmlns:p14="http://schemas.microsoft.com/office/powerpoint/2010/main" val="27612472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Our goals</a:t>
            </a:r>
            <a:endParaRPr lang="en-US" sz="2800" dirty="0"/>
          </a:p>
        </p:txBody>
      </p:sp>
      <p:sp>
        <p:nvSpPr>
          <p:cNvPr id="42" name="TextBox 41"/>
          <p:cNvSpPr txBox="1"/>
          <p:nvPr/>
        </p:nvSpPr>
        <p:spPr>
          <a:xfrm>
            <a:off x="1543745" y="957848"/>
            <a:ext cx="6055678"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smtClean="0"/>
              <a:t>Differentiate </a:t>
            </a:r>
            <a:r>
              <a:rPr lang="en-US" sz="2800" dirty="0" smtClean="0"/>
              <a:t>between language acquisition and language literacy.</a:t>
            </a:r>
            <a:endParaRPr lang="en-US" sz="2800" dirty="0"/>
          </a:p>
        </p:txBody>
      </p:sp>
      <p:sp>
        <p:nvSpPr>
          <p:cNvPr id="21" name="TextBox 20"/>
          <p:cNvSpPr txBox="1"/>
          <p:nvPr/>
        </p:nvSpPr>
        <p:spPr>
          <a:xfrm>
            <a:off x="1543745" y="2077722"/>
            <a:ext cx="6055678"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Distinguish between learning and performance</a:t>
            </a:r>
            <a:r>
              <a:rPr lang="en-US" sz="2800" dirty="0"/>
              <a:t>. Increase every child’s learning </a:t>
            </a:r>
            <a:r>
              <a:rPr lang="en-US" sz="2800" dirty="0" smtClean="0"/>
              <a:t>experience</a:t>
            </a:r>
            <a:endParaRPr lang="en-US" sz="2800" dirty="0"/>
          </a:p>
        </p:txBody>
      </p:sp>
      <p:sp>
        <p:nvSpPr>
          <p:cNvPr id="22" name="TextBox 21"/>
          <p:cNvSpPr txBox="1"/>
          <p:nvPr/>
        </p:nvSpPr>
        <p:spPr>
          <a:xfrm>
            <a:off x="1543745" y="3748218"/>
            <a:ext cx="6055678" cy="1815882"/>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 Create new assessment that help students learn, not just get grades   ---assessment </a:t>
            </a:r>
            <a:r>
              <a:rPr lang="en-US" sz="2800" dirty="0"/>
              <a:t>that show abilities </a:t>
            </a:r>
            <a:r>
              <a:rPr lang="en-US" sz="2800" dirty="0" smtClean="0"/>
              <a:t>that work </a:t>
            </a:r>
            <a:r>
              <a:rPr lang="en-US" sz="2800" dirty="0"/>
              <a:t>in the real </a:t>
            </a:r>
            <a:r>
              <a:rPr lang="en-US" sz="2800" dirty="0" smtClean="0"/>
              <a:t>world</a:t>
            </a:r>
          </a:p>
        </p:txBody>
      </p:sp>
    </p:spTree>
    <p:extLst>
      <p:ext uri="{BB962C8B-B14F-4D97-AF65-F5344CB8AC3E}">
        <p14:creationId xmlns:p14="http://schemas.microsoft.com/office/powerpoint/2010/main" val="1982683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85800" y="287103"/>
            <a:ext cx="7772400" cy="4450817"/>
          </a:xfrm>
          <a:prstGeom prst="rect">
            <a:avLst/>
          </a:prstGeom>
          <a:solidFill>
            <a:srgbClr val="FFFFFF"/>
          </a:solidFill>
          <a:ln w="9525">
            <a:solidFill>
              <a:srgbClr val="0000FF"/>
            </a:solidFill>
            <a:miter lim="800000"/>
            <a:headEnd/>
            <a:tailEnd/>
          </a:ln>
        </p:spPr>
        <p:txBody>
          <a:bodyPr tIns="91440" bIns="9144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Aft>
                <a:spcPts val="1000"/>
              </a:spcAft>
            </a:pPr>
            <a:r>
              <a:rPr lang="en-US" dirty="0" smtClean="0">
                <a:latin typeface="Calibri"/>
                <a:cs typeface="Calibri"/>
              </a:rPr>
              <a:t>1</a:t>
            </a:r>
            <a:r>
              <a:rPr lang="en-US" dirty="0">
                <a:latin typeface="Calibri"/>
                <a:cs typeface="Calibri"/>
              </a:rPr>
              <a:t>. The building is as wide as it is tall.   ___________________</a:t>
            </a:r>
          </a:p>
          <a:p>
            <a:pPr eaLnBrk="1" hangingPunct="1">
              <a:lnSpc>
                <a:spcPct val="110000"/>
              </a:lnSpc>
            </a:pPr>
            <a:r>
              <a:rPr lang="en-US" dirty="0">
                <a:latin typeface="Calibri"/>
                <a:cs typeface="Calibri"/>
              </a:rPr>
              <a:t>2. There’</a:t>
            </a:r>
            <a:r>
              <a:rPr lang="en-US" altLang="ja-JP" dirty="0">
                <a:latin typeface="Calibri"/>
                <a:cs typeface="Calibri"/>
              </a:rPr>
              <a:t>s nothing I fancy on the menu.   ___________________</a:t>
            </a:r>
          </a:p>
          <a:p>
            <a:pPr eaLnBrk="1" hangingPunct="1">
              <a:lnSpc>
                <a:spcPct val="110000"/>
              </a:lnSpc>
            </a:pPr>
            <a:r>
              <a:rPr lang="en-US" dirty="0">
                <a:latin typeface="Calibri"/>
                <a:cs typeface="Calibri"/>
              </a:rPr>
              <a:t>3. The blue coat suits you better.  ___________________</a:t>
            </a:r>
          </a:p>
          <a:p>
            <a:pPr eaLnBrk="1" hangingPunct="1">
              <a:lnSpc>
                <a:spcPct val="110000"/>
              </a:lnSpc>
            </a:pPr>
            <a:r>
              <a:rPr lang="en-US" dirty="0">
                <a:latin typeface="Calibri"/>
                <a:cs typeface="Calibri"/>
              </a:rPr>
              <a:t>4. It is a fascinating subject that needs a more detailed examination. ___________________</a:t>
            </a:r>
          </a:p>
          <a:p>
            <a:pPr eaLnBrk="1" hangingPunct="1">
              <a:lnSpc>
                <a:spcPct val="110000"/>
              </a:lnSpc>
            </a:pPr>
            <a:r>
              <a:rPr lang="en-US" dirty="0">
                <a:latin typeface="Calibri"/>
                <a:cs typeface="Calibri"/>
              </a:rPr>
              <a:t>5. One cheeseburger, a large fries and a diet soda to go, please. ___________________</a:t>
            </a:r>
          </a:p>
          <a:p>
            <a:pPr eaLnBrk="1" hangingPunct="1">
              <a:lnSpc>
                <a:spcPct val="110000"/>
              </a:lnSpc>
            </a:pPr>
            <a:r>
              <a:rPr lang="en-US" dirty="0">
                <a:latin typeface="Calibri"/>
                <a:cs typeface="Calibri"/>
              </a:rPr>
              <a:t>6. It’</a:t>
            </a:r>
            <a:r>
              <a:rPr lang="en-US" altLang="ja-JP" dirty="0">
                <a:latin typeface="Calibri"/>
                <a:cs typeface="Calibri"/>
              </a:rPr>
              <a:t>s the fastest and most expensive car ever built in the United Stated. _________________ </a:t>
            </a:r>
          </a:p>
          <a:p>
            <a:pPr eaLnBrk="1" hangingPunct="1"/>
            <a:endParaRPr lang="en-US" dirty="0"/>
          </a:p>
        </p:txBody>
      </p:sp>
      <p:sp>
        <p:nvSpPr>
          <p:cNvPr id="5" name="TextBox 4"/>
          <p:cNvSpPr txBox="1"/>
          <p:nvPr/>
        </p:nvSpPr>
        <p:spPr>
          <a:xfrm>
            <a:off x="140642" y="4858857"/>
            <a:ext cx="8849047" cy="1815882"/>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17 </a:t>
            </a:r>
            <a:r>
              <a:rPr lang="en-US" sz="2800" dirty="0" smtClean="0">
                <a:latin typeface="Calibri"/>
                <a:cs typeface="Calibri"/>
              </a:rPr>
              <a:t>Read each sentence below and write next to each the </a:t>
            </a:r>
            <a:r>
              <a:rPr lang="en-US" sz="2800" i="1" u="sng" dirty="0" smtClean="0">
                <a:latin typeface="Calibri"/>
                <a:cs typeface="Calibri"/>
              </a:rPr>
              <a:t>whole idea</a:t>
            </a:r>
            <a:r>
              <a:rPr lang="en-US" sz="2800" dirty="0" smtClean="0">
                <a:latin typeface="Calibri"/>
                <a:cs typeface="Calibri"/>
              </a:rPr>
              <a:t> it is expressing. </a:t>
            </a:r>
          </a:p>
          <a:p>
            <a:r>
              <a:rPr lang="en-US" sz="2800" dirty="0" smtClean="0">
                <a:latin typeface="Calibri"/>
                <a:cs typeface="Calibri"/>
              </a:rPr>
              <a:t>Choose one of the following: </a:t>
            </a:r>
            <a:r>
              <a:rPr lang="en-US" sz="2800" b="1" dirty="0" smtClean="0">
                <a:solidFill>
                  <a:srgbClr val="FF0000"/>
                </a:solidFill>
                <a:latin typeface="Calibri"/>
                <a:cs typeface="Calibri"/>
              </a:rPr>
              <a:t>opinion; description; information;</a:t>
            </a:r>
            <a:endParaRPr lang="en-US" sz="2800" b="1" dirty="0">
              <a:solidFill>
                <a:srgbClr val="FF0000"/>
              </a:solidFill>
              <a:latin typeface="Calibri"/>
              <a:cs typeface="Calibri"/>
            </a:endParaRPr>
          </a:p>
        </p:txBody>
      </p:sp>
    </p:spTree>
    <p:extLst>
      <p:ext uri="{BB962C8B-B14F-4D97-AF65-F5344CB8AC3E}">
        <p14:creationId xmlns:p14="http://schemas.microsoft.com/office/powerpoint/2010/main" val="10538537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85800" y="488659"/>
            <a:ext cx="7772400" cy="4409193"/>
          </a:xfrm>
          <a:prstGeom prst="rect">
            <a:avLst/>
          </a:prstGeom>
          <a:solidFill>
            <a:srgbClr val="FFFFFF"/>
          </a:solidFill>
          <a:ln w="9525">
            <a:solidFill>
              <a:srgbClr val="0000FF"/>
            </a:solidFill>
            <a:miter lim="800000"/>
            <a:headEnd/>
            <a:tailEnd/>
          </a:ln>
        </p:spPr>
        <p:txBody>
          <a:bodyPr tIns="91440" bIns="9144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dirty="0" smtClean="0">
                <a:latin typeface="Calibri"/>
                <a:cs typeface="Calibri"/>
              </a:rPr>
              <a:t>7 He told me he was leaving.  ___________________</a:t>
            </a:r>
          </a:p>
          <a:p>
            <a:pPr>
              <a:lnSpc>
                <a:spcPct val="80000"/>
              </a:lnSpc>
            </a:pPr>
            <a:endParaRPr lang="en-US" dirty="0" smtClean="0">
              <a:latin typeface="Calibri"/>
              <a:cs typeface="Calibri"/>
            </a:endParaRPr>
          </a:p>
          <a:p>
            <a:pPr>
              <a:lnSpc>
                <a:spcPct val="80000"/>
              </a:lnSpc>
            </a:pPr>
            <a:r>
              <a:rPr lang="en-US" dirty="0" smtClean="0">
                <a:latin typeface="Calibri"/>
                <a:cs typeface="Calibri"/>
              </a:rPr>
              <a:t>8 This is the third time I tell you to clean up your room. ___________________</a:t>
            </a:r>
          </a:p>
          <a:p>
            <a:pPr>
              <a:lnSpc>
                <a:spcPct val="80000"/>
              </a:lnSpc>
            </a:pPr>
            <a:endParaRPr lang="en-US" dirty="0" smtClean="0">
              <a:latin typeface="Calibri"/>
              <a:cs typeface="Calibri"/>
            </a:endParaRPr>
          </a:p>
          <a:p>
            <a:pPr>
              <a:lnSpc>
                <a:spcPct val="80000"/>
              </a:lnSpc>
            </a:pPr>
            <a:r>
              <a:rPr lang="en-US" dirty="0" smtClean="0">
                <a:latin typeface="Calibri"/>
                <a:cs typeface="Calibri"/>
              </a:rPr>
              <a:t>9 Waiter, this fork is dirty. ___________________</a:t>
            </a:r>
          </a:p>
          <a:p>
            <a:pPr>
              <a:lnSpc>
                <a:spcPct val="80000"/>
              </a:lnSpc>
            </a:pPr>
            <a:endParaRPr lang="en-US" dirty="0" smtClean="0">
              <a:latin typeface="Calibri"/>
              <a:cs typeface="Calibri"/>
            </a:endParaRPr>
          </a:p>
          <a:p>
            <a:pPr>
              <a:lnSpc>
                <a:spcPct val="80000"/>
              </a:lnSpc>
            </a:pPr>
            <a:r>
              <a:rPr lang="en-US" dirty="0" smtClean="0">
                <a:latin typeface="Calibri"/>
                <a:cs typeface="Calibri"/>
              </a:rPr>
              <a:t>10 He’s busy and won’t be able to make it. ___________________</a:t>
            </a:r>
          </a:p>
          <a:p>
            <a:pPr>
              <a:lnSpc>
                <a:spcPct val="80000"/>
              </a:lnSpc>
            </a:pPr>
            <a:endParaRPr lang="en-US" dirty="0" smtClean="0">
              <a:latin typeface="Calibri"/>
              <a:cs typeface="Calibri"/>
            </a:endParaRPr>
          </a:p>
          <a:p>
            <a:pPr>
              <a:lnSpc>
                <a:spcPct val="80000"/>
              </a:lnSpc>
            </a:pPr>
            <a:r>
              <a:rPr lang="en-US" dirty="0" smtClean="0">
                <a:latin typeface="Calibri"/>
                <a:cs typeface="Calibri"/>
              </a:rPr>
              <a:t>11 Watch out! You’re going to hit that car. ___________________</a:t>
            </a:r>
          </a:p>
          <a:p>
            <a:pPr>
              <a:lnSpc>
                <a:spcPct val="80000"/>
              </a:lnSpc>
            </a:pPr>
            <a:endParaRPr lang="en-US" dirty="0" smtClean="0">
              <a:latin typeface="Calibri"/>
              <a:cs typeface="Calibri"/>
            </a:endParaRPr>
          </a:p>
          <a:p>
            <a:pPr>
              <a:lnSpc>
                <a:spcPct val="80000"/>
              </a:lnSpc>
            </a:pPr>
            <a:r>
              <a:rPr lang="en-US" dirty="0" smtClean="0">
                <a:latin typeface="Calibri"/>
                <a:cs typeface="Calibri"/>
              </a:rPr>
              <a:t>12 Rain is on its way. ___________________</a:t>
            </a:r>
          </a:p>
          <a:p>
            <a:pPr eaLnBrk="1" hangingPunct="1"/>
            <a:endParaRPr lang="en-US" dirty="0"/>
          </a:p>
        </p:txBody>
      </p:sp>
      <p:sp>
        <p:nvSpPr>
          <p:cNvPr id="5" name="TextBox 4"/>
          <p:cNvSpPr txBox="1"/>
          <p:nvPr/>
        </p:nvSpPr>
        <p:spPr>
          <a:xfrm>
            <a:off x="140642" y="5342601"/>
            <a:ext cx="8849047"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18 </a:t>
            </a:r>
            <a:r>
              <a:rPr lang="en-US" sz="2800" dirty="0" smtClean="0">
                <a:latin typeface="Calibri"/>
                <a:cs typeface="Calibri"/>
              </a:rPr>
              <a:t>Read each sentence below and write next to each the </a:t>
            </a:r>
            <a:r>
              <a:rPr lang="en-US" sz="2800" i="1" u="sng" dirty="0" smtClean="0">
                <a:latin typeface="Calibri"/>
                <a:cs typeface="Calibri"/>
              </a:rPr>
              <a:t>whole idea</a:t>
            </a:r>
            <a:r>
              <a:rPr lang="en-US" sz="2800" dirty="0" smtClean="0">
                <a:latin typeface="Calibri"/>
                <a:cs typeface="Calibri"/>
              </a:rPr>
              <a:t> it is expressing. </a:t>
            </a:r>
          </a:p>
          <a:p>
            <a:r>
              <a:rPr lang="en-US" sz="2800" dirty="0" smtClean="0">
                <a:latin typeface="Calibri"/>
                <a:cs typeface="Calibri"/>
              </a:rPr>
              <a:t>Choose one of the following: </a:t>
            </a:r>
            <a:r>
              <a:rPr lang="en-US" sz="2800" b="1" dirty="0" smtClean="0">
                <a:solidFill>
                  <a:srgbClr val="FF0000"/>
                </a:solidFill>
                <a:latin typeface="Calibri"/>
                <a:cs typeface="Calibri"/>
              </a:rPr>
              <a:t>complaint; prediction; retell;</a:t>
            </a:r>
            <a:endParaRPr lang="en-US" sz="2800" b="1" dirty="0">
              <a:solidFill>
                <a:srgbClr val="FF0000"/>
              </a:solidFill>
              <a:latin typeface="Calibri"/>
              <a:cs typeface="Calibri"/>
            </a:endParaRPr>
          </a:p>
        </p:txBody>
      </p:sp>
    </p:spTree>
    <p:extLst>
      <p:ext uri="{BB962C8B-B14F-4D97-AF65-F5344CB8AC3E}">
        <p14:creationId xmlns:p14="http://schemas.microsoft.com/office/powerpoint/2010/main" val="5984018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42" y="5342601"/>
            <a:ext cx="8849047" cy="1384995"/>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19 </a:t>
            </a:r>
            <a:r>
              <a:rPr lang="en-US" sz="2800" dirty="0" smtClean="0">
                <a:latin typeface="Calibri"/>
                <a:cs typeface="Calibri"/>
              </a:rPr>
              <a:t>Use the words you collected from the pictures in number 15 to make sentences for the picture. Use the chart to build your sentences.</a:t>
            </a:r>
            <a:endParaRPr lang="en-US" sz="2800" b="1" dirty="0">
              <a:solidFill>
                <a:srgbClr val="FF0000"/>
              </a:solidFill>
              <a:latin typeface="Calibri"/>
              <a:cs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71422132"/>
              </p:ext>
            </p:extLst>
          </p:nvPr>
        </p:nvGraphicFramePr>
        <p:xfrm>
          <a:off x="457200" y="1857916"/>
          <a:ext cx="8305800" cy="2273300"/>
        </p:xfrm>
        <a:graphic>
          <a:graphicData uri="http://schemas.openxmlformats.org/presentationml/2006/ole">
            <mc:AlternateContent xmlns:mc="http://schemas.openxmlformats.org/markup-compatibility/2006">
              <mc:Choice xmlns:v="urn:schemas-microsoft-com:vml" Requires="v">
                <p:oleObj spid="_x0000_s29748" name="Document" r:id="rId4" imgW="6083300" imgH="2273300" progId="Word.Document.12">
                  <p:embed/>
                </p:oleObj>
              </mc:Choice>
              <mc:Fallback>
                <p:oleObj name="Document" r:id="rId4" imgW="6083300" imgH="22733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57916"/>
                        <a:ext cx="8305800" cy="227330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2025496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42" y="5342601"/>
            <a:ext cx="8849047"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20 </a:t>
            </a:r>
            <a:r>
              <a:rPr lang="en-US" sz="2800" dirty="0" smtClean="0">
                <a:latin typeface="Calibri"/>
                <a:cs typeface="Calibri"/>
              </a:rPr>
              <a:t>Use the organizer above to put your sentences to write/tell a story.</a:t>
            </a:r>
            <a:endParaRPr lang="en-US" sz="2800" b="1" dirty="0">
              <a:solidFill>
                <a:srgbClr val="FF0000"/>
              </a:solidFill>
              <a:latin typeface="Calibri"/>
              <a:cs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1481057549"/>
              </p:ext>
            </p:extLst>
          </p:nvPr>
        </p:nvGraphicFramePr>
        <p:xfrm>
          <a:off x="395171" y="840740"/>
          <a:ext cx="8393550" cy="3633840"/>
        </p:xfrm>
        <a:graphic>
          <a:graphicData uri="http://schemas.openxmlformats.org/drawingml/2006/table">
            <a:tbl>
              <a:tblPr firstRow="1" bandRow="1">
                <a:tableStyleId>{5C22544A-7EE6-4342-B048-85BDC9FD1C3A}</a:tableStyleId>
              </a:tblPr>
              <a:tblGrid>
                <a:gridCol w="4196775"/>
                <a:gridCol w="4196775"/>
              </a:tblGrid>
              <a:tr h="1211280">
                <a:tc>
                  <a:txBody>
                    <a:bodyPr/>
                    <a:lstStyle/>
                    <a:p>
                      <a:r>
                        <a:rPr lang="en-US" sz="2800" dirty="0" smtClean="0">
                          <a:solidFill>
                            <a:srgbClr val="FF0000"/>
                          </a:solidFill>
                        </a:rPr>
                        <a:t>Who</a:t>
                      </a:r>
                      <a:endParaRPr lang="en-US" sz="28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rPr>
                        <a:t>Where</a:t>
                      </a:r>
                      <a:r>
                        <a:rPr lang="en-US" sz="2800" baseline="0" dirty="0" smtClean="0">
                          <a:solidFill>
                            <a:srgbClr val="FF0000"/>
                          </a:solidFill>
                        </a:rPr>
                        <a:t> and when</a:t>
                      </a:r>
                      <a:endParaRPr lang="en-US" sz="2800" dirty="0" smtClean="0">
                        <a:solidFill>
                          <a:srgbClr val="FF0000"/>
                        </a:solidFill>
                      </a:endParaRP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21128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Events (What happened)</a:t>
                      </a: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21128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End</a:t>
                      </a: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002128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42" y="5342601"/>
            <a:ext cx="8849047"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21 </a:t>
            </a:r>
            <a:r>
              <a:rPr lang="en-US" sz="2800" dirty="0" smtClean="0">
                <a:latin typeface="Calibri"/>
                <a:cs typeface="Calibri"/>
              </a:rPr>
              <a:t>Use the story tiles to tell a story. Use the learning model to name the parts.</a:t>
            </a:r>
            <a:endParaRPr lang="en-US" sz="2800" b="1" dirty="0">
              <a:solidFill>
                <a:srgbClr val="FF0000"/>
              </a:solidFill>
              <a:latin typeface="Calibri"/>
              <a:cs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070465964"/>
              </p:ext>
            </p:extLst>
          </p:nvPr>
        </p:nvGraphicFramePr>
        <p:xfrm>
          <a:off x="395171" y="840740"/>
          <a:ext cx="8393550" cy="3633840"/>
        </p:xfrm>
        <a:graphic>
          <a:graphicData uri="http://schemas.openxmlformats.org/drawingml/2006/table">
            <a:tbl>
              <a:tblPr firstRow="1" bandRow="1">
                <a:tableStyleId>{5C22544A-7EE6-4342-B048-85BDC9FD1C3A}</a:tableStyleId>
              </a:tblPr>
              <a:tblGrid>
                <a:gridCol w="4196775"/>
                <a:gridCol w="4196775"/>
              </a:tblGrid>
              <a:tr h="1211280">
                <a:tc>
                  <a:txBody>
                    <a:bodyPr/>
                    <a:lstStyle/>
                    <a:p>
                      <a:r>
                        <a:rPr lang="en-US" sz="2800" dirty="0" smtClean="0">
                          <a:solidFill>
                            <a:srgbClr val="FF0000"/>
                          </a:solidFill>
                        </a:rPr>
                        <a:t>Who</a:t>
                      </a:r>
                      <a:endParaRPr lang="en-US" sz="28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rPr>
                        <a:t>Where</a:t>
                      </a:r>
                      <a:r>
                        <a:rPr lang="en-US" sz="2800" baseline="0" dirty="0" smtClean="0">
                          <a:solidFill>
                            <a:srgbClr val="FF0000"/>
                          </a:solidFill>
                        </a:rPr>
                        <a:t> and when</a:t>
                      </a:r>
                      <a:endParaRPr lang="en-US" sz="2800" dirty="0" smtClean="0">
                        <a:solidFill>
                          <a:srgbClr val="FF0000"/>
                        </a:solidFill>
                      </a:endParaRP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21128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Events (What happened)</a:t>
                      </a: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21128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End</a:t>
                      </a: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1496308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42" y="5342601"/>
            <a:ext cx="8849047"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22 Follow the lessons</a:t>
            </a:r>
            <a:r>
              <a:rPr lang="en-US" sz="2800" dirty="0" smtClean="0">
                <a:latin typeface="Calibri"/>
                <a:cs typeface="Calibri"/>
              </a:rPr>
              <a:t>.</a:t>
            </a:r>
            <a:endParaRPr lang="en-US" sz="2800" b="1" dirty="0">
              <a:solidFill>
                <a:srgbClr val="FF0000"/>
              </a:solidFill>
              <a:latin typeface="Calibri"/>
              <a:cs typeface="Calibri"/>
            </a:endParaRPr>
          </a:p>
        </p:txBody>
      </p:sp>
      <p:sp>
        <p:nvSpPr>
          <p:cNvPr id="4" name="TextBox 3"/>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Multiply by expanding</a:t>
            </a:r>
            <a:endParaRPr lang="en-US" sz="2800" dirty="0"/>
          </a:p>
        </p:txBody>
      </p:sp>
      <p:sp>
        <p:nvSpPr>
          <p:cNvPr id="6" name="TextBox 5"/>
          <p:cNvSpPr txBox="1"/>
          <p:nvPr/>
        </p:nvSpPr>
        <p:spPr>
          <a:xfrm>
            <a:off x="293971" y="1161882"/>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3 x 543</a:t>
            </a:r>
            <a:endParaRPr lang="en-US" sz="2800" dirty="0"/>
          </a:p>
        </p:txBody>
      </p:sp>
      <p:sp>
        <p:nvSpPr>
          <p:cNvPr id="7" name="TextBox 6"/>
          <p:cNvSpPr txBox="1"/>
          <p:nvPr/>
        </p:nvSpPr>
        <p:spPr>
          <a:xfrm>
            <a:off x="293971" y="2342226"/>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Represent 543 using the color blocks</a:t>
            </a:r>
            <a:endParaRPr lang="en-US" sz="2800" dirty="0"/>
          </a:p>
        </p:txBody>
      </p:sp>
      <p:sp>
        <p:nvSpPr>
          <p:cNvPr id="3" name="Rectangle 2"/>
          <p:cNvSpPr/>
          <p:nvPr/>
        </p:nvSpPr>
        <p:spPr>
          <a:xfrm>
            <a:off x="293971" y="3063675"/>
            <a:ext cx="895329" cy="6046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93971" y="3820748"/>
            <a:ext cx="895329" cy="60467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ectangle 8"/>
          <p:cNvSpPr/>
          <p:nvPr/>
        </p:nvSpPr>
        <p:spPr>
          <a:xfrm>
            <a:off x="293971" y="4537510"/>
            <a:ext cx="895329" cy="60467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TextBox 9"/>
          <p:cNvSpPr txBox="1"/>
          <p:nvPr/>
        </p:nvSpPr>
        <p:spPr>
          <a:xfrm>
            <a:off x="1514725" y="3104816"/>
            <a:ext cx="1045293"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11" name="TextBox 10"/>
          <p:cNvSpPr txBox="1"/>
          <p:nvPr/>
        </p:nvSpPr>
        <p:spPr>
          <a:xfrm>
            <a:off x="1514725" y="3780435"/>
            <a:ext cx="1045293"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12" name="TextBox 11"/>
          <p:cNvSpPr txBox="1"/>
          <p:nvPr/>
        </p:nvSpPr>
        <p:spPr>
          <a:xfrm>
            <a:off x="1514725" y="4537510"/>
            <a:ext cx="1045293"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Tree>
    <p:extLst>
      <p:ext uri="{BB962C8B-B14F-4D97-AF65-F5344CB8AC3E}">
        <p14:creationId xmlns:p14="http://schemas.microsoft.com/office/powerpoint/2010/main" val="13967645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Multiply by expanding</a:t>
            </a:r>
            <a:endParaRPr lang="en-US" sz="2800" dirty="0"/>
          </a:p>
        </p:txBody>
      </p:sp>
      <p:sp>
        <p:nvSpPr>
          <p:cNvPr id="6" name="TextBox 5"/>
          <p:cNvSpPr txBox="1"/>
          <p:nvPr/>
        </p:nvSpPr>
        <p:spPr>
          <a:xfrm>
            <a:off x="274269" y="100823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3 x 543</a:t>
            </a:r>
            <a:endParaRPr lang="en-US" sz="2800" dirty="0"/>
          </a:p>
        </p:txBody>
      </p:sp>
      <p:sp>
        <p:nvSpPr>
          <p:cNvPr id="3" name="Rectangle 2"/>
          <p:cNvSpPr/>
          <p:nvPr/>
        </p:nvSpPr>
        <p:spPr>
          <a:xfrm>
            <a:off x="1330867" y="1926928"/>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45663" y="1926928"/>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ectangle 8"/>
          <p:cNvSpPr/>
          <p:nvPr/>
        </p:nvSpPr>
        <p:spPr>
          <a:xfrm>
            <a:off x="6946005" y="1939064"/>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TextBox 9"/>
          <p:cNvSpPr txBox="1"/>
          <p:nvPr/>
        </p:nvSpPr>
        <p:spPr>
          <a:xfrm>
            <a:off x="1330867" y="1926928"/>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13" name="Rectangle 12"/>
          <p:cNvSpPr/>
          <p:nvPr/>
        </p:nvSpPr>
        <p:spPr>
          <a:xfrm>
            <a:off x="1330867" y="2704164"/>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330867" y="2704164"/>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15" name="Rectangle 14"/>
          <p:cNvSpPr/>
          <p:nvPr/>
        </p:nvSpPr>
        <p:spPr>
          <a:xfrm>
            <a:off x="1330867" y="3454852"/>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30867" y="3454852"/>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17" name="Rectangle 16"/>
          <p:cNvSpPr/>
          <p:nvPr/>
        </p:nvSpPr>
        <p:spPr>
          <a:xfrm>
            <a:off x="1330867" y="4232088"/>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30867" y="4232088"/>
            <a:ext cx="1045293" cy="523220"/>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800" dirty="0" smtClean="0"/>
              <a:t>100</a:t>
            </a:r>
            <a:endParaRPr lang="en-US" sz="2800" dirty="0"/>
          </a:p>
        </p:txBody>
      </p:sp>
      <p:sp>
        <p:nvSpPr>
          <p:cNvPr id="19" name="Rectangle 18"/>
          <p:cNvSpPr/>
          <p:nvPr/>
        </p:nvSpPr>
        <p:spPr>
          <a:xfrm>
            <a:off x="1330867" y="4989161"/>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330867" y="4989161"/>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21" name="TextBox 20"/>
          <p:cNvSpPr txBox="1"/>
          <p:nvPr/>
        </p:nvSpPr>
        <p:spPr>
          <a:xfrm>
            <a:off x="4345663" y="1939064"/>
            <a:ext cx="1045293" cy="523220"/>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800" dirty="0" smtClean="0"/>
              <a:t>10</a:t>
            </a:r>
            <a:endParaRPr lang="en-US" sz="2800" dirty="0"/>
          </a:p>
        </p:txBody>
      </p:sp>
      <p:sp>
        <p:nvSpPr>
          <p:cNvPr id="22" name="Rectangle 21"/>
          <p:cNvSpPr/>
          <p:nvPr/>
        </p:nvSpPr>
        <p:spPr>
          <a:xfrm>
            <a:off x="4345663" y="2773481"/>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TextBox 22"/>
          <p:cNvSpPr txBox="1"/>
          <p:nvPr/>
        </p:nvSpPr>
        <p:spPr>
          <a:xfrm>
            <a:off x="4345663" y="2785617"/>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24" name="Rectangle 23"/>
          <p:cNvSpPr/>
          <p:nvPr/>
        </p:nvSpPr>
        <p:spPr>
          <a:xfrm>
            <a:off x="4345663" y="3621860"/>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TextBox 24"/>
          <p:cNvSpPr txBox="1"/>
          <p:nvPr/>
        </p:nvSpPr>
        <p:spPr>
          <a:xfrm>
            <a:off x="4345663" y="3633996"/>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26" name="TextBox 25"/>
          <p:cNvSpPr txBox="1"/>
          <p:nvPr/>
        </p:nvSpPr>
        <p:spPr>
          <a:xfrm>
            <a:off x="6946005" y="1984315"/>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
        <p:nvSpPr>
          <p:cNvPr id="27" name="Rectangle 26"/>
          <p:cNvSpPr/>
          <p:nvPr/>
        </p:nvSpPr>
        <p:spPr>
          <a:xfrm>
            <a:off x="6946005" y="2788901"/>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TextBox 27"/>
          <p:cNvSpPr txBox="1"/>
          <p:nvPr/>
        </p:nvSpPr>
        <p:spPr>
          <a:xfrm>
            <a:off x="6946005" y="2834152"/>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
        <p:nvSpPr>
          <p:cNvPr id="29" name="Rectangle 28"/>
          <p:cNvSpPr/>
          <p:nvPr/>
        </p:nvSpPr>
        <p:spPr>
          <a:xfrm>
            <a:off x="6946005" y="3663617"/>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0" name="TextBox 29"/>
          <p:cNvSpPr txBox="1"/>
          <p:nvPr/>
        </p:nvSpPr>
        <p:spPr>
          <a:xfrm>
            <a:off x="6946005" y="3708868"/>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
        <p:nvSpPr>
          <p:cNvPr id="31" name="Rectangle 30"/>
          <p:cNvSpPr/>
          <p:nvPr/>
        </p:nvSpPr>
        <p:spPr>
          <a:xfrm>
            <a:off x="4345663" y="4481562"/>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TextBox 31"/>
          <p:cNvSpPr txBox="1"/>
          <p:nvPr/>
        </p:nvSpPr>
        <p:spPr>
          <a:xfrm>
            <a:off x="4345663" y="4493698"/>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33" name="TextBox 32"/>
          <p:cNvSpPr txBox="1"/>
          <p:nvPr/>
        </p:nvSpPr>
        <p:spPr>
          <a:xfrm>
            <a:off x="254117" y="3464708"/>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smtClean="0"/>
              <a:t>3 X</a:t>
            </a:r>
            <a:endParaRPr lang="en-US" sz="4500" dirty="0"/>
          </a:p>
        </p:txBody>
      </p:sp>
      <p:sp>
        <p:nvSpPr>
          <p:cNvPr id="34" name="TextBox 33"/>
          <p:cNvSpPr txBox="1"/>
          <p:nvPr/>
        </p:nvSpPr>
        <p:spPr>
          <a:xfrm>
            <a:off x="3369688" y="5623848"/>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5" name="TextBox 34"/>
          <p:cNvSpPr txBox="1"/>
          <p:nvPr/>
        </p:nvSpPr>
        <p:spPr>
          <a:xfrm>
            <a:off x="5880531" y="5623848"/>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6" name="TextBox 35"/>
          <p:cNvSpPr txBox="1"/>
          <p:nvPr/>
        </p:nvSpPr>
        <p:spPr>
          <a:xfrm>
            <a:off x="8136246" y="5571641"/>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7" name="Rectangle 36"/>
          <p:cNvSpPr/>
          <p:nvPr/>
        </p:nvSpPr>
        <p:spPr>
          <a:xfrm>
            <a:off x="1322003" y="5885876"/>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377115" y="5885876"/>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Rectangle 40"/>
          <p:cNvSpPr/>
          <p:nvPr/>
        </p:nvSpPr>
        <p:spPr>
          <a:xfrm>
            <a:off x="6948441" y="5885876"/>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3" name="TextBox 42"/>
          <p:cNvSpPr txBox="1"/>
          <p:nvPr/>
        </p:nvSpPr>
        <p:spPr>
          <a:xfrm>
            <a:off x="3147493" y="3162381"/>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smtClean="0"/>
              <a:t>3 X</a:t>
            </a:r>
            <a:endParaRPr lang="en-US" sz="4500" dirty="0"/>
          </a:p>
        </p:txBody>
      </p:sp>
      <p:sp>
        <p:nvSpPr>
          <p:cNvPr id="44" name="TextBox 43"/>
          <p:cNvSpPr txBox="1"/>
          <p:nvPr/>
        </p:nvSpPr>
        <p:spPr>
          <a:xfrm>
            <a:off x="5718810" y="2806964"/>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smtClean="0"/>
              <a:t>3 X</a:t>
            </a:r>
            <a:endParaRPr lang="en-US" sz="4500" dirty="0"/>
          </a:p>
        </p:txBody>
      </p:sp>
    </p:spTree>
    <p:extLst>
      <p:ext uri="{BB962C8B-B14F-4D97-AF65-F5344CB8AC3E}">
        <p14:creationId xmlns:p14="http://schemas.microsoft.com/office/powerpoint/2010/main" val="344811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P spid="9" grpId="0" animBg="1"/>
      <p:bldP spid="10" grpId="0"/>
      <p:bldP spid="13" grpId="0" animBg="1"/>
      <p:bldP spid="14" grpId="0"/>
      <p:bldP spid="15" grpId="0" animBg="1"/>
      <p:bldP spid="16" grpId="0"/>
      <p:bldP spid="17" grpId="0" animBg="1"/>
      <p:bldP spid="18" grpId="0"/>
      <p:bldP spid="19" grpId="0" animBg="1"/>
      <p:bldP spid="20" grpId="0"/>
      <p:bldP spid="21" grpId="0"/>
      <p:bldP spid="22" grpId="0" animBg="1"/>
      <p:bldP spid="23" grpId="0"/>
      <p:bldP spid="24" grpId="0" animBg="1"/>
      <p:bldP spid="25" grpId="0"/>
      <p:bldP spid="26" grpId="0"/>
      <p:bldP spid="27" grpId="0" animBg="1"/>
      <p:bldP spid="28" grpId="0"/>
      <p:bldP spid="29" grpId="0" animBg="1"/>
      <p:bldP spid="30" grpId="0"/>
      <p:bldP spid="31" grpId="0" animBg="1"/>
      <p:bldP spid="32" grpId="0"/>
      <p:bldP spid="33" grpId="0"/>
      <p:bldP spid="43"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Multiply by expanding</a:t>
            </a:r>
            <a:endParaRPr lang="en-US" sz="2800" dirty="0"/>
          </a:p>
        </p:txBody>
      </p:sp>
      <p:sp>
        <p:nvSpPr>
          <p:cNvPr id="34" name="TextBox 33"/>
          <p:cNvSpPr txBox="1"/>
          <p:nvPr/>
        </p:nvSpPr>
        <p:spPr>
          <a:xfrm>
            <a:off x="3369688" y="5623848"/>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5" name="TextBox 34"/>
          <p:cNvSpPr txBox="1"/>
          <p:nvPr/>
        </p:nvSpPr>
        <p:spPr>
          <a:xfrm>
            <a:off x="5880531" y="5623848"/>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6" name="TextBox 35"/>
          <p:cNvSpPr txBox="1"/>
          <p:nvPr/>
        </p:nvSpPr>
        <p:spPr>
          <a:xfrm>
            <a:off x="8136246" y="5571641"/>
            <a:ext cx="823098" cy="101566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000" dirty="0" smtClean="0"/>
              <a:t>=</a:t>
            </a:r>
            <a:endParaRPr lang="en-US" sz="6000" dirty="0"/>
          </a:p>
        </p:txBody>
      </p:sp>
      <p:sp>
        <p:nvSpPr>
          <p:cNvPr id="37" name="Rectangle 36"/>
          <p:cNvSpPr/>
          <p:nvPr/>
        </p:nvSpPr>
        <p:spPr>
          <a:xfrm>
            <a:off x="1322003" y="5885876"/>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377115" y="5885876"/>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Rectangle 40"/>
          <p:cNvSpPr/>
          <p:nvPr/>
        </p:nvSpPr>
        <p:spPr>
          <a:xfrm>
            <a:off x="6948441" y="5885876"/>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5" name="TextBox 44"/>
          <p:cNvSpPr txBox="1"/>
          <p:nvPr/>
        </p:nvSpPr>
        <p:spPr>
          <a:xfrm>
            <a:off x="293971" y="1081281"/>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a:t>4</a:t>
            </a:r>
            <a:r>
              <a:rPr lang="en-US" sz="2800" dirty="0" smtClean="0"/>
              <a:t> x 254</a:t>
            </a:r>
            <a:endParaRPr lang="en-US" sz="2800" dirty="0"/>
          </a:p>
        </p:txBody>
      </p:sp>
      <p:sp>
        <p:nvSpPr>
          <p:cNvPr id="38" name="Rectangle 37"/>
          <p:cNvSpPr/>
          <p:nvPr/>
        </p:nvSpPr>
        <p:spPr>
          <a:xfrm>
            <a:off x="1330867" y="1745524"/>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345663" y="1745524"/>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Rectangle 41"/>
          <p:cNvSpPr/>
          <p:nvPr/>
        </p:nvSpPr>
        <p:spPr>
          <a:xfrm>
            <a:off x="6946005" y="1757660"/>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6" name="TextBox 45"/>
          <p:cNvSpPr txBox="1"/>
          <p:nvPr/>
        </p:nvSpPr>
        <p:spPr>
          <a:xfrm>
            <a:off x="1330867" y="1745524"/>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47" name="Rectangle 46"/>
          <p:cNvSpPr/>
          <p:nvPr/>
        </p:nvSpPr>
        <p:spPr>
          <a:xfrm>
            <a:off x="1330867" y="2522760"/>
            <a:ext cx="895329" cy="604673"/>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330867" y="2522760"/>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100</a:t>
            </a:r>
            <a:endParaRPr lang="en-US" sz="2800" dirty="0"/>
          </a:p>
        </p:txBody>
      </p:sp>
      <p:sp>
        <p:nvSpPr>
          <p:cNvPr id="49" name="TextBox 48"/>
          <p:cNvSpPr txBox="1"/>
          <p:nvPr/>
        </p:nvSpPr>
        <p:spPr>
          <a:xfrm>
            <a:off x="4345663" y="1757660"/>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50" name="Rectangle 49"/>
          <p:cNvSpPr/>
          <p:nvPr/>
        </p:nvSpPr>
        <p:spPr>
          <a:xfrm>
            <a:off x="4345663" y="2592077"/>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TextBox 50"/>
          <p:cNvSpPr txBox="1"/>
          <p:nvPr/>
        </p:nvSpPr>
        <p:spPr>
          <a:xfrm>
            <a:off x="4345663" y="2604213"/>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52" name="Rectangle 51"/>
          <p:cNvSpPr/>
          <p:nvPr/>
        </p:nvSpPr>
        <p:spPr>
          <a:xfrm>
            <a:off x="4345663" y="3440456"/>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3" name="TextBox 52"/>
          <p:cNvSpPr txBox="1"/>
          <p:nvPr/>
        </p:nvSpPr>
        <p:spPr>
          <a:xfrm>
            <a:off x="4345663" y="3452592"/>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
        <p:nvSpPr>
          <p:cNvPr id="54" name="TextBox 53"/>
          <p:cNvSpPr txBox="1"/>
          <p:nvPr/>
        </p:nvSpPr>
        <p:spPr>
          <a:xfrm>
            <a:off x="6946005" y="1802911"/>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
        <p:nvSpPr>
          <p:cNvPr id="55" name="Rectangle 54"/>
          <p:cNvSpPr/>
          <p:nvPr/>
        </p:nvSpPr>
        <p:spPr>
          <a:xfrm>
            <a:off x="6946005" y="2607497"/>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TextBox 55"/>
          <p:cNvSpPr txBox="1"/>
          <p:nvPr/>
        </p:nvSpPr>
        <p:spPr>
          <a:xfrm>
            <a:off x="6946005" y="2652748"/>
            <a:ext cx="1045293" cy="523220"/>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800" dirty="0" smtClean="0"/>
              <a:t>1</a:t>
            </a:r>
            <a:endParaRPr lang="en-US" sz="2800" dirty="0"/>
          </a:p>
        </p:txBody>
      </p:sp>
      <p:sp>
        <p:nvSpPr>
          <p:cNvPr id="57" name="Rectangle 56"/>
          <p:cNvSpPr/>
          <p:nvPr/>
        </p:nvSpPr>
        <p:spPr>
          <a:xfrm>
            <a:off x="6946005" y="3482213"/>
            <a:ext cx="895329" cy="604673"/>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TextBox 57"/>
          <p:cNvSpPr txBox="1"/>
          <p:nvPr/>
        </p:nvSpPr>
        <p:spPr>
          <a:xfrm>
            <a:off x="6946005" y="3527464"/>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a:t>
            </a:r>
            <a:endParaRPr lang="en-US" sz="2800" dirty="0"/>
          </a:p>
        </p:txBody>
      </p:sp>
      <p:sp>
        <p:nvSpPr>
          <p:cNvPr id="59" name="Rectangle 58"/>
          <p:cNvSpPr/>
          <p:nvPr/>
        </p:nvSpPr>
        <p:spPr>
          <a:xfrm>
            <a:off x="4345663" y="4300158"/>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TextBox 59"/>
          <p:cNvSpPr txBox="1"/>
          <p:nvPr/>
        </p:nvSpPr>
        <p:spPr>
          <a:xfrm>
            <a:off x="4345663" y="4312294"/>
            <a:ext cx="1045293" cy="523220"/>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800" dirty="0" smtClean="0"/>
              <a:t>10</a:t>
            </a:r>
            <a:endParaRPr lang="en-US" sz="2800" dirty="0"/>
          </a:p>
        </p:txBody>
      </p:sp>
      <p:sp>
        <p:nvSpPr>
          <p:cNvPr id="61" name="TextBox 60"/>
          <p:cNvSpPr txBox="1"/>
          <p:nvPr/>
        </p:nvSpPr>
        <p:spPr>
          <a:xfrm>
            <a:off x="254117" y="2029565"/>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a:t>4</a:t>
            </a:r>
            <a:r>
              <a:rPr lang="en-US" sz="4500" dirty="0" smtClean="0"/>
              <a:t> X</a:t>
            </a:r>
            <a:endParaRPr lang="en-US" sz="4500" dirty="0"/>
          </a:p>
        </p:txBody>
      </p:sp>
      <p:sp>
        <p:nvSpPr>
          <p:cNvPr id="62" name="TextBox 61"/>
          <p:cNvSpPr txBox="1"/>
          <p:nvPr/>
        </p:nvSpPr>
        <p:spPr>
          <a:xfrm>
            <a:off x="3147493" y="2980977"/>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a:t>4</a:t>
            </a:r>
            <a:r>
              <a:rPr lang="en-US" sz="4500" dirty="0" smtClean="0"/>
              <a:t> X</a:t>
            </a:r>
            <a:endParaRPr lang="en-US" sz="4500" dirty="0"/>
          </a:p>
        </p:txBody>
      </p:sp>
      <p:sp>
        <p:nvSpPr>
          <p:cNvPr id="63" name="TextBox 62"/>
          <p:cNvSpPr txBox="1"/>
          <p:nvPr/>
        </p:nvSpPr>
        <p:spPr>
          <a:xfrm>
            <a:off x="5718810" y="2625560"/>
            <a:ext cx="1045293" cy="7848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500" dirty="0"/>
              <a:t>4</a:t>
            </a:r>
            <a:r>
              <a:rPr lang="en-US" sz="4500" dirty="0" smtClean="0"/>
              <a:t> X</a:t>
            </a:r>
            <a:endParaRPr lang="en-US" sz="4500" dirty="0"/>
          </a:p>
        </p:txBody>
      </p:sp>
      <p:sp>
        <p:nvSpPr>
          <p:cNvPr id="64" name="Rectangle 63"/>
          <p:cNvSpPr/>
          <p:nvPr/>
        </p:nvSpPr>
        <p:spPr>
          <a:xfrm>
            <a:off x="6948441" y="4314135"/>
            <a:ext cx="895329" cy="60467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TextBox 64"/>
          <p:cNvSpPr txBox="1"/>
          <p:nvPr/>
        </p:nvSpPr>
        <p:spPr>
          <a:xfrm>
            <a:off x="6948441" y="4359386"/>
            <a:ext cx="1045293" cy="523220"/>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800" dirty="0" smtClean="0"/>
              <a:t>1</a:t>
            </a:r>
            <a:endParaRPr lang="en-US" sz="2800" dirty="0"/>
          </a:p>
        </p:txBody>
      </p:sp>
      <p:sp>
        <p:nvSpPr>
          <p:cNvPr id="66" name="Rectangle 65"/>
          <p:cNvSpPr/>
          <p:nvPr/>
        </p:nvSpPr>
        <p:spPr>
          <a:xfrm>
            <a:off x="4348110" y="5058034"/>
            <a:ext cx="895329" cy="604673"/>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p:cNvSpPr txBox="1"/>
          <p:nvPr/>
        </p:nvSpPr>
        <p:spPr>
          <a:xfrm>
            <a:off x="4348110" y="5070170"/>
            <a:ext cx="1045293"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dirty="0" smtClean="0"/>
              <a:t>10</a:t>
            </a:r>
            <a:endParaRPr lang="en-US" sz="2800" dirty="0"/>
          </a:p>
        </p:txBody>
      </p:sp>
    </p:spTree>
    <p:extLst>
      <p:ext uri="{BB962C8B-B14F-4D97-AF65-F5344CB8AC3E}">
        <p14:creationId xmlns:p14="http://schemas.microsoft.com/office/powerpoint/2010/main" val="3270185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8" grpId="0" animBg="1"/>
      <p:bldP spid="40" grpId="0" animBg="1"/>
      <p:bldP spid="42" grpId="0" animBg="1"/>
      <p:bldP spid="46" grpId="0"/>
      <p:bldP spid="47" grpId="0" animBg="1"/>
      <p:bldP spid="48" grpId="0"/>
      <p:bldP spid="49" grpId="0"/>
      <p:bldP spid="50" grpId="0" animBg="1"/>
      <p:bldP spid="51" grpId="0"/>
      <p:bldP spid="52" grpId="0" animBg="1"/>
      <p:bldP spid="53" grpId="0"/>
      <p:bldP spid="54" grpId="0"/>
      <p:bldP spid="55" grpId="0" animBg="1"/>
      <p:bldP spid="56" grpId="0"/>
      <p:bldP spid="57" grpId="0" animBg="1"/>
      <p:bldP spid="58" grpId="0"/>
      <p:bldP spid="59" grpId="0" animBg="1"/>
      <p:bldP spid="60" grpId="0"/>
      <p:bldP spid="61" grpId="0"/>
      <p:bldP spid="62" grpId="0"/>
      <p:bldP spid="63" grpId="0"/>
      <p:bldP spid="64" grpId="0" animBg="1"/>
      <p:bldP spid="65" grpId="0"/>
      <p:bldP spid="66" grpId="0" animBg="1"/>
      <p:bldP spid="6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42" y="5342601"/>
            <a:ext cx="8849047"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22 Follow the lessons</a:t>
            </a:r>
            <a:r>
              <a:rPr lang="en-US" sz="2800" dirty="0">
                <a:cs typeface="Calibri"/>
              </a:rPr>
              <a:t>.</a:t>
            </a:r>
            <a:endParaRPr lang="en-US" sz="2800" b="1" dirty="0">
              <a:solidFill>
                <a:srgbClr val="FF0000"/>
              </a:solidFill>
              <a:cs typeface="Calibri"/>
            </a:endParaRPr>
          </a:p>
        </p:txBody>
      </p:sp>
      <p:sp>
        <p:nvSpPr>
          <p:cNvPr id="4" name="TextBox 3"/>
          <p:cNvSpPr txBox="1"/>
          <p:nvPr/>
        </p:nvSpPr>
        <p:spPr>
          <a:xfrm>
            <a:off x="293971" y="223407"/>
            <a:ext cx="8501672"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Multiply from memory</a:t>
            </a:r>
            <a:endParaRPr lang="en-US" sz="2800" dirty="0"/>
          </a:p>
        </p:txBody>
      </p:sp>
      <p:sp>
        <p:nvSpPr>
          <p:cNvPr id="6" name="TextBox 5"/>
          <p:cNvSpPr txBox="1"/>
          <p:nvPr/>
        </p:nvSpPr>
        <p:spPr>
          <a:xfrm>
            <a:off x="293971" y="1161882"/>
            <a:ext cx="299172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A       3 x 45 =</a:t>
            </a:r>
            <a:endParaRPr lang="en-US" sz="2800" dirty="0"/>
          </a:p>
        </p:txBody>
      </p:sp>
      <p:sp>
        <p:nvSpPr>
          <p:cNvPr id="13" name="TextBox 12"/>
          <p:cNvSpPr txBox="1"/>
          <p:nvPr/>
        </p:nvSpPr>
        <p:spPr>
          <a:xfrm>
            <a:off x="293971" y="2039885"/>
            <a:ext cx="299172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a:t>B</a:t>
            </a:r>
            <a:r>
              <a:rPr lang="en-US" sz="2800" dirty="0" smtClean="0"/>
              <a:t>       4 x 16 =</a:t>
            </a:r>
            <a:endParaRPr lang="en-US" sz="2800" dirty="0"/>
          </a:p>
        </p:txBody>
      </p:sp>
      <p:sp>
        <p:nvSpPr>
          <p:cNvPr id="14" name="TextBox 13"/>
          <p:cNvSpPr txBox="1"/>
          <p:nvPr/>
        </p:nvSpPr>
        <p:spPr>
          <a:xfrm>
            <a:off x="293971" y="2911542"/>
            <a:ext cx="299172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a:t>C</a:t>
            </a:r>
            <a:r>
              <a:rPr lang="en-US" sz="2800" dirty="0" smtClean="0"/>
              <a:t>       6 x 18 =</a:t>
            </a:r>
            <a:endParaRPr lang="en-US" sz="2800" dirty="0"/>
          </a:p>
        </p:txBody>
      </p:sp>
      <p:sp>
        <p:nvSpPr>
          <p:cNvPr id="15" name="TextBox 14"/>
          <p:cNvSpPr txBox="1"/>
          <p:nvPr/>
        </p:nvSpPr>
        <p:spPr>
          <a:xfrm>
            <a:off x="293971" y="3789545"/>
            <a:ext cx="299172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D       2 x 32 =</a:t>
            </a:r>
            <a:endParaRPr lang="en-US" sz="2800" dirty="0"/>
          </a:p>
        </p:txBody>
      </p:sp>
      <p:sp>
        <p:nvSpPr>
          <p:cNvPr id="16" name="TextBox 15"/>
          <p:cNvSpPr txBox="1"/>
          <p:nvPr/>
        </p:nvSpPr>
        <p:spPr>
          <a:xfrm rot="20844350">
            <a:off x="4697990" y="558055"/>
            <a:ext cx="3095977" cy="5593839"/>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b="1" dirty="0" smtClean="0">
                <a:solidFill>
                  <a:schemeClr val="bg1"/>
                </a:solidFill>
              </a:rPr>
              <a:t>1 We increased the learning experience per student</a:t>
            </a:r>
          </a:p>
          <a:p>
            <a:endParaRPr lang="en-US" sz="2750" b="1" dirty="0">
              <a:solidFill>
                <a:schemeClr val="bg1"/>
              </a:solidFill>
            </a:endParaRPr>
          </a:p>
          <a:p>
            <a:r>
              <a:rPr lang="en-US" sz="2750" b="1" dirty="0" smtClean="0">
                <a:solidFill>
                  <a:schemeClr val="bg1"/>
                </a:solidFill>
              </a:rPr>
              <a:t>2 We created focused attention</a:t>
            </a:r>
          </a:p>
          <a:p>
            <a:endParaRPr lang="en-US" sz="2750" b="1" dirty="0">
              <a:solidFill>
                <a:schemeClr val="bg1"/>
              </a:solidFill>
            </a:endParaRPr>
          </a:p>
          <a:p>
            <a:r>
              <a:rPr lang="en-US" sz="2750" b="1" dirty="0" smtClean="0">
                <a:solidFill>
                  <a:schemeClr val="bg1"/>
                </a:solidFill>
              </a:rPr>
              <a:t>3 We included social interactions </a:t>
            </a:r>
          </a:p>
          <a:p>
            <a:endParaRPr lang="en-US" sz="2750" b="1" dirty="0">
              <a:solidFill>
                <a:schemeClr val="bg1"/>
              </a:solidFill>
            </a:endParaRPr>
          </a:p>
          <a:p>
            <a:r>
              <a:rPr lang="en-US" sz="2750" b="1" dirty="0" smtClean="0">
                <a:solidFill>
                  <a:schemeClr val="bg1"/>
                </a:solidFill>
              </a:rPr>
              <a:t>4 We created peer assessment </a:t>
            </a:r>
          </a:p>
          <a:p>
            <a:endParaRPr lang="en-US" sz="2750" b="1" dirty="0" smtClean="0">
              <a:solidFill>
                <a:schemeClr val="bg1"/>
              </a:solidFill>
            </a:endParaRPr>
          </a:p>
        </p:txBody>
      </p:sp>
    </p:spTree>
    <p:extLst>
      <p:ext uri="{BB962C8B-B14F-4D97-AF65-F5344CB8AC3E}">
        <p14:creationId xmlns:p14="http://schemas.microsoft.com/office/powerpoint/2010/main" val="3522354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4991100" y="3967163"/>
            <a:ext cx="855663" cy="127000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655888" y="3967163"/>
            <a:ext cx="906462" cy="1411287"/>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4338" name="TextBox 5"/>
          <p:cNvSpPr txBox="1">
            <a:spLocks noChangeArrowheads="1"/>
          </p:cNvSpPr>
          <p:nvPr/>
        </p:nvSpPr>
        <p:spPr bwMode="auto">
          <a:xfrm>
            <a:off x="585788" y="679450"/>
            <a:ext cx="8031162" cy="1477963"/>
          </a:xfrm>
          <a:prstGeom prst="rect">
            <a:avLst/>
          </a:prstGeom>
          <a:noFill/>
          <a:ln>
            <a:noFill/>
          </a:ln>
          <a:extLst/>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defRPr/>
            </a:pPr>
            <a:r>
              <a:rPr lang="en-US" sz="3400" b="1" dirty="0" smtClean="0">
                <a:solidFill>
                  <a:srgbClr val="FFFFFF"/>
                </a:solidFill>
                <a:effectLst>
                  <a:outerShdw blurRad="63500" sx="102000" sy="102000" algn="ctr" rotWithShape="0">
                    <a:prstClr val="black">
                      <a:alpha val="40000"/>
                    </a:prstClr>
                  </a:outerShdw>
                </a:effectLst>
              </a:rPr>
              <a:t>      </a:t>
            </a:r>
            <a:r>
              <a:rPr lang="en-US" sz="2800" b="1" dirty="0" smtClean="0">
                <a:solidFill>
                  <a:srgbClr val="000000"/>
                </a:solidFill>
                <a:effectLst>
                  <a:outerShdw blurRad="63500" sx="102000" sy="102000" algn="ctr" rotWithShape="0">
                    <a:prstClr val="black">
                      <a:alpha val="40000"/>
                    </a:prstClr>
                  </a:outerShdw>
                </a:effectLst>
              </a:rPr>
              <a:t>What are three basic principles that a teacher needs to adhere to when designing a learning plan to help all students?</a:t>
            </a:r>
          </a:p>
        </p:txBody>
      </p:sp>
      <p:sp>
        <p:nvSpPr>
          <p:cNvPr id="3" name="Oval 2"/>
          <p:cNvSpPr/>
          <p:nvPr/>
        </p:nvSpPr>
        <p:spPr>
          <a:xfrm>
            <a:off x="4814888" y="2367656"/>
            <a:ext cx="3420684" cy="194437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1043592" y="2241909"/>
            <a:ext cx="2768194" cy="2133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2112329" y="4677836"/>
            <a:ext cx="4941343" cy="129520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5"/>
          <p:cNvSpPr txBox="1">
            <a:spLocks noChangeArrowheads="1"/>
          </p:cNvSpPr>
          <p:nvPr/>
        </p:nvSpPr>
        <p:spPr bwMode="auto">
          <a:xfrm>
            <a:off x="1393825" y="2366963"/>
            <a:ext cx="2168525" cy="1785937"/>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2200" b="1" dirty="0" smtClean="0">
                <a:solidFill>
                  <a:srgbClr val="000000"/>
                </a:solidFill>
                <a:effectLst>
                  <a:outerShdw blurRad="63500" sx="102000" sy="102000" algn="ctr" rotWithShape="0">
                    <a:prstClr val="black">
                      <a:alpha val="40000"/>
                    </a:prstClr>
                  </a:outerShdw>
                </a:effectLst>
              </a:rPr>
              <a:t>Maximize the amount of </a:t>
            </a:r>
            <a:r>
              <a:rPr lang="en-US" sz="2200" b="1" dirty="0" smtClean="0">
                <a:solidFill>
                  <a:schemeClr val="bg1"/>
                </a:solidFill>
                <a:effectLst>
                  <a:glow rad="139700">
                    <a:schemeClr val="accent3">
                      <a:satMod val="175000"/>
                      <a:alpha val="40000"/>
                    </a:schemeClr>
                  </a:glow>
                  <a:outerShdw blurRad="63500" sx="102000" sy="102000" algn="ctr" rotWithShape="0">
                    <a:prstClr val="black">
                      <a:alpha val="40000"/>
                    </a:prstClr>
                  </a:outerShdw>
                </a:effectLst>
              </a:rPr>
              <a:t>learning </a:t>
            </a:r>
            <a:r>
              <a:rPr lang="en-US" sz="2200" b="1" dirty="0" smtClean="0">
                <a:solidFill>
                  <a:srgbClr val="000000"/>
                </a:solidFill>
                <a:effectLst>
                  <a:outerShdw blurRad="63500" sx="102000" sy="102000" algn="ctr" rotWithShape="0">
                    <a:prstClr val="black">
                      <a:alpha val="40000"/>
                    </a:prstClr>
                  </a:outerShdw>
                </a:effectLst>
              </a:rPr>
              <a:t>experience per individual </a:t>
            </a:r>
          </a:p>
        </p:txBody>
      </p:sp>
      <p:sp>
        <p:nvSpPr>
          <p:cNvPr id="10" name="TextBox 5"/>
          <p:cNvSpPr txBox="1">
            <a:spLocks noChangeArrowheads="1"/>
          </p:cNvSpPr>
          <p:nvPr/>
        </p:nvSpPr>
        <p:spPr bwMode="auto">
          <a:xfrm>
            <a:off x="4991100" y="2576513"/>
            <a:ext cx="3030538" cy="1446212"/>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2200" b="1" dirty="0" smtClean="0">
                <a:solidFill>
                  <a:srgbClr val="000000"/>
                </a:solidFill>
                <a:effectLst>
                  <a:outerShdw blurRad="63500" sx="102000" sy="102000" algn="ctr" rotWithShape="0">
                    <a:prstClr val="black">
                      <a:alpha val="40000"/>
                    </a:prstClr>
                  </a:outerShdw>
                </a:effectLst>
              </a:rPr>
              <a:t>Make the </a:t>
            </a:r>
            <a:r>
              <a:rPr lang="en-US" sz="2200" b="1" dirty="0" smtClean="0">
                <a:solidFill>
                  <a:srgbClr val="FFFFFF"/>
                </a:solidFill>
                <a:effectLst>
                  <a:glow rad="139700">
                    <a:schemeClr val="accent3">
                      <a:satMod val="175000"/>
                      <a:alpha val="40000"/>
                    </a:schemeClr>
                  </a:glow>
                  <a:outerShdw blurRad="63500" sx="102000" sy="102000" algn="ctr" rotWithShape="0">
                    <a:prstClr val="black">
                      <a:alpha val="40000"/>
                    </a:prstClr>
                  </a:outerShdw>
                </a:effectLst>
              </a:rPr>
              <a:t>learning</a:t>
            </a:r>
            <a:r>
              <a:rPr lang="en-US" sz="2200" b="1" dirty="0" smtClean="0">
                <a:solidFill>
                  <a:srgbClr val="000000"/>
                </a:solidFill>
                <a:effectLst>
                  <a:glow rad="139700">
                    <a:schemeClr val="accent3">
                      <a:satMod val="175000"/>
                      <a:alpha val="40000"/>
                    </a:schemeClr>
                  </a:glow>
                  <a:outerShdw blurRad="63500" sx="102000" sy="102000" algn="ctr" rotWithShape="0">
                    <a:prstClr val="black">
                      <a:alpha val="40000"/>
                    </a:prstClr>
                  </a:outerShdw>
                </a:effectLst>
              </a:rPr>
              <a:t> </a:t>
            </a:r>
            <a:r>
              <a:rPr lang="en-US" sz="2200" b="1" dirty="0" smtClean="0">
                <a:solidFill>
                  <a:srgbClr val="000000"/>
                </a:solidFill>
                <a:effectLst>
                  <a:outerShdw blurRad="63500" sx="102000" sy="102000" algn="ctr" rotWithShape="0">
                    <a:prstClr val="black">
                      <a:alpha val="40000"/>
                    </a:prstClr>
                  </a:outerShdw>
                </a:effectLst>
              </a:rPr>
              <a:t>experiences connect to form a concept</a:t>
            </a:r>
          </a:p>
        </p:txBody>
      </p:sp>
      <p:sp>
        <p:nvSpPr>
          <p:cNvPr id="11" name="TextBox 5"/>
          <p:cNvSpPr txBox="1">
            <a:spLocks noChangeArrowheads="1"/>
          </p:cNvSpPr>
          <p:nvPr/>
        </p:nvSpPr>
        <p:spPr bwMode="auto">
          <a:xfrm>
            <a:off x="2351088" y="4856163"/>
            <a:ext cx="4287837" cy="1108075"/>
          </a:xfrm>
          <a:prstGeom prst="rect">
            <a:avLst/>
          </a:prstGeom>
          <a:noFill/>
          <a:ln>
            <a:noFill/>
          </a:ln>
        </p:spPr>
        <p:txBody>
          <a:bodyPr>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2200" b="1" dirty="0" smtClean="0">
                <a:solidFill>
                  <a:srgbClr val="000000"/>
                </a:solidFill>
                <a:effectLst>
                  <a:outerShdw blurRad="63500" sx="102000" sy="102000" algn="ctr" rotWithShape="0">
                    <a:prstClr val="black">
                      <a:alpha val="40000"/>
                    </a:prstClr>
                  </a:outerShdw>
                </a:effectLst>
              </a:rPr>
              <a:t>Include social interaction as part of the </a:t>
            </a:r>
            <a:r>
              <a:rPr lang="en-US" sz="2200" b="1" dirty="0" smtClean="0">
                <a:solidFill>
                  <a:srgbClr val="FFFFFF"/>
                </a:solidFill>
                <a:effectLst>
                  <a:glow rad="139700">
                    <a:schemeClr val="accent3">
                      <a:satMod val="175000"/>
                      <a:alpha val="40000"/>
                    </a:schemeClr>
                  </a:glow>
                  <a:outerShdw blurRad="63500" sx="102000" sy="102000" algn="ctr" rotWithShape="0">
                    <a:prstClr val="black">
                      <a:alpha val="40000"/>
                    </a:prstClr>
                  </a:outerShdw>
                </a:effectLst>
              </a:rPr>
              <a:t>learning</a:t>
            </a:r>
            <a:r>
              <a:rPr lang="en-US" sz="2200" b="1" dirty="0" smtClean="0">
                <a:solidFill>
                  <a:srgbClr val="FFFFFF"/>
                </a:solidFill>
                <a:effectLst>
                  <a:outerShdw blurRad="63500" sx="102000" sy="102000" algn="ctr" rotWithShape="0">
                    <a:prstClr val="black">
                      <a:alpha val="40000"/>
                    </a:prstClr>
                  </a:outerShdw>
                </a:effectLst>
              </a:rPr>
              <a:t> </a:t>
            </a:r>
            <a:r>
              <a:rPr lang="en-US" sz="2200" b="1" dirty="0" smtClean="0">
                <a:solidFill>
                  <a:srgbClr val="000000"/>
                </a:solidFill>
                <a:effectLst>
                  <a:outerShdw blurRad="63500" sx="102000" sy="102000" algn="ctr" rotWithShape="0">
                    <a:prstClr val="black">
                      <a:alpha val="40000"/>
                    </a:prstClr>
                  </a:outerShdw>
                </a:effectLst>
              </a:rPr>
              <a:t>experience</a:t>
            </a:r>
          </a:p>
        </p:txBody>
      </p:sp>
      <p:cxnSp>
        <p:nvCxnSpPr>
          <p:cNvPr id="7" name="Straight Connector 6"/>
          <p:cNvCxnSpPr/>
          <p:nvPr/>
        </p:nvCxnSpPr>
        <p:spPr>
          <a:xfrm flipV="1">
            <a:off x="3495675" y="3209925"/>
            <a:ext cx="1495425" cy="0"/>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0844350">
            <a:off x="7186715" y="5657574"/>
            <a:ext cx="1911494" cy="630942"/>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3500" b="1" dirty="0" smtClean="0">
                <a:solidFill>
                  <a:schemeClr val="bg1"/>
                </a:solidFill>
              </a:rPr>
              <a:t>REVIEW</a:t>
            </a:r>
          </a:p>
        </p:txBody>
      </p:sp>
    </p:spTree>
    <p:extLst>
      <p:ext uri="{BB962C8B-B14F-4D97-AF65-F5344CB8AC3E}">
        <p14:creationId xmlns:p14="http://schemas.microsoft.com/office/powerpoint/2010/main" val="3306010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Our goals</a:t>
            </a:r>
            <a:endParaRPr lang="en-US" sz="2800" dirty="0"/>
          </a:p>
        </p:txBody>
      </p:sp>
      <p:sp>
        <p:nvSpPr>
          <p:cNvPr id="42" name="TextBox 41"/>
          <p:cNvSpPr txBox="1"/>
          <p:nvPr/>
        </p:nvSpPr>
        <p:spPr>
          <a:xfrm>
            <a:off x="293972" y="1159408"/>
            <a:ext cx="8474591" cy="2739211"/>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Write a book entitled:</a:t>
            </a:r>
          </a:p>
          <a:p>
            <a:endParaRPr lang="en-US" sz="2800" dirty="0"/>
          </a:p>
          <a:p>
            <a:r>
              <a:rPr lang="en-US" sz="4400" dirty="0" smtClean="0"/>
              <a:t>Designers and Managers of Learning </a:t>
            </a:r>
          </a:p>
          <a:p>
            <a:endParaRPr lang="en-US" sz="4400" dirty="0"/>
          </a:p>
          <a:p>
            <a:endParaRPr lang="en-US" sz="2800" dirty="0"/>
          </a:p>
        </p:txBody>
      </p:sp>
    </p:spTree>
    <p:extLst>
      <p:ext uri="{BB962C8B-B14F-4D97-AF65-F5344CB8AC3E}">
        <p14:creationId xmlns:p14="http://schemas.microsoft.com/office/powerpoint/2010/main" val="1699770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93972" y="223407"/>
            <a:ext cx="4092091"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Giving the students instructions / directions</a:t>
            </a:r>
            <a:endParaRPr lang="en-US" sz="2800" dirty="0"/>
          </a:p>
        </p:txBody>
      </p:sp>
      <p:sp>
        <p:nvSpPr>
          <p:cNvPr id="38" name="TextBox 37"/>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23 Read the instructions that the trainer used (from 1 to 23).</a:t>
            </a:r>
          </a:p>
          <a:p>
            <a:r>
              <a:rPr lang="en-US" sz="2750" dirty="0" smtClean="0"/>
              <a:t>Analyze at least 5 of them. Write the parts in the chart.</a:t>
            </a:r>
            <a:endParaRPr lang="en-US" sz="2750" dirty="0"/>
          </a:p>
        </p:txBody>
      </p:sp>
      <p:graphicFrame>
        <p:nvGraphicFramePr>
          <p:cNvPr id="39" name="Object 38"/>
          <p:cNvGraphicFramePr>
            <a:graphicFrameLocks noChangeAspect="1"/>
          </p:cNvGraphicFramePr>
          <p:nvPr>
            <p:extLst>
              <p:ext uri="{D42A27DB-BD31-4B8C-83A1-F6EECF244321}">
                <p14:modId xmlns:p14="http://schemas.microsoft.com/office/powerpoint/2010/main" val="781007155"/>
              </p:ext>
            </p:extLst>
          </p:nvPr>
        </p:nvGraphicFramePr>
        <p:xfrm>
          <a:off x="457200" y="1857916"/>
          <a:ext cx="8305800" cy="2273300"/>
        </p:xfrm>
        <a:graphic>
          <a:graphicData uri="http://schemas.openxmlformats.org/presentationml/2006/ole">
            <mc:AlternateContent xmlns:mc="http://schemas.openxmlformats.org/markup-compatibility/2006">
              <mc:Choice xmlns:v="urn:schemas-microsoft-com:vml" Requires="v">
                <p:oleObj spid="_x0000_s26658" name="Document" r:id="rId4" imgW="6083300" imgH="2273300" progId="Word.Document.12">
                  <p:embed/>
                </p:oleObj>
              </mc:Choice>
              <mc:Fallback>
                <p:oleObj name="Document" r:id="rId4" imgW="6083300" imgH="22733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57916"/>
                        <a:ext cx="8305800" cy="227330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3261468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2866" y="223407"/>
            <a:ext cx="4092091" cy="954107"/>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Giving the students instructions / directions</a:t>
            </a:r>
            <a:endParaRPr lang="en-US" sz="2800" dirty="0"/>
          </a:p>
        </p:txBody>
      </p:sp>
      <p:sp>
        <p:nvSpPr>
          <p:cNvPr id="38" name="TextBox 37"/>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24 Think of some ways you can help your students follow the instructions you give them for a task to do. Write them.</a:t>
            </a:r>
            <a:endParaRPr lang="en-US" sz="2750" dirty="0"/>
          </a:p>
        </p:txBody>
      </p:sp>
      <p:sp>
        <p:nvSpPr>
          <p:cNvPr id="5" name="TextBox 4"/>
          <p:cNvSpPr txBox="1"/>
          <p:nvPr/>
        </p:nvSpPr>
        <p:spPr>
          <a:xfrm>
            <a:off x="151936" y="1363068"/>
            <a:ext cx="8849047" cy="4274888"/>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pPr>
              <a:lnSpc>
                <a:spcPct val="110000"/>
              </a:lnSpc>
            </a:pPr>
            <a:r>
              <a:rPr lang="en-US" sz="2750" dirty="0" smtClean="0"/>
              <a:t>1 Always write your instructions before you come to class.</a:t>
            </a:r>
          </a:p>
          <a:p>
            <a:pPr>
              <a:lnSpc>
                <a:spcPct val="110000"/>
              </a:lnSpc>
            </a:pPr>
            <a:r>
              <a:rPr lang="en-US" sz="2750" dirty="0" smtClean="0"/>
              <a:t>2 Put the instructions on the screen.</a:t>
            </a:r>
          </a:p>
          <a:p>
            <a:pPr>
              <a:lnSpc>
                <a:spcPct val="110000"/>
              </a:lnSpc>
            </a:pPr>
            <a:r>
              <a:rPr lang="en-US" sz="2750" dirty="0" smtClean="0"/>
              <a:t>3 Don’t do anything while you are giving instructions.</a:t>
            </a:r>
          </a:p>
          <a:p>
            <a:pPr>
              <a:lnSpc>
                <a:spcPct val="110000"/>
              </a:lnSpc>
            </a:pPr>
            <a:r>
              <a:rPr lang="en-US" sz="2750" dirty="0" smtClean="0"/>
              <a:t>4 Read the instructions you put on the screen.</a:t>
            </a:r>
          </a:p>
          <a:p>
            <a:pPr>
              <a:lnSpc>
                <a:spcPct val="110000"/>
              </a:lnSpc>
            </a:pPr>
            <a:r>
              <a:rPr lang="en-US" sz="2750" dirty="0" smtClean="0"/>
              <a:t>5 Have the students read the instructions to each other in pairs. (Avoid asking one student to read the instructions to the whole class)</a:t>
            </a:r>
          </a:p>
          <a:p>
            <a:pPr>
              <a:lnSpc>
                <a:spcPct val="110000"/>
              </a:lnSpc>
            </a:pPr>
            <a:r>
              <a:rPr lang="en-US" sz="2750" dirty="0" smtClean="0"/>
              <a:t>6 If you can have a video or power point slides demonstrate the instructions, it would be even better.</a:t>
            </a:r>
          </a:p>
        </p:txBody>
      </p:sp>
    </p:spTree>
    <p:extLst>
      <p:ext uri="{BB962C8B-B14F-4D97-AF65-F5344CB8AC3E}">
        <p14:creationId xmlns:p14="http://schemas.microsoft.com/office/powerpoint/2010/main" val="38126381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264" y="133565"/>
            <a:ext cx="8849047" cy="658436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pPr>
              <a:lnSpc>
                <a:spcPct val="110000"/>
              </a:lnSpc>
            </a:pPr>
            <a:r>
              <a:rPr lang="en-US" sz="3200" dirty="0" smtClean="0"/>
              <a:t>1 Always write your instructions before you come to class.</a:t>
            </a:r>
          </a:p>
          <a:p>
            <a:pPr>
              <a:lnSpc>
                <a:spcPct val="110000"/>
              </a:lnSpc>
            </a:pPr>
            <a:r>
              <a:rPr lang="en-US" sz="3200" dirty="0" smtClean="0"/>
              <a:t>2 Put the instructions on the screen.</a:t>
            </a:r>
          </a:p>
          <a:p>
            <a:pPr>
              <a:lnSpc>
                <a:spcPct val="110000"/>
              </a:lnSpc>
            </a:pPr>
            <a:r>
              <a:rPr lang="en-US" sz="3200" dirty="0" smtClean="0"/>
              <a:t>3 Don’t do anything else while you are giving instructions.</a:t>
            </a:r>
          </a:p>
          <a:p>
            <a:pPr>
              <a:lnSpc>
                <a:spcPct val="110000"/>
              </a:lnSpc>
            </a:pPr>
            <a:r>
              <a:rPr lang="en-US" sz="3200" dirty="0" smtClean="0"/>
              <a:t>4 Read the instructions you put on the screen.</a:t>
            </a:r>
          </a:p>
          <a:p>
            <a:pPr>
              <a:lnSpc>
                <a:spcPct val="110000"/>
              </a:lnSpc>
            </a:pPr>
            <a:r>
              <a:rPr lang="en-US" sz="3200" dirty="0" smtClean="0"/>
              <a:t>5 Have the students read the instructions to each other in pairs. </a:t>
            </a:r>
            <a:r>
              <a:rPr lang="en-US" sz="3200" i="1" dirty="0" smtClean="0"/>
              <a:t>(Avoid asking one student to read the instructions to the whole class)</a:t>
            </a:r>
          </a:p>
          <a:p>
            <a:pPr>
              <a:lnSpc>
                <a:spcPct val="110000"/>
              </a:lnSpc>
            </a:pPr>
            <a:r>
              <a:rPr lang="en-US" sz="3200" dirty="0" smtClean="0"/>
              <a:t>6 If you can have a video or power point slides demonstrate the instructions, it would be even better.</a:t>
            </a:r>
          </a:p>
        </p:txBody>
      </p:sp>
    </p:spTree>
    <p:extLst>
      <p:ext uri="{BB962C8B-B14F-4D97-AF65-F5344CB8AC3E}">
        <p14:creationId xmlns:p14="http://schemas.microsoft.com/office/powerpoint/2010/main" val="982254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93972" y="2149768"/>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01795" y="3690137"/>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806252" y="4368051"/>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575191" y="4492879"/>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211280" y="3568334"/>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306898" y="2586343"/>
            <a:ext cx="2267060"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210992" y="1581253"/>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205987" y="867046"/>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719474" y="1231928"/>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Learning Tools</a:t>
            </a:r>
            <a:endParaRPr lang="en-US" sz="2800" dirty="0"/>
          </a:p>
        </p:txBody>
      </p:sp>
      <p:sp>
        <p:nvSpPr>
          <p:cNvPr id="38" name="TextBox 37"/>
          <p:cNvSpPr txBox="1"/>
          <p:nvPr/>
        </p:nvSpPr>
        <p:spPr>
          <a:xfrm>
            <a:off x="201116" y="5362757"/>
            <a:ext cx="8849047" cy="1361911"/>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25 What should tools include and do in order to help students learn? Think about it as a group and write down your ideas in short  </a:t>
            </a:r>
            <a:endParaRPr lang="en-US" sz="2750" dirty="0"/>
          </a:p>
        </p:txBody>
      </p:sp>
      <p:sp>
        <p:nvSpPr>
          <p:cNvPr id="5" name="TextBox 4"/>
          <p:cNvSpPr txBox="1"/>
          <p:nvPr/>
        </p:nvSpPr>
        <p:spPr>
          <a:xfrm>
            <a:off x="3190658" y="3046175"/>
            <a:ext cx="2647938" cy="461665"/>
          </a:xfrm>
          <a:prstGeom prst="rect">
            <a:avLst/>
          </a:prstGeom>
          <a:noFill/>
        </p:spPr>
        <p:txBody>
          <a:bodyPr wrap="square" rtlCol="0">
            <a:spAutoFit/>
          </a:bodyPr>
          <a:lstStyle/>
          <a:p>
            <a:r>
              <a:rPr lang="en-US" sz="2400" dirty="0" smtClean="0"/>
              <a:t>A learning tool</a:t>
            </a:r>
            <a:endParaRPr lang="en-US" sz="2400" dirty="0"/>
          </a:p>
        </p:txBody>
      </p:sp>
      <p:sp>
        <p:nvSpPr>
          <p:cNvPr id="7" name="TextBox 6"/>
          <p:cNvSpPr txBox="1"/>
          <p:nvPr/>
        </p:nvSpPr>
        <p:spPr>
          <a:xfrm>
            <a:off x="6342041" y="2677637"/>
            <a:ext cx="2490278" cy="461665"/>
          </a:xfrm>
          <a:prstGeom prst="rect">
            <a:avLst/>
          </a:prstGeom>
          <a:noFill/>
        </p:spPr>
        <p:txBody>
          <a:bodyPr wrap="square" rtlCol="0">
            <a:spAutoFit/>
          </a:bodyPr>
          <a:lstStyle/>
          <a:p>
            <a:r>
              <a:rPr lang="en-US" sz="2400" dirty="0" smtClean="0"/>
              <a:t>Focuses attention</a:t>
            </a:r>
            <a:endParaRPr lang="en-US" sz="2400" dirty="0"/>
          </a:p>
        </p:txBody>
      </p:sp>
      <p:cxnSp>
        <p:nvCxnSpPr>
          <p:cNvPr id="9" name="Straight Connector 8"/>
          <p:cNvCxnSpPr/>
          <p:nvPr/>
        </p:nvCxnSpPr>
        <p:spPr>
          <a:xfrm flipV="1">
            <a:off x="5789846" y="2927068"/>
            <a:ext cx="544586" cy="11910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06898" y="3699940"/>
            <a:ext cx="2450588" cy="461665"/>
          </a:xfrm>
          <a:prstGeom prst="rect">
            <a:avLst/>
          </a:prstGeom>
          <a:noFill/>
        </p:spPr>
        <p:txBody>
          <a:bodyPr wrap="square" rtlCol="0">
            <a:spAutoFit/>
          </a:bodyPr>
          <a:lstStyle/>
          <a:p>
            <a:r>
              <a:rPr lang="en-US" sz="2400" dirty="0" smtClean="0"/>
              <a:t>Has management</a:t>
            </a:r>
            <a:endParaRPr lang="en-US" sz="2400" dirty="0"/>
          </a:p>
        </p:txBody>
      </p:sp>
      <p:cxnSp>
        <p:nvCxnSpPr>
          <p:cNvPr id="12" name="Straight Connector 11"/>
          <p:cNvCxnSpPr>
            <a:stCxn id="6" idx="5"/>
            <a:endCxn id="11" idx="2"/>
          </p:cNvCxnSpPr>
          <p:nvPr/>
        </p:nvCxnSpPr>
        <p:spPr>
          <a:xfrm>
            <a:off x="5575191" y="3549959"/>
            <a:ext cx="636089" cy="3832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22194" y="4609923"/>
            <a:ext cx="2450588" cy="461665"/>
          </a:xfrm>
          <a:prstGeom prst="rect">
            <a:avLst/>
          </a:prstGeom>
          <a:noFill/>
        </p:spPr>
        <p:txBody>
          <a:bodyPr wrap="square" rtlCol="0">
            <a:spAutoFit/>
          </a:bodyPr>
          <a:lstStyle/>
          <a:p>
            <a:r>
              <a:rPr lang="en-US" sz="2400" dirty="0" smtClean="0"/>
              <a:t>Has social skills</a:t>
            </a:r>
            <a:endParaRPr lang="en-US" sz="2400" dirty="0"/>
          </a:p>
        </p:txBody>
      </p:sp>
      <p:cxnSp>
        <p:nvCxnSpPr>
          <p:cNvPr id="26" name="Straight Connector 25"/>
          <p:cNvCxnSpPr/>
          <p:nvPr/>
        </p:nvCxnSpPr>
        <p:spPr>
          <a:xfrm>
            <a:off x="5282514" y="3555746"/>
            <a:ext cx="928766" cy="94449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325188" y="4298097"/>
            <a:ext cx="1754834" cy="830997"/>
          </a:xfrm>
          <a:prstGeom prst="rect">
            <a:avLst/>
          </a:prstGeom>
          <a:noFill/>
        </p:spPr>
        <p:txBody>
          <a:bodyPr wrap="square" rtlCol="0">
            <a:spAutoFit/>
          </a:bodyPr>
          <a:lstStyle/>
          <a:p>
            <a:r>
              <a:rPr lang="en-US" sz="2400" dirty="0" smtClean="0"/>
              <a:t>Increases experience</a:t>
            </a:r>
            <a:endParaRPr lang="en-US" sz="2400" dirty="0"/>
          </a:p>
        </p:txBody>
      </p:sp>
      <p:cxnSp>
        <p:nvCxnSpPr>
          <p:cNvPr id="30" name="Straight Connector 29"/>
          <p:cNvCxnSpPr/>
          <p:nvPr/>
        </p:nvCxnSpPr>
        <p:spPr>
          <a:xfrm>
            <a:off x="4119424" y="3656830"/>
            <a:ext cx="0" cy="69687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020731" y="3620183"/>
            <a:ext cx="1754834" cy="830997"/>
          </a:xfrm>
          <a:prstGeom prst="rect">
            <a:avLst/>
          </a:prstGeom>
          <a:noFill/>
        </p:spPr>
        <p:txBody>
          <a:bodyPr wrap="square" rtlCol="0">
            <a:spAutoFit/>
          </a:bodyPr>
          <a:lstStyle/>
          <a:p>
            <a:r>
              <a:rPr lang="en-US" sz="2400" dirty="0" smtClean="0"/>
              <a:t>Help for memory </a:t>
            </a:r>
            <a:endParaRPr lang="en-US" sz="2400" dirty="0"/>
          </a:p>
        </p:txBody>
      </p:sp>
      <p:cxnSp>
        <p:nvCxnSpPr>
          <p:cNvPr id="42" name="Straight Connector 41"/>
          <p:cNvCxnSpPr>
            <a:stCxn id="6" idx="2"/>
          </p:cNvCxnSpPr>
          <p:nvPr/>
        </p:nvCxnSpPr>
        <p:spPr>
          <a:xfrm flipH="1">
            <a:off x="1814967" y="3291949"/>
            <a:ext cx="1233033" cy="38384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52434" y="2283817"/>
            <a:ext cx="1754834" cy="461665"/>
          </a:xfrm>
          <a:prstGeom prst="rect">
            <a:avLst/>
          </a:prstGeom>
          <a:noFill/>
        </p:spPr>
        <p:txBody>
          <a:bodyPr wrap="square" rtlCol="0">
            <a:spAutoFit/>
          </a:bodyPr>
          <a:lstStyle/>
          <a:p>
            <a:r>
              <a:rPr lang="en-US" sz="2400" dirty="0"/>
              <a:t>M</a:t>
            </a:r>
            <a:r>
              <a:rPr lang="en-US" sz="2400" dirty="0" smtClean="0"/>
              <a:t>onitoring</a:t>
            </a:r>
            <a:endParaRPr lang="en-US" sz="2400" dirty="0"/>
          </a:p>
        </p:txBody>
      </p:sp>
      <p:cxnSp>
        <p:nvCxnSpPr>
          <p:cNvPr id="45" name="Straight Connector 44"/>
          <p:cNvCxnSpPr/>
          <p:nvPr/>
        </p:nvCxnSpPr>
        <p:spPr>
          <a:xfrm flipH="1" flipV="1">
            <a:off x="2775566" y="2588703"/>
            <a:ext cx="549622" cy="45747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177936" y="1363534"/>
            <a:ext cx="1754834" cy="461665"/>
          </a:xfrm>
          <a:prstGeom prst="rect">
            <a:avLst/>
          </a:prstGeom>
          <a:noFill/>
        </p:spPr>
        <p:txBody>
          <a:bodyPr wrap="square" rtlCol="0">
            <a:spAutoFit/>
          </a:bodyPr>
          <a:lstStyle/>
          <a:p>
            <a:r>
              <a:rPr lang="en-US" sz="2400" dirty="0" smtClean="0"/>
              <a:t>Assessment</a:t>
            </a:r>
            <a:endParaRPr lang="en-US" sz="2400" dirty="0"/>
          </a:p>
        </p:txBody>
      </p:sp>
      <p:cxnSp>
        <p:nvCxnSpPr>
          <p:cNvPr id="48" name="Straight Connector 47"/>
          <p:cNvCxnSpPr/>
          <p:nvPr/>
        </p:nvCxnSpPr>
        <p:spPr>
          <a:xfrm flipH="1" flipV="1">
            <a:off x="3569802" y="1961691"/>
            <a:ext cx="362968" cy="107224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43501" y="998652"/>
            <a:ext cx="1935126" cy="461665"/>
          </a:xfrm>
          <a:prstGeom prst="rect">
            <a:avLst/>
          </a:prstGeom>
          <a:noFill/>
        </p:spPr>
        <p:txBody>
          <a:bodyPr wrap="square" rtlCol="0">
            <a:spAutoFit/>
          </a:bodyPr>
          <a:lstStyle/>
          <a:p>
            <a:r>
              <a:rPr lang="en-US" sz="2400" dirty="0" smtClean="0"/>
              <a:t>Scaffold / MP</a:t>
            </a:r>
            <a:endParaRPr lang="en-US" sz="2400" dirty="0"/>
          </a:p>
        </p:txBody>
      </p:sp>
      <p:cxnSp>
        <p:nvCxnSpPr>
          <p:cNvPr id="51" name="Straight Connector 50"/>
          <p:cNvCxnSpPr/>
          <p:nvPr/>
        </p:nvCxnSpPr>
        <p:spPr>
          <a:xfrm flipV="1">
            <a:off x="4664449" y="1596809"/>
            <a:ext cx="415573" cy="13302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933614" y="1540560"/>
            <a:ext cx="1935126" cy="830997"/>
          </a:xfrm>
          <a:prstGeom prst="rect">
            <a:avLst/>
          </a:prstGeom>
          <a:noFill/>
        </p:spPr>
        <p:txBody>
          <a:bodyPr wrap="square" rtlCol="0">
            <a:spAutoFit/>
          </a:bodyPr>
          <a:lstStyle/>
          <a:p>
            <a:r>
              <a:rPr lang="en-US" sz="2400" dirty="0" smtClean="0"/>
              <a:t>Finds /explores</a:t>
            </a:r>
            <a:endParaRPr lang="en-US" sz="2400" dirty="0"/>
          </a:p>
        </p:txBody>
      </p:sp>
      <p:cxnSp>
        <p:nvCxnSpPr>
          <p:cNvPr id="58" name="Straight Connector 57"/>
          <p:cNvCxnSpPr/>
          <p:nvPr/>
        </p:nvCxnSpPr>
        <p:spPr>
          <a:xfrm flipV="1">
            <a:off x="5282514" y="2149768"/>
            <a:ext cx="1196113" cy="8841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54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1" grpId="0" animBg="1"/>
      <p:bldP spid="29" grpId="0" animBg="1"/>
      <p:bldP spid="25" grpId="0" animBg="1"/>
      <p:bldP spid="11" grpId="0" animBg="1"/>
      <p:bldP spid="8" grpId="0" animBg="1"/>
      <p:bldP spid="57" grpId="0" animBg="1"/>
      <p:bldP spid="50" grpId="0" animBg="1"/>
      <p:bldP spid="47" grpId="0" animBg="1"/>
      <p:bldP spid="7" grpId="0"/>
      <p:bldP spid="7" grpId="1"/>
      <p:bldP spid="10" grpId="0"/>
      <p:bldP spid="10" grpId="1"/>
      <p:bldP spid="24" grpId="0"/>
      <p:bldP spid="24" grpId="1"/>
      <p:bldP spid="28" grpId="0"/>
      <p:bldP spid="28" grpId="1"/>
      <p:bldP spid="40" grpId="0"/>
      <p:bldP spid="40" grpId="1"/>
      <p:bldP spid="43" grpId="0"/>
      <p:bldP spid="43" grpId="1"/>
      <p:bldP spid="46" grpId="0"/>
      <p:bldP spid="46" grpId="1"/>
      <p:bldP spid="49" grpId="0"/>
      <p:bldP spid="49" grpId="1"/>
      <p:bldP spid="56" grpId="0"/>
      <p:bldP spid="5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755" y="912952"/>
            <a:ext cx="8727287" cy="505030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35755" y="912952"/>
            <a:ext cx="8727287" cy="5050308"/>
          </a:xfrm>
          <a:prstGeom prst="rect">
            <a:avLst/>
          </a:prstGeom>
        </p:spPr>
      </p:pic>
      <p:sp>
        <p:nvSpPr>
          <p:cNvPr id="4" name="Rectangle 3"/>
          <p:cNvSpPr/>
          <p:nvPr/>
        </p:nvSpPr>
        <p:spPr>
          <a:xfrm>
            <a:off x="5664291" y="1894642"/>
            <a:ext cx="3144589" cy="11287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664291" y="3861061"/>
            <a:ext cx="3144589" cy="17422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64291" y="3184611"/>
            <a:ext cx="3144589" cy="5555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005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7181" y="908654"/>
            <a:ext cx="8292298" cy="505030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7179" y="908654"/>
            <a:ext cx="8292300" cy="5359400"/>
          </a:xfrm>
          <a:prstGeom prst="rect">
            <a:avLst/>
          </a:prstGeom>
        </p:spPr>
      </p:pic>
      <p:sp>
        <p:nvSpPr>
          <p:cNvPr id="6" name="Rectangle 5"/>
          <p:cNvSpPr/>
          <p:nvPr/>
        </p:nvSpPr>
        <p:spPr>
          <a:xfrm>
            <a:off x="5564891" y="967476"/>
            <a:ext cx="2921468" cy="17938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564891" y="3063675"/>
            <a:ext cx="2921468" cy="978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97813" y="4655982"/>
            <a:ext cx="7686180" cy="11803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040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93972" y="2149768"/>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01795" y="3690137"/>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806252" y="4368051"/>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575191" y="4492879"/>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211280" y="3568334"/>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306898" y="2586343"/>
            <a:ext cx="2267060"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210992" y="1581253"/>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205987" y="867046"/>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719474" y="1231928"/>
            <a:ext cx="2546205"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Learning Tools</a:t>
            </a:r>
            <a:endParaRPr lang="en-US" sz="2800" dirty="0"/>
          </a:p>
        </p:txBody>
      </p:sp>
      <p:sp>
        <p:nvSpPr>
          <p:cNvPr id="38" name="TextBox 37"/>
          <p:cNvSpPr txBox="1"/>
          <p:nvPr/>
        </p:nvSpPr>
        <p:spPr>
          <a:xfrm>
            <a:off x="201116" y="5362757"/>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26 Use the chart to analyze / make a tool for teaching one ‘ability’ for your students in one grade and one subject. </a:t>
            </a:r>
            <a:endParaRPr lang="en-US" sz="2750" dirty="0"/>
          </a:p>
        </p:txBody>
      </p:sp>
      <p:sp>
        <p:nvSpPr>
          <p:cNvPr id="5" name="TextBox 4"/>
          <p:cNvSpPr txBox="1"/>
          <p:nvPr/>
        </p:nvSpPr>
        <p:spPr>
          <a:xfrm>
            <a:off x="3190658" y="3046175"/>
            <a:ext cx="2647938" cy="461665"/>
          </a:xfrm>
          <a:prstGeom prst="rect">
            <a:avLst/>
          </a:prstGeom>
          <a:noFill/>
        </p:spPr>
        <p:txBody>
          <a:bodyPr wrap="square" rtlCol="0">
            <a:spAutoFit/>
          </a:bodyPr>
          <a:lstStyle/>
          <a:p>
            <a:r>
              <a:rPr lang="en-US" sz="2400" dirty="0" smtClean="0"/>
              <a:t>A learning tool</a:t>
            </a:r>
            <a:endParaRPr lang="en-US" sz="2400" dirty="0"/>
          </a:p>
        </p:txBody>
      </p:sp>
      <p:sp>
        <p:nvSpPr>
          <p:cNvPr id="7" name="TextBox 6"/>
          <p:cNvSpPr txBox="1"/>
          <p:nvPr/>
        </p:nvSpPr>
        <p:spPr>
          <a:xfrm>
            <a:off x="6342041" y="2677637"/>
            <a:ext cx="2490278" cy="461665"/>
          </a:xfrm>
          <a:prstGeom prst="rect">
            <a:avLst/>
          </a:prstGeom>
          <a:noFill/>
        </p:spPr>
        <p:txBody>
          <a:bodyPr wrap="square" rtlCol="0">
            <a:spAutoFit/>
          </a:bodyPr>
          <a:lstStyle/>
          <a:p>
            <a:r>
              <a:rPr lang="en-US" sz="2400" dirty="0" smtClean="0"/>
              <a:t>Focuses attention</a:t>
            </a:r>
            <a:endParaRPr lang="en-US" sz="2400" dirty="0"/>
          </a:p>
        </p:txBody>
      </p:sp>
      <p:cxnSp>
        <p:nvCxnSpPr>
          <p:cNvPr id="9" name="Straight Connector 8"/>
          <p:cNvCxnSpPr/>
          <p:nvPr/>
        </p:nvCxnSpPr>
        <p:spPr>
          <a:xfrm flipV="1">
            <a:off x="5789846" y="2927068"/>
            <a:ext cx="544586" cy="11910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06898" y="3699940"/>
            <a:ext cx="2450588" cy="461665"/>
          </a:xfrm>
          <a:prstGeom prst="rect">
            <a:avLst/>
          </a:prstGeom>
          <a:noFill/>
        </p:spPr>
        <p:txBody>
          <a:bodyPr wrap="square" rtlCol="0">
            <a:spAutoFit/>
          </a:bodyPr>
          <a:lstStyle/>
          <a:p>
            <a:r>
              <a:rPr lang="en-US" sz="2400" dirty="0" smtClean="0"/>
              <a:t>Has management</a:t>
            </a:r>
            <a:endParaRPr lang="en-US" sz="2400" dirty="0"/>
          </a:p>
        </p:txBody>
      </p:sp>
      <p:cxnSp>
        <p:nvCxnSpPr>
          <p:cNvPr id="12" name="Straight Connector 11"/>
          <p:cNvCxnSpPr>
            <a:stCxn id="6" idx="5"/>
            <a:endCxn id="11" idx="2"/>
          </p:cNvCxnSpPr>
          <p:nvPr/>
        </p:nvCxnSpPr>
        <p:spPr>
          <a:xfrm>
            <a:off x="5575191" y="3549959"/>
            <a:ext cx="636089" cy="3832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22194" y="4609923"/>
            <a:ext cx="2450588" cy="461665"/>
          </a:xfrm>
          <a:prstGeom prst="rect">
            <a:avLst/>
          </a:prstGeom>
          <a:noFill/>
        </p:spPr>
        <p:txBody>
          <a:bodyPr wrap="square" rtlCol="0">
            <a:spAutoFit/>
          </a:bodyPr>
          <a:lstStyle/>
          <a:p>
            <a:r>
              <a:rPr lang="en-US" sz="2400" dirty="0" smtClean="0"/>
              <a:t>Has social skills</a:t>
            </a:r>
            <a:endParaRPr lang="en-US" sz="2400" dirty="0"/>
          </a:p>
        </p:txBody>
      </p:sp>
      <p:cxnSp>
        <p:nvCxnSpPr>
          <p:cNvPr id="26" name="Straight Connector 25"/>
          <p:cNvCxnSpPr/>
          <p:nvPr/>
        </p:nvCxnSpPr>
        <p:spPr>
          <a:xfrm>
            <a:off x="5282514" y="3555746"/>
            <a:ext cx="928766" cy="94449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325188" y="4298097"/>
            <a:ext cx="1754834" cy="830997"/>
          </a:xfrm>
          <a:prstGeom prst="rect">
            <a:avLst/>
          </a:prstGeom>
          <a:noFill/>
        </p:spPr>
        <p:txBody>
          <a:bodyPr wrap="square" rtlCol="0">
            <a:spAutoFit/>
          </a:bodyPr>
          <a:lstStyle/>
          <a:p>
            <a:r>
              <a:rPr lang="en-US" sz="2400" dirty="0" smtClean="0"/>
              <a:t>Increases experience</a:t>
            </a:r>
            <a:endParaRPr lang="en-US" sz="2400" dirty="0"/>
          </a:p>
        </p:txBody>
      </p:sp>
      <p:cxnSp>
        <p:nvCxnSpPr>
          <p:cNvPr id="30" name="Straight Connector 29"/>
          <p:cNvCxnSpPr/>
          <p:nvPr/>
        </p:nvCxnSpPr>
        <p:spPr>
          <a:xfrm>
            <a:off x="4119424" y="3656830"/>
            <a:ext cx="0" cy="69687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020731" y="3620183"/>
            <a:ext cx="1754834" cy="830997"/>
          </a:xfrm>
          <a:prstGeom prst="rect">
            <a:avLst/>
          </a:prstGeom>
          <a:noFill/>
        </p:spPr>
        <p:txBody>
          <a:bodyPr wrap="square" rtlCol="0">
            <a:spAutoFit/>
          </a:bodyPr>
          <a:lstStyle/>
          <a:p>
            <a:r>
              <a:rPr lang="en-US" sz="2400" dirty="0" smtClean="0"/>
              <a:t>Help for memory </a:t>
            </a:r>
            <a:endParaRPr lang="en-US" sz="2400" dirty="0"/>
          </a:p>
        </p:txBody>
      </p:sp>
      <p:cxnSp>
        <p:nvCxnSpPr>
          <p:cNvPr id="42" name="Straight Connector 41"/>
          <p:cNvCxnSpPr>
            <a:stCxn id="6" idx="2"/>
          </p:cNvCxnSpPr>
          <p:nvPr/>
        </p:nvCxnSpPr>
        <p:spPr>
          <a:xfrm flipH="1">
            <a:off x="1814967" y="3291949"/>
            <a:ext cx="1233033" cy="38384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52434" y="2283817"/>
            <a:ext cx="1754834" cy="461665"/>
          </a:xfrm>
          <a:prstGeom prst="rect">
            <a:avLst/>
          </a:prstGeom>
          <a:noFill/>
        </p:spPr>
        <p:txBody>
          <a:bodyPr wrap="square" rtlCol="0">
            <a:spAutoFit/>
          </a:bodyPr>
          <a:lstStyle/>
          <a:p>
            <a:r>
              <a:rPr lang="en-US" sz="2400" dirty="0"/>
              <a:t>M</a:t>
            </a:r>
            <a:r>
              <a:rPr lang="en-US" sz="2400" dirty="0" smtClean="0"/>
              <a:t>onitoring</a:t>
            </a:r>
            <a:endParaRPr lang="en-US" sz="2400" dirty="0"/>
          </a:p>
        </p:txBody>
      </p:sp>
      <p:cxnSp>
        <p:nvCxnSpPr>
          <p:cNvPr id="45" name="Straight Connector 44"/>
          <p:cNvCxnSpPr/>
          <p:nvPr/>
        </p:nvCxnSpPr>
        <p:spPr>
          <a:xfrm flipH="1" flipV="1">
            <a:off x="2775566" y="2588703"/>
            <a:ext cx="549622" cy="45747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177936" y="1363534"/>
            <a:ext cx="1754834" cy="461665"/>
          </a:xfrm>
          <a:prstGeom prst="rect">
            <a:avLst/>
          </a:prstGeom>
          <a:noFill/>
        </p:spPr>
        <p:txBody>
          <a:bodyPr wrap="square" rtlCol="0">
            <a:spAutoFit/>
          </a:bodyPr>
          <a:lstStyle/>
          <a:p>
            <a:r>
              <a:rPr lang="en-US" sz="2400" dirty="0" smtClean="0"/>
              <a:t>Assessment</a:t>
            </a:r>
            <a:endParaRPr lang="en-US" sz="2400" dirty="0"/>
          </a:p>
        </p:txBody>
      </p:sp>
      <p:cxnSp>
        <p:nvCxnSpPr>
          <p:cNvPr id="48" name="Straight Connector 47"/>
          <p:cNvCxnSpPr/>
          <p:nvPr/>
        </p:nvCxnSpPr>
        <p:spPr>
          <a:xfrm flipH="1" flipV="1">
            <a:off x="3569802" y="1961691"/>
            <a:ext cx="362968" cy="107224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43501" y="998652"/>
            <a:ext cx="1935126" cy="461665"/>
          </a:xfrm>
          <a:prstGeom prst="rect">
            <a:avLst/>
          </a:prstGeom>
          <a:noFill/>
        </p:spPr>
        <p:txBody>
          <a:bodyPr wrap="square" rtlCol="0">
            <a:spAutoFit/>
          </a:bodyPr>
          <a:lstStyle/>
          <a:p>
            <a:r>
              <a:rPr lang="en-US" sz="2400" dirty="0" smtClean="0"/>
              <a:t>Scaffold / MP</a:t>
            </a:r>
            <a:endParaRPr lang="en-US" sz="2400" dirty="0"/>
          </a:p>
        </p:txBody>
      </p:sp>
      <p:cxnSp>
        <p:nvCxnSpPr>
          <p:cNvPr id="51" name="Straight Connector 50"/>
          <p:cNvCxnSpPr/>
          <p:nvPr/>
        </p:nvCxnSpPr>
        <p:spPr>
          <a:xfrm flipV="1">
            <a:off x="4664449" y="1596809"/>
            <a:ext cx="415573" cy="13302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933614" y="1540560"/>
            <a:ext cx="1935126" cy="830997"/>
          </a:xfrm>
          <a:prstGeom prst="rect">
            <a:avLst/>
          </a:prstGeom>
          <a:noFill/>
        </p:spPr>
        <p:txBody>
          <a:bodyPr wrap="square" rtlCol="0">
            <a:spAutoFit/>
          </a:bodyPr>
          <a:lstStyle/>
          <a:p>
            <a:r>
              <a:rPr lang="en-US" sz="2400" dirty="0" smtClean="0"/>
              <a:t>Finds /explores</a:t>
            </a:r>
            <a:endParaRPr lang="en-US" sz="2400" dirty="0"/>
          </a:p>
        </p:txBody>
      </p:sp>
      <p:cxnSp>
        <p:nvCxnSpPr>
          <p:cNvPr id="58" name="Straight Connector 57"/>
          <p:cNvCxnSpPr/>
          <p:nvPr/>
        </p:nvCxnSpPr>
        <p:spPr>
          <a:xfrm flipV="1">
            <a:off x="5282514" y="2149768"/>
            <a:ext cx="1196113" cy="8841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5399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1" grpId="0" animBg="1"/>
      <p:bldP spid="29" grpId="0" animBg="1"/>
      <p:bldP spid="25" grpId="0" animBg="1"/>
      <p:bldP spid="11" grpId="0" animBg="1"/>
      <p:bldP spid="8" grpId="0" animBg="1"/>
      <p:bldP spid="57" grpId="0" animBg="1"/>
      <p:bldP spid="50" grpId="0" animBg="1"/>
      <p:bldP spid="47" grpId="0" animBg="1"/>
      <p:bldP spid="7" grpId="0"/>
      <p:bldP spid="7" grpId="1"/>
      <p:bldP spid="10" grpId="0"/>
      <p:bldP spid="10" grpId="1"/>
      <p:bldP spid="24" grpId="0"/>
      <p:bldP spid="24" grpId="1"/>
      <p:bldP spid="28" grpId="0"/>
      <p:bldP spid="28" grpId="1"/>
      <p:bldP spid="40" grpId="0"/>
      <p:bldP spid="40" grpId="1"/>
      <p:bldP spid="43" grpId="0"/>
      <p:bldP spid="43" grpId="1"/>
      <p:bldP spid="46" grpId="0"/>
      <p:bldP spid="46" grpId="1"/>
      <p:bldP spid="49" grpId="0"/>
      <p:bldP spid="49" grpId="1"/>
      <p:bldP spid="56" grpId="0"/>
      <p:bldP spid="5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5847" y="1692640"/>
            <a:ext cx="1809188" cy="1610618"/>
          </a:xfrm>
          <a:prstGeom prst="rect">
            <a:avLst/>
          </a:prstGeom>
        </p:spPr>
      </p:pic>
      <p:pic>
        <p:nvPicPr>
          <p:cNvPr id="4" name="Picture 3"/>
          <p:cNvPicPr>
            <a:picLocks noChangeAspect="1"/>
          </p:cNvPicPr>
          <p:nvPr/>
        </p:nvPicPr>
        <p:blipFill>
          <a:blip r:embed="rId4"/>
          <a:stretch>
            <a:fillRect/>
          </a:stretch>
        </p:blipFill>
        <p:spPr>
          <a:xfrm>
            <a:off x="1352027" y="4414393"/>
            <a:ext cx="2285538" cy="1866900"/>
          </a:xfrm>
          <a:prstGeom prst="rect">
            <a:avLst/>
          </a:prstGeom>
        </p:spPr>
      </p:pic>
      <p:pic>
        <p:nvPicPr>
          <p:cNvPr id="5" name="Picture 4"/>
          <p:cNvPicPr>
            <a:picLocks noChangeAspect="1"/>
          </p:cNvPicPr>
          <p:nvPr/>
        </p:nvPicPr>
        <p:blipFill>
          <a:blip r:embed="rId5"/>
          <a:stretch>
            <a:fillRect/>
          </a:stretch>
        </p:blipFill>
        <p:spPr>
          <a:xfrm>
            <a:off x="5687391" y="2447447"/>
            <a:ext cx="2621520" cy="1270000"/>
          </a:xfrm>
          <a:prstGeom prst="rect">
            <a:avLst/>
          </a:prstGeom>
        </p:spPr>
      </p:pic>
      <p:pic>
        <p:nvPicPr>
          <p:cNvPr id="6" name="Picture 5"/>
          <p:cNvPicPr>
            <a:picLocks noChangeAspect="1"/>
          </p:cNvPicPr>
          <p:nvPr/>
        </p:nvPicPr>
        <p:blipFill>
          <a:blip r:embed="rId6"/>
          <a:stretch>
            <a:fillRect/>
          </a:stretch>
        </p:blipFill>
        <p:spPr>
          <a:xfrm>
            <a:off x="4215090" y="5017875"/>
            <a:ext cx="1240047" cy="1270000"/>
          </a:xfrm>
          <a:prstGeom prst="rect">
            <a:avLst/>
          </a:prstGeom>
        </p:spPr>
      </p:pic>
      <p:sp>
        <p:nvSpPr>
          <p:cNvPr id="7" name="Oval Callout 6"/>
          <p:cNvSpPr/>
          <p:nvPr/>
        </p:nvSpPr>
        <p:spPr>
          <a:xfrm>
            <a:off x="2328237" y="1448634"/>
            <a:ext cx="1662121" cy="600056"/>
          </a:xfrm>
          <a:prstGeom prst="wedgeEllipseCallout">
            <a:avLst>
              <a:gd name="adj1" fmla="val -66900"/>
              <a:gd name="adj2" fmla="val 87396"/>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39890" y="1545182"/>
            <a:ext cx="1397551" cy="646331"/>
          </a:xfrm>
          <a:prstGeom prst="rect">
            <a:avLst/>
          </a:prstGeom>
          <a:noFill/>
        </p:spPr>
        <p:txBody>
          <a:bodyPr wrap="none" rtlCol="0">
            <a:spAutoFit/>
          </a:bodyPr>
          <a:lstStyle/>
          <a:p>
            <a:r>
              <a:rPr lang="en-US" dirty="0"/>
              <a:t>Ok, so what? </a:t>
            </a:r>
          </a:p>
          <a:p>
            <a:endParaRPr lang="en-US" dirty="0"/>
          </a:p>
        </p:txBody>
      </p:sp>
      <p:sp>
        <p:nvSpPr>
          <p:cNvPr id="10" name="Oval Callout 9"/>
          <p:cNvSpPr/>
          <p:nvPr/>
        </p:nvSpPr>
        <p:spPr>
          <a:xfrm>
            <a:off x="5455137" y="1250798"/>
            <a:ext cx="3014542" cy="1196649"/>
          </a:xfrm>
          <a:prstGeom prst="wedgeEllipseCallo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38813" y="1448634"/>
            <a:ext cx="2118676" cy="646331"/>
          </a:xfrm>
          <a:prstGeom prst="rect">
            <a:avLst/>
          </a:prstGeom>
          <a:noFill/>
        </p:spPr>
        <p:txBody>
          <a:bodyPr wrap="none" rtlCol="0">
            <a:spAutoFit/>
          </a:bodyPr>
          <a:lstStyle/>
          <a:p>
            <a:r>
              <a:rPr lang="en-US" dirty="0" smtClean="0"/>
              <a:t>This is what we have </a:t>
            </a:r>
          </a:p>
          <a:p>
            <a:r>
              <a:rPr lang="en-US" dirty="0" smtClean="0"/>
              <a:t>always done</a:t>
            </a:r>
            <a:endParaRPr lang="en-US" dirty="0"/>
          </a:p>
        </p:txBody>
      </p:sp>
      <p:sp>
        <p:nvSpPr>
          <p:cNvPr id="12" name="Oval Callout 11"/>
          <p:cNvSpPr/>
          <p:nvPr/>
        </p:nvSpPr>
        <p:spPr>
          <a:xfrm>
            <a:off x="2350628" y="3678764"/>
            <a:ext cx="4208333" cy="1067140"/>
          </a:xfrm>
          <a:prstGeom prst="wedgeEllipseCallout">
            <a:avLst>
              <a:gd name="adj1" fmla="val -12305"/>
              <a:gd name="adj2" fmla="val 88256"/>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727132" y="3854388"/>
            <a:ext cx="3626639" cy="923330"/>
          </a:xfrm>
          <a:prstGeom prst="rect">
            <a:avLst/>
          </a:prstGeom>
          <a:noFill/>
        </p:spPr>
        <p:txBody>
          <a:bodyPr wrap="none" rtlCol="0">
            <a:spAutoFit/>
          </a:bodyPr>
          <a:lstStyle/>
          <a:p>
            <a:r>
              <a:rPr lang="en-US" dirty="0"/>
              <a:t>Look at me, I was brought up in this </a:t>
            </a:r>
            <a:endParaRPr lang="en-US" dirty="0" smtClean="0"/>
          </a:p>
          <a:p>
            <a:r>
              <a:rPr lang="en-US" dirty="0" smtClean="0"/>
              <a:t>system </a:t>
            </a:r>
            <a:r>
              <a:rPr lang="en-US" dirty="0"/>
              <a:t>and I </a:t>
            </a:r>
            <a:r>
              <a:rPr lang="en-US" dirty="0" smtClean="0"/>
              <a:t>turned </a:t>
            </a:r>
            <a:r>
              <a:rPr lang="en-US" dirty="0"/>
              <a:t>out pretty good.</a:t>
            </a:r>
          </a:p>
          <a:p>
            <a:endParaRPr lang="en-US" dirty="0"/>
          </a:p>
        </p:txBody>
      </p:sp>
      <p:sp>
        <p:nvSpPr>
          <p:cNvPr id="3" name="TextBox 2"/>
          <p:cNvSpPr txBox="1"/>
          <p:nvPr/>
        </p:nvSpPr>
        <p:spPr>
          <a:xfrm>
            <a:off x="892098" y="419851"/>
            <a:ext cx="7577581" cy="830997"/>
          </a:xfrm>
          <a:prstGeom prst="rect">
            <a:avLst/>
          </a:prstGeom>
          <a:solidFill>
            <a:srgbClr val="055A38"/>
          </a:solidFill>
        </p:spPr>
        <p:txBody>
          <a:bodyPr wrap="square" rtlCol="0">
            <a:spAutoFit/>
          </a:bodyPr>
          <a:lstStyle/>
          <a:p>
            <a:r>
              <a:rPr lang="en-US" sz="2400" b="1" dirty="0" smtClean="0">
                <a:solidFill>
                  <a:schemeClr val="bg1"/>
                </a:solidFill>
              </a:rPr>
              <a:t>The comments I get from some people when I talk about the need for “change of expectations in schools”. </a:t>
            </a:r>
            <a:endParaRPr lang="en-US" sz="2400" b="1" dirty="0">
              <a:solidFill>
                <a:schemeClr val="bg1"/>
              </a:solidFill>
            </a:endParaRPr>
          </a:p>
        </p:txBody>
      </p:sp>
      <p:sp>
        <p:nvSpPr>
          <p:cNvPr id="8" name="Rectangle 7"/>
          <p:cNvSpPr/>
          <p:nvPr/>
        </p:nvSpPr>
        <p:spPr>
          <a:xfrm>
            <a:off x="892098" y="419851"/>
            <a:ext cx="7577581" cy="6037853"/>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270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0658" y="3046175"/>
            <a:ext cx="2647938" cy="461665"/>
          </a:xfrm>
          <a:prstGeom prst="rect">
            <a:avLst/>
          </a:prstGeom>
          <a:noFill/>
        </p:spPr>
        <p:txBody>
          <a:bodyPr wrap="square" rtlCol="0">
            <a:spAutoFit/>
          </a:bodyPr>
          <a:lstStyle/>
          <a:p>
            <a:r>
              <a:rPr lang="en-US" sz="2400" dirty="0" smtClean="0"/>
              <a:t>Apartment in Dubai</a:t>
            </a:r>
            <a:endParaRPr lang="en-US" sz="2400" dirty="0"/>
          </a:p>
        </p:txBody>
      </p:sp>
      <p:sp>
        <p:nvSpPr>
          <p:cNvPr id="3" name="Oval 2"/>
          <p:cNvSpPr/>
          <p:nvPr/>
        </p:nvSpPr>
        <p:spPr>
          <a:xfrm>
            <a:off x="3048000" y="2927067"/>
            <a:ext cx="296078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83391" y="2093297"/>
            <a:ext cx="1220122" cy="461665"/>
          </a:xfrm>
          <a:prstGeom prst="rect">
            <a:avLst/>
          </a:prstGeom>
          <a:noFill/>
        </p:spPr>
        <p:txBody>
          <a:bodyPr wrap="square" rtlCol="0">
            <a:spAutoFit/>
          </a:bodyPr>
          <a:lstStyle/>
          <a:p>
            <a:r>
              <a:rPr lang="en-US" sz="2400" dirty="0" smtClean="0"/>
              <a:t>Small</a:t>
            </a:r>
            <a:endParaRPr lang="en-US" sz="2400" dirty="0"/>
          </a:p>
        </p:txBody>
      </p:sp>
      <p:sp>
        <p:nvSpPr>
          <p:cNvPr id="5" name="Oval 4"/>
          <p:cNvSpPr/>
          <p:nvPr/>
        </p:nvSpPr>
        <p:spPr>
          <a:xfrm>
            <a:off x="5787774" y="1961691"/>
            <a:ext cx="112756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3" idx="7"/>
            <a:endCxn id="5" idx="3"/>
          </p:cNvCxnSpPr>
          <p:nvPr/>
        </p:nvCxnSpPr>
        <p:spPr>
          <a:xfrm flipV="1">
            <a:off x="5575191" y="2584583"/>
            <a:ext cx="377712" cy="44935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599575" y="3423554"/>
            <a:ext cx="1774094" cy="461665"/>
          </a:xfrm>
          <a:prstGeom prst="rect">
            <a:avLst/>
          </a:prstGeom>
          <a:noFill/>
        </p:spPr>
        <p:txBody>
          <a:bodyPr wrap="square" rtlCol="0">
            <a:spAutoFit/>
          </a:bodyPr>
          <a:lstStyle/>
          <a:p>
            <a:r>
              <a:rPr lang="en-US" sz="2400" dirty="0" smtClean="0"/>
              <a:t>expensive</a:t>
            </a:r>
            <a:endParaRPr lang="en-US" sz="2400" dirty="0"/>
          </a:p>
        </p:txBody>
      </p:sp>
      <p:sp>
        <p:nvSpPr>
          <p:cNvPr id="9" name="Oval 8"/>
          <p:cNvSpPr/>
          <p:nvPr/>
        </p:nvSpPr>
        <p:spPr>
          <a:xfrm>
            <a:off x="6503958" y="3291948"/>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5"/>
            <a:endCxn id="9" idx="2"/>
          </p:cNvCxnSpPr>
          <p:nvPr/>
        </p:nvCxnSpPr>
        <p:spPr>
          <a:xfrm>
            <a:off x="5575191" y="3549959"/>
            <a:ext cx="928767" cy="1068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215595" y="2194515"/>
            <a:ext cx="1774094" cy="461665"/>
          </a:xfrm>
          <a:prstGeom prst="rect">
            <a:avLst/>
          </a:prstGeom>
          <a:noFill/>
        </p:spPr>
        <p:txBody>
          <a:bodyPr wrap="square" rtlCol="0">
            <a:spAutoFit/>
          </a:bodyPr>
          <a:lstStyle/>
          <a:p>
            <a:r>
              <a:rPr lang="en-US" sz="2400" dirty="0" smtClean="0"/>
              <a:t>70K to 200K</a:t>
            </a:r>
            <a:endParaRPr lang="en-US" sz="2400" dirty="0"/>
          </a:p>
        </p:txBody>
      </p:sp>
      <p:sp>
        <p:nvSpPr>
          <p:cNvPr id="17" name="Oval 16"/>
          <p:cNvSpPr/>
          <p:nvPr/>
        </p:nvSpPr>
        <p:spPr>
          <a:xfrm>
            <a:off x="7119978" y="2093297"/>
            <a:ext cx="1869711"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61060" y="2716190"/>
            <a:ext cx="243434" cy="575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010124" y="4534106"/>
            <a:ext cx="1774094" cy="461665"/>
          </a:xfrm>
          <a:prstGeom prst="rect">
            <a:avLst/>
          </a:prstGeom>
          <a:noFill/>
        </p:spPr>
        <p:txBody>
          <a:bodyPr wrap="square" rtlCol="0">
            <a:spAutoFit/>
          </a:bodyPr>
          <a:lstStyle/>
          <a:p>
            <a:r>
              <a:rPr lang="en-US" sz="2400" dirty="0" smtClean="0"/>
              <a:t>High rise</a:t>
            </a:r>
            <a:endParaRPr lang="en-US" sz="2400" dirty="0"/>
          </a:p>
        </p:txBody>
      </p:sp>
      <p:sp>
        <p:nvSpPr>
          <p:cNvPr id="25" name="Oval 24"/>
          <p:cNvSpPr/>
          <p:nvPr/>
        </p:nvSpPr>
        <p:spPr>
          <a:xfrm>
            <a:off x="6914507" y="4402500"/>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7315203" y="4021711"/>
            <a:ext cx="289291" cy="3807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032170" y="1027608"/>
            <a:ext cx="2342301" cy="461665"/>
          </a:xfrm>
          <a:prstGeom prst="rect">
            <a:avLst/>
          </a:prstGeom>
          <a:noFill/>
        </p:spPr>
        <p:txBody>
          <a:bodyPr wrap="square" rtlCol="0">
            <a:spAutoFit/>
          </a:bodyPr>
          <a:lstStyle/>
          <a:p>
            <a:r>
              <a:rPr lang="en-US" sz="2400" dirty="0" smtClean="0"/>
              <a:t>near/far to city</a:t>
            </a:r>
            <a:endParaRPr lang="en-US" sz="2400" dirty="0"/>
          </a:p>
        </p:txBody>
      </p:sp>
      <p:sp>
        <p:nvSpPr>
          <p:cNvPr id="30" name="Oval 29"/>
          <p:cNvSpPr/>
          <p:nvPr/>
        </p:nvSpPr>
        <p:spPr>
          <a:xfrm>
            <a:off x="6918410" y="896002"/>
            <a:ext cx="213722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7890209" y="1625765"/>
            <a:ext cx="236661" cy="4675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is </a:t>
            </a:r>
            <a:r>
              <a:rPr lang="en-US" sz="2800" b="1" dirty="0" smtClean="0"/>
              <a:t>learning</a:t>
            </a:r>
            <a:r>
              <a:rPr lang="en-US" sz="2800" dirty="0" smtClean="0"/>
              <a:t>?</a:t>
            </a:r>
            <a:endParaRPr lang="en-US" sz="2800" dirty="0"/>
          </a:p>
        </p:txBody>
      </p:sp>
      <p:sp>
        <p:nvSpPr>
          <p:cNvPr id="42" name="TextBox 41"/>
          <p:cNvSpPr txBox="1"/>
          <p:nvPr/>
        </p:nvSpPr>
        <p:spPr>
          <a:xfrm>
            <a:off x="293972" y="1084428"/>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Everyone has a concept</a:t>
            </a:r>
            <a:endParaRPr lang="en-US" sz="2800" dirty="0"/>
          </a:p>
        </p:txBody>
      </p:sp>
    </p:spTree>
    <p:extLst>
      <p:ext uri="{BB962C8B-B14F-4D97-AF65-F5344CB8AC3E}">
        <p14:creationId xmlns:p14="http://schemas.microsoft.com/office/powerpoint/2010/main" val="145935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P spid="9" grpId="0" animBg="1"/>
      <p:bldP spid="16" grpId="0"/>
      <p:bldP spid="17" grpId="0" animBg="1"/>
      <p:bldP spid="24" grpId="0"/>
      <p:bldP spid="25" grpId="0" animBg="1"/>
      <p:bldP spid="29"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1766" y="3046175"/>
            <a:ext cx="2647938" cy="461665"/>
          </a:xfrm>
          <a:prstGeom prst="rect">
            <a:avLst/>
          </a:prstGeom>
          <a:noFill/>
        </p:spPr>
        <p:txBody>
          <a:bodyPr wrap="square" rtlCol="0">
            <a:spAutoFit/>
          </a:bodyPr>
          <a:lstStyle/>
          <a:p>
            <a:r>
              <a:rPr lang="en-US" sz="2400" dirty="0" smtClean="0"/>
              <a:t>   Chinese food</a:t>
            </a:r>
            <a:endParaRPr lang="en-US" sz="2400" dirty="0"/>
          </a:p>
        </p:txBody>
      </p:sp>
      <p:sp>
        <p:nvSpPr>
          <p:cNvPr id="5" name="Oval 4"/>
          <p:cNvSpPr/>
          <p:nvPr/>
        </p:nvSpPr>
        <p:spPr>
          <a:xfrm>
            <a:off x="5787774" y="1961691"/>
            <a:ext cx="112756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3" idx="7"/>
            <a:endCxn id="5" idx="3"/>
          </p:cNvCxnSpPr>
          <p:nvPr/>
        </p:nvCxnSpPr>
        <p:spPr>
          <a:xfrm flipV="1">
            <a:off x="5575191" y="2584583"/>
            <a:ext cx="377712" cy="44935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503958" y="3291948"/>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5"/>
            <a:endCxn id="9" idx="2"/>
          </p:cNvCxnSpPr>
          <p:nvPr/>
        </p:nvCxnSpPr>
        <p:spPr>
          <a:xfrm>
            <a:off x="5575191" y="3549959"/>
            <a:ext cx="928767" cy="1068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119978" y="2093297"/>
            <a:ext cx="1869711"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61060" y="2716190"/>
            <a:ext cx="243434" cy="575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914507" y="4402500"/>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7315203" y="4021711"/>
            <a:ext cx="289291" cy="3807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918410" y="896002"/>
            <a:ext cx="213722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7890209" y="1625765"/>
            <a:ext cx="236661" cy="4675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is </a:t>
            </a:r>
            <a:r>
              <a:rPr lang="en-US" sz="2800" b="1" dirty="0" smtClean="0"/>
              <a:t>learning</a:t>
            </a:r>
            <a:r>
              <a:rPr lang="en-US" sz="2800" dirty="0" smtClean="0"/>
              <a:t>?</a:t>
            </a:r>
            <a:endParaRPr lang="en-US" sz="2800" dirty="0"/>
          </a:p>
        </p:txBody>
      </p:sp>
      <p:sp>
        <p:nvSpPr>
          <p:cNvPr id="20" name="TextBox 19"/>
          <p:cNvSpPr txBox="1"/>
          <p:nvPr/>
        </p:nvSpPr>
        <p:spPr>
          <a:xfrm>
            <a:off x="293972" y="1025638"/>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Everyone has a concept</a:t>
            </a:r>
            <a:endParaRPr lang="en-US" sz="2800" dirty="0"/>
          </a:p>
        </p:txBody>
      </p:sp>
      <p:sp>
        <p:nvSpPr>
          <p:cNvPr id="23" name="TextBox 22"/>
          <p:cNvSpPr txBox="1"/>
          <p:nvPr/>
        </p:nvSpPr>
        <p:spPr>
          <a:xfrm>
            <a:off x="293972" y="1891143"/>
            <a:ext cx="4092091"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What is your concept of …?</a:t>
            </a:r>
            <a:endParaRPr lang="en-US" sz="2750" dirty="0"/>
          </a:p>
        </p:txBody>
      </p:sp>
      <p:sp>
        <p:nvSpPr>
          <p:cNvPr id="27" name="TextBox 26"/>
          <p:cNvSpPr txBox="1"/>
          <p:nvPr/>
        </p:nvSpPr>
        <p:spPr>
          <a:xfrm>
            <a:off x="140642" y="6076623"/>
            <a:ext cx="8849047"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1 On the sheet of paper, draw your concept of …   (alone)</a:t>
            </a:r>
            <a:endParaRPr lang="en-US" sz="2750" dirty="0"/>
          </a:p>
        </p:txBody>
      </p:sp>
      <p:sp>
        <p:nvSpPr>
          <p:cNvPr id="28" name="TextBox 27"/>
          <p:cNvSpPr txBox="1"/>
          <p:nvPr/>
        </p:nvSpPr>
        <p:spPr>
          <a:xfrm rot="20163754">
            <a:off x="446372" y="4312885"/>
            <a:ext cx="4092091" cy="938719"/>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dirty="0" smtClean="0">
                <a:solidFill>
                  <a:schemeClr val="bg1"/>
                </a:solidFill>
              </a:rPr>
              <a:t>Where is your information coming from?</a:t>
            </a:r>
            <a:endParaRPr lang="en-US" sz="2750" dirty="0">
              <a:solidFill>
                <a:schemeClr val="bg1"/>
              </a:solidFill>
            </a:endParaRPr>
          </a:p>
        </p:txBody>
      </p:sp>
    </p:spTree>
    <p:extLst>
      <p:ext uri="{BB962C8B-B14F-4D97-AF65-F5344CB8AC3E}">
        <p14:creationId xmlns:p14="http://schemas.microsoft.com/office/powerpoint/2010/main" val="437538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48000" y="2927067"/>
            <a:ext cx="2960788" cy="72976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1766" y="3046175"/>
            <a:ext cx="2647938" cy="461665"/>
          </a:xfrm>
          <a:prstGeom prst="rect">
            <a:avLst/>
          </a:prstGeom>
          <a:noFill/>
        </p:spPr>
        <p:txBody>
          <a:bodyPr wrap="square" rtlCol="0">
            <a:spAutoFit/>
          </a:bodyPr>
          <a:lstStyle/>
          <a:p>
            <a:r>
              <a:rPr lang="en-US" sz="2400" dirty="0" smtClean="0"/>
              <a:t>   Chinese food</a:t>
            </a:r>
            <a:endParaRPr lang="en-US" sz="2400" dirty="0"/>
          </a:p>
        </p:txBody>
      </p:sp>
      <p:sp>
        <p:nvSpPr>
          <p:cNvPr id="5" name="Oval 4"/>
          <p:cNvSpPr/>
          <p:nvPr/>
        </p:nvSpPr>
        <p:spPr>
          <a:xfrm>
            <a:off x="5787774" y="1961691"/>
            <a:ext cx="1127568"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3" idx="7"/>
            <a:endCxn id="5" idx="3"/>
          </p:cNvCxnSpPr>
          <p:nvPr/>
        </p:nvCxnSpPr>
        <p:spPr>
          <a:xfrm flipV="1">
            <a:off x="5575191" y="2584583"/>
            <a:ext cx="377712" cy="44935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503958" y="3291948"/>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5"/>
            <a:endCxn id="9" idx="2"/>
          </p:cNvCxnSpPr>
          <p:nvPr/>
        </p:nvCxnSpPr>
        <p:spPr>
          <a:xfrm>
            <a:off x="5575191" y="3549959"/>
            <a:ext cx="928767" cy="10687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119978" y="2093297"/>
            <a:ext cx="1869711"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61060" y="2716190"/>
            <a:ext cx="243434" cy="575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914507" y="4402500"/>
            <a:ext cx="155087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7315203" y="4021711"/>
            <a:ext cx="289291" cy="3807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918410" y="896002"/>
            <a:ext cx="2137226" cy="7297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7890209" y="1625765"/>
            <a:ext cx="236661" cy="4675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3972" y="223407"/>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What is </a:t>
            </a:r>
            <a:r>
              <a:rPr lang="en-US" sz="2800" b="1" dirty="0" smtClean="0"/>
              <a:t>learning</a:t>
            </a:r>
            <a:r>
              <a:rPr lang="en-US" sz="2800" dirty="0" smtClean="0"/>
              <a:t>?</a:t>
            </a:r>
            <a:endParaRPr lang="en-US" sz="2800" dirty="0"/>
          </a:p>
        </p:txBody>
      </p:sp>
      <p:sp>
        <p:nvSpPr>
          <p:cNvPr id="20" name="TextBox 19"/>
          <p:cNvSpPr txBox="1"/>
          <p:nvPr/>
        </p:nvSpPr>
        <p:spPr>
          <a:xfrm>
            <a:off x="293972" y="1025638"/>
            <a:ext cx="4092091" cy="523220"/>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800" dirty="0" smtClean="0"/>
              <a:t>Everyone has a concept</a:t>
            </a:r>
            <a:endParaRPr lang="en-US" sz="2800" dirty="0"/>
          </a:p>
        </p:txBody>
      </p:sp>
      <p:sp>
        <p:nvSpPr>
          <p:cNvPr id="23" name="TextBox 22"/>
          <p:cNvSpPr txBox="1"/>
          <p:nvPr/>
        </p:nvSpPr>
        <p:spPr>
          <a:xfrm>
            <a:off x="293972" y="1891143"/>
            <a:ext cx="4092091" cy="515526"/>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What is your concept of …?</a:t>
            </a:r>
            <a:endParaRPr lang="en-US" sz="2750" dirty="0"/>
          </a:p>
        </p:txBody>
      </p:sp>
      <p:sp>
        <p:nvSpPr>
          <p:cNvPr id="27" name="TextBox 26"/>
          <p:cNvSpPr txBox="1"/>
          <p:nvPr/>
        </p:nvSpPr>
        <p:spPr>
          <a:xfrm>
            <a:off x="140642" y="5806189"/>
            <a:ext cx="8849047" cy="938719"/>
          </a:xfrm>
          <a:prstGeom prst="rect">
            <a:avLst/>
          </a:prstGeom>
          <a:solidFill>
            <a:srgbClr val="FFFFFF"/>
          </a:solidFill>
          <a:effectLst>
            <a:outerShdw blurRad="50800" dist="38100" dir="5400000" algn="t" rotWithShape="0">
              <a:prstClr val="black">
                <a:alpha val="40000"/>
              </a:prstClr>
            </a:outerShdw>
          </a:effectLst>
        </p:spPr>
        <p:txBody>
          <a:bodyPr wrap="square" rtlCol="0">
            <a:spAutoFit/>
          </a:bodyPr>
          <a:lstStyle/>
          <a:p>
            <a:r>
              <a:rPr lang="en-US" sz="2750" dirty="0" smtClean="0"/>
              <a:t>2 Work together as a table, draw your concepts as one concept on a large sheet of paper. </a:t>
            </a:r>
            <a:endParaRPr lang="en-US" sz="2750" dirty="0"/>
          </a:p>
        </p:txBody>
      </p:sp>
      <p:sp>
        <p:nvSpPr>
          <p:cNvPr id="28" name="TextBox 27"/>
          <p:cNvSpPr txBox="1"/>
          <p:nvPr/>
        </p:nvSpPr>
        <p:spPr>
          <a:xfrm rot="20163754">
            <a:off x="446372" y="4312885"/>
            <a:ext cx="4092091" cy="938719"/>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r>
              <a:rPr lang="en-US" sz="2750" dirty="0" smtClean="0">
                <a:solidFill>
                  <a:schemeClr val="bg1"/>
                </a:solidFill>
              </a:rPr>
              <a:t>Where is your information coming from?</a:t>
            </a:r>
            <a:endParaRPr lang="en-US" sz="2750" dirty="0">
              <a:solidFill>
                <a:schemeClr val="bg1"/>
              </a:solidFill>
            </a:endParaRPr>
          </a:p>
        </p:txBody>
      </p:sp>
    </p:spTree>
    <p:extLst>
      <p:ext uri="{BB962C8B-B14F-4D97-AF65-F5344CB8AC3E}">
        <p14:creationId xmlns:p14="http://schemas.microsoft.com/office/powerpoint/2010/main" val="3914007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1532</TotalTime>
  <Words>2523</Words>
  <Application>Microsoft Macintosh PowerPoint</Application>
  <PresentationFormat>On-screen Show (4:3)</PresentationFormat>
  <Paragraphs>460</Paragraphs>
  <Slides>56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EUPAD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Ghazel</dc:creator>
  <cp:lastModifiedBy>Eli Ghazel</cp:lastModifiedBy>
  <cp:revision>102</cp:revision>
  <dcterms:created xsi:type="dcterms:W3CDTF">2014-10-28T13:40:01Z</dcterms:created>
  <dcterms:modified xsi:type="dcterms:W3CDTF">2014-11-03T16:28:17Z</dcterms:modified>
</cp:coreProperties>
</file>