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41" r:id="rId3"/>
    <p:sldId id="310" r:id="rId4"/>
    <p:sldId id="299" r:id="rId5"/>
    <p:sldId id="313" r:id="rId6"/>
    <p:sldId id="314" r:id="rId7"/>
    <p:sldId id="330" r:id="rId8"/>
    <p:sldId id="315" r:id="rId9"/>
    <p:sldId id="316" r:id="rId10"/>
    <p:sldId id="339" r:id="rId11"/>
    <p:sldId id="331" r:id="rId12"/>
    <p:sldId id="317" r:id="rId13"/>
    <p:sldId id="318" r:id="rId14"/>
    <p:sldId id="320" r:id="rId15"/>
    <p:sldId id="340" r:id="rId16"/>
    <p:sldId id="332" r:id="rId17"/>
    <p:sldId id="321" r:id="rId18"/>
    <p:sldId id="322" r:id="rId19"/>
    <p:sldId id="323" r:id="rId20"/>
    <p:sldId id="324" r:id="rId21"/>
    <p:sldId id="333" r:id="rId22"/>
    <p:sldId id="325" r:id="rId23"/>
    <p:sldId id="305" r:id="rId24"/>
    <p:sldId id="303" r:id="rId25"/>
    <p:sldId id="326" r:id="rId26"/>
    <p:sldId id="327" r:id="rId27"/>
    <p:sldId id="328" r:id="rId28"/>
    <p:sldId id="329" r:id="rId29"/>
    <p:sldId id="334" r:id="rId30"/>
    <p:sldId id="336" r:id="rId31"/>
    <p:sldId id="335" r:id="rId32"/>
    <p:sldId id="337" r:id="rId33"/>
    <p:sldId id="338" r:id="rId34"/>
    <p:sldId id="283" r:id="rId35"/>
    <p:sldId id="290" r:id="rId36"/>
    <p:sldId id="308" r:id="rId37"/>
    <p:sldId id="309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45" d="100"/>
          <a:sy n="45" d="100"/>
        </p:scale>
        <p:origin x="-12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4BCE1-2D96-1D4B-84FB-5C3D6F0BBDF8}" type="datetimeFigureOut">
              <a:rPr lang="en-US" smtClean="0"/>
              <a:t>11/8/14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E948D-E266-1841-9AB8-508C8113B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140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90724-86A1-6142-8AD2-5EE1F568EDD2}" type="datetimeFigureOut">
              <a:rPr lang="en-US" smtClean="0"/>
              <a:t>11/8/14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D50F6-94E6-FB4A-BC59-63A8B1A95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29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DE9A-0426-7D48-9075-98FD1BE2C42F}" type="datetime1">
              <a:rPr lang="en-US" smtClean="0"/>
              <a:t>11/8/14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Saudi Oct 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BCE0-C758-5D40-A070-15CF889E8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1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2641-1B6C-C342-916E-927D898E058E}" type="datetime1">
              <a:rPr lang="en-US" smtClean="0"/>
              <a:t>11/8/14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Saudi Oct 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BCE0-C758-5D40-A070-15CF889E8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0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B005-311B-904A-B3D3-1916D38A743A}" type="datetime1">
              <a:rPr lang="en-US" smtClean="0"/>
              <a:t>11/8/14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Saudi Oct 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BCE0-C758-5D40-A070-15CF889E8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67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C6724-7801-DE46-9C88-FF8552BE4958}" type="datetime1">
              <a:rPr lang="en-US" smtClean="0"/>
              <a:t>11/8/14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Saudi Oct 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BCE0-C758-5D40-A070-15CF889E8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0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561B-51E9-9849-9503-FEE17AB7FF68}" type="datetime1">
              <a:rPr lang="en-US" smtClean="0"/>
              <a:t>11/8/14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Saudi Oct 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BCE0-C758-5D40-A070-15CF889E8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21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C453-64C7-1642-A9E5-32484EC0024C}" type="datetime1">
              <a:rPr lang="en-US" smtClean="0"/>
              <a:t>11/8/14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Saudi Oct 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BCE0-C758-5D40-A070-15CF889E8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6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C165-A794-DC48-8CC8-14079FE4225D}" type="datetime1">
              <a:rPr lang="en-US" smtClean="0"/>
              <a:t>11/8/14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Saudi Oct 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BCE0-C758-5D40-A070-15CF889E8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81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4463-A9D4-454D-A5E9-122B96851BDB}" type="datetime1">
              <a:rPr lang="en-US" smtClean="0"/>
              <a:t>11/8/14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Saudi Oct 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BCE0-C758-5D40-A070-15CF889E8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8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E96C-5FD8-EB4F-9318-C4A3E62337B5}" type="datetime1">
              <a:rPr lang="en-US" smtClean="0"/>
              <a:t>11/8/14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Saudi Oct 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BCE0-C758-5D40-A070-15CF889E8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2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5394-8D8B-E747-8D14-C5201B95970D}" type="datetime1">
              <a:rPr lang="en-US" smtClean="0"/>
              <a:t>11/8/14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Saudi Oct 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BCE0-C758-5D40-A070-15CF889E8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1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C30F-F8BD-B046-A6C4-B610F36092EE}" type="datetime1">
              <a:rPr lang="en-US" smtClean="0"/>
              <a:t>11/8/14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 Ghazel Saudi Oct 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BCE0-C758-5D40-A070-15CF889E8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6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0B0AA-81F1-074C-9565-8F185D8EFC2D}" type="datetime1">
              <a:rPr lang="en-US" smtClean="0"/>
              <a:t>11/8/14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Eli Ghazel Saudi Oct 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BCE0-C758-5D40-A070-15CF889E8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3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1668" y="419306"/>
            <a:ext cx="8741832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 smtClean="0">
                <a:solidFill>
                  <a:srgbClr val="0000FF"/>
                </a:solidFill>
                <a:effectLst/>
              </a:rPr>
              <a:t>Welcome, fellow educators</a:t>
            </a:r>
            <a:endParaRPr lang="en-US" sz="5000" dirty="0">
              <a:solidFill>
                <a:srgbClr val="0000FF"/>
              </a:solidFill>
              <a:effectLst/>
            </a:endParaRPr>
          </a:p>
          <a:p>
            <a:r>
              <a:rPr lang="en-US" sz="3200" dirty="0" smtClean="0">
                <a:solidFill>
                  <a:srgbClr val="0000FF"/>
                </a:solidFill>
                <a:effectLst/>
              </a:rPr>
              <a:t>Kindly:</a:t>
            </a:r>
          </a:p>
          <a:p>
            <a:pPr marL="457200" indent="-457200">
              <a:buFont typeface="Arial"/>
              <a:buChar char="•"/>
            </a:pPr>
            <a:r>
              <a:rPr lang="en-US" sz="3200" i="1" dirty="0" smtClean="0">
                <a:solidFill>
                  <a:srgbClr val="0000FF"/>
                </a:solidFill>
                <a:effectLst/>
              </a:rPr>
              <a:t>Sign</a:t>
            </a:r>
            <a:r>
              <a:rPr lang="en-US" sz="3200" dirty="0" smtClean="0">
                <a:solidFill>
                  <a:srgbClr val="0000FF"/>
                </a:solidFill>
                <a:effectLst/>
              </a:rPr>
              <a:t> the presence sheet and </a:t>
            </a:r>
            <a:r>
              <a:rPr lang="en-US" sz="3200" i="1" dirty="0" smtClean="0">
                <a:solidFill>
                  <a:srgbClr val="0000FF"/>
                </a:solidFill>
                <a:effectLst/>
              </a:rPr>
              <a:t>check</a:t>
            </a:r>
            <a:r>
              <a:rPr lang="en-US" sz="3200" dirty="0" smtClean="0">
                <a:solidFill>
                  <a:srgbClr val="0000FF"/>
                </a:solidFill>
                <a:effectLst/>
              </a:rPr>
              <a:t> </a:t>
            </a:r>
          </a:p>
          <a:p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    </a:t>
            </a:r>
            <a:r>
              <a:rPr lang="en-US" sz="3200" dirty="0" smtClean="0">
                <a:solidFill>
                  <a:srgbClr val="0000FF"/>
                </a:solidFill>
                <a:effectLst/>
              </a:rPr>
              <a:t>the spelling of your name</a:t>
            </a:r>
          </a:p>
          <a:p>
            <a:endParaRPr lang="en-US" sz="3200" dirty="0" smtClean="0">
              <a:solidFill>
                <a:srgbClr val="0000FF"/>
              </a:solidFill>
              <a:effectLst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0000FF"/>
                </a:solidFill>
                <a:effectLst/>
              </a:rPr>
              <a:t>Be punctual and timely</a:t>
            </a:r>
          </a:p>
          <a:p>
            <a:endParaRPr lang="en-US" sz="3200" dirty="0" smtClean="0">
              <a:solidFill>
                <a:srgbClr val="0000FF"/>
              </a:solidFill>
              <a:effectLst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0000FF"/>
                </a:solidFill>
                <a:effectLst/>
              </a:rPr>
              <a:t>Keep phones on silent mode (and away from sight)</a:t>
            </a:r>
          </a:p>
          <a:p>
            <a:endParaRPr lang="en-US" sz="3500" dirty="0"/>
          </a:p>
        </p:txBody>
      </p:sp>
      <p:pic>
        <p:nvPicPr>
          <p:cNvPr id="11" name="Picture 10" descr="Description: 21CAF Logo-PCUSA.pd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14" y="6014857"/>
            <a:ext cx="4288155" cy="675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7485" y="6156462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8692" y="4707784"/>
            <a:ext cx="1211708" cy="1307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2882" y="2856089"/>
            <a:ext cx="1067340" cy="100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2215" y="1255888"/>
            <a:ext cx="1184985" cy="1373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BCE0-C758-5D40-A070-15CF889E87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48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val 60"/>
          <p:cNvSpPr/>
          <p:nvPr/>
        </p:nvSpPr>
        <p:spPr>
          <a:xfrm>
            <a:off x="7288185" y="4344554"/>
            <a:ext cx="1550876" cy="7297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048000" y="2927067"/>
            <a:ext cx="2960788" cy="72976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93972" y="223407"/>
            <a:ext cx="4768869" cy="523220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7438813" y="3291948"/>
            <a:ext cx="1550876" cy="7297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endCxn id="21" idx="2"/>
          </p:cNvCxnSpPr>
          <p:nvPr/>
        </p:nvCxnSpPr>
        <p:spPr>
          <a:xfrm>
            <a:off x="7195059" y="3656830"/>
            <a:ext cx="24375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914507" y="4021711"/>
            <a:ext cx="689987" cy="38078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107155" y="4711070"/>
            <a:ext cx="2137226" cy="7297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948667" y="4859714"/>
            <a:ext cx="490146" cy="17235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232035" y="3549959"/>
            <a:ext cx="225187" cy="36767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83202" y="3304065"/>
            <a:ext cx="1629254" cy="955823"/>
          </a:xfrm>
          <a:prstGeom prst="ellipse">
            <a:avLst/>
          </a:prstGeom>
          <a:solidFill>
            <a:srgbClr val="FAC09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423005" y="3818973"/>
            <a:ext cx="973230" cy="7297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05303" y="3291948"/>
            <a:ext cx="1127568" cy="7297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5727591" y="3507840"/>
            <a:ext cx="377712" cy="9243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4206027" y="1749209"/>
            <a:ext cx="1127568" cy="7297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4758234" y="2478973"/>
            <a:ext cx="0" cy="44935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899539" y="3801985"/>
            <a:ext cx="640461" cy="2545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274280" y="4009543"/>
            <a:ext cx="124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226085" y="3270429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Comprehension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259876" y="1910291"/>
            <a:ext cx="1059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Visualize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604494" y="3472164"/>
            <a:ext cx="121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sequence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7604494" y="4402500"/>
            <a:ext cx="1295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Story elements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107155" y="4859714"/>
            <a:ext cx="208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Character/setting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89929" y="3286744"/>
            <a:ext cx="1494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Provide vocab word for a question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10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438568" y="2887207"/>
            <a:ext cx="2280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stories can teach us Unit 1</a:t>
            </a:r>
            <a:endParaRPr lang="en-US" sz="2400" dirty="0"/>
          </a:p>
        </p:txBody>
      </p:sp>
      <p:sp>
        <p:nvSpPr>
          <p:cNvPr id="62" name="Oval 61"/>
          <p:cNvSpPr/>
          <p:nvPr/>
        </p:nvSpPr>
        <p:spPr>
          <a:xfrm>
            <a:off x="7056096" y="2374902"/>
            <a:ext cx="2137226" cy="7297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7056096" y="2523546"/>
            <a:ext cx="208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order words</a:t>
            </a:r>
            <a:endParaRPr lang="en-US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8020473" y="3049526"/>
            <a:ext cx="0" cy="3215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3993444" y="5061128"/>
            <a:ext cx="1146850" cy="52247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4022290" y="5090784"/>
            <a:ext cx="111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- to</a:t>
            </a:r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7710086" y="1653657"/>
            <a:ext cx="1146850" cy="52247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7738932" y="1683313"/>
            <a:ext cx="111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- to</a:t>
            </a:r>
            <a:endParaRPr lang="en-US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8213826" y="2094957"/>
            <a:ext cx="0" cy="3215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4758234" y="5229046"/>
            <a:ext cx="575362" cy="27804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4561319" y="1147413"/>
            <a:ext cx="1166272" cy="47898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H="1">
            <a:off x="4758234" y="1570868"/>
            <a:ext cx="227044" cy="33942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727000" y="1147413"/>
            <a:ext cx="121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Details</a:t>
            </a:r>
            <a:endParaRPr lang="en-US" dirty="0"/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5512413" y="919566"/>
            <a:ext cx="90233" cy="3215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5350909" y="606444"/>
            <a:ext cx="875176" cy="38634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5350909" y="606443"/>
            <a:ext cx="875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6326659" y="520578"/>
            <a:ext cx="1146850" cy="52247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6355505" y="550234"/>
            <a:ext cx="111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- to</a:t>
            </a:r>
            <a:endParaRPr lang="en-US" dirty="0"/>
          </a:p>
        </p:txBody>
      </p:sp>
      <p:cxnSp>
        <p:nvCxnSpPr>
          <p:cNvPr id="80" name="Straight Connector 79"/>
          <p:cNvCxnSpPr>
            <a:stCxn id="79" idx="1"/>
          </p:cNvCxnSpPr>
          <p:nvPr/>
        </p:nvCxnSpPr>
        <p:spPr>
          <a:xfrm flipH="1">
            <a:off x="6019801" y="734900"/>
            <a:ext cx="335704" cy="1172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7748644" y="696868"/>
            <a:ext cx="1146850" cy="52247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7940198" y="652609"/>
            <a:ext cx="1118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Assess PB ?</a:t>
            </a:r>
            <a:endParaRPr lang="en-US" dirty="0"/>
          </a:p>
        </p:txBody>
      </p:sp>
      <p:cxnSp>
        <p:nvCxnSpPr>
          <p:cNvPr id="83" name="Straight Connector 82"/>
          <p:cNvCxnSpPr>
            <a:stCxn id="82" idx="1"/>
          </p:cNvCxnSpPr>
          <p:nvPr/>
        </p:nvCxnSpPr>
        <p:spPr>
          <a:xfrm flipH="1" flipV="1">
            <a:off x="7288185" y="919566"/>
            <a:ext cx="652013" cy="5620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6571428" y="1187405"/>
            <a:ext cx="1146850" cy="52247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6762982" y="1143146"/>
            <a:ext cx="1118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Assess PB ?</a:t>
            </a:r>
            <a:endParaRPr lang="en-US" dirty="0"/>
          </a:p>
        </p:txBody>
      </p:sp>
      <p:cxnSp>
        <p:nvCxnSpPr>
          <p:cNvPr id="86" name="Straight Connector 85"/>
          <p:cNvCxnSpPr/>
          <p:nvPr/>
        </p:nvCxnSpPr>
        <p:spPr>
          <a:xfrm flipH="1" flipV="1">
            <a:off x="7473510" y="1542764"/>
            <a:ext cx="466688" cy="24671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2773004" y="5083593"/>
            <a:ext cx="1146850" cy="52247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2964558" y="5039334"/>
            <a:ext cx="1118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Assess PB ?</a:t>
            </a:r>
            <a:endParaRPr lang="en-US" dirty="0"/>
          </a:p>
        </p:txBody>
      </p:sp>
      <p:cxnSp>
        <p:nvCxnSpPr>
          <p:cNvPr id="89" name="Straight Connector 88"/>
          <p:cNvCxnSpPr/>
          <p:nvPr/>
        </p:nvCxnSpPr>
        <p:spPr>
          <a:xfrm flipH="1" flipV="1">
            <a:off x="3607863" y="5450879"/>
            <a:ext cx="652013" cy="5620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383202" y="2316412"/>
            <a:ext cx="2137226" cy="7297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 flipV="1">
            <a:off x="1218261" y="2928327"/>
            <a:ext cx="0" cy="4498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09371" y="2482326"/>
            <a:ext cx="156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Action words</a:t>
            </a:r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865606" y="1626396"/>
            <a:ext cx="1146850" cy="52247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894452" y="1653657"/>
            <a:ext cx="111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- to</a:t>
            </a:r>
            <a:endParaRPr lang="en-US" dirty="0"/>
          </a:p>
        </p:txBody>
      </p:sp>
      <p:cxnSp>
        <p:nvCxnSpPr>
          <p:cNvPr id="94" name="Straight Connector 93"/>
          <p:cNvCxnSpPr/>
          <p:nvPr/>
        </p:nvCxnSpPr>
        <p:spPr>
          <a:xfrm flipH="1">
            <a:off x="1215900" y="2052645"/>
            <a:ext cx="2361" cy="36387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1326114" y="958105"/>
            <a:ext cx="1146850" cy="52247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1516445" y="898100"/>
            <a:ext cx="1118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Assess PB ?</a:t>
            </a:r>
            <a:endParaRPr lang="en-US" dirty="0"/>
          </a:p>
        </p:txBody>
      </p:sp>
      <p:cxnSp>
        <p:nvCxnSpPr>
          <p:cNvPr id="97" name="Straight Connector 96"/>
          <p:cNvCxnSpPr/>
          <p:nvPr/>
        </p:nvCxnSpPr>
        <p:spPr>
          <a:xfrm>
            <a:off x="1516445" y="1298940"/>
            <a:ext cx="1" cy="38283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240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21" grpId="0" animBg="1"/>
      <p:bldP spid="32" grpId="0" animBg="1"/>
      <p:bldP spid="46" grpId="0" animBg="1"/>
      <p:bldP spid="27" grpId="0" animBg="1"/>
      <p:bldP spid="30" grpId="0" animBg="1"/>
      <p:bldP spid="36" grpId="0" animBg="1"/>
      <p:bldP spid="43" grpId="0"/>
      <p:bldP spid="44" grpId="0"/>
      <p:bldP spid="48" grpId="0"/>
      <p:bldP spid="51" grpId="0"/>
      <p:bldP spid="54" grpId="0"/>
      <p:bldP spid="57" grpId="0"/>
      <p:bldP spid="59" grpId="0"/>
      <p:bldP spid="62" grpId="0" animBg="1"/>
      <p:bldP spid="63" grpId="0"/>
      <p:bldP spid="65" grpId="0" animBg="1"/>
      <p:bldP spid="66" grpId="0"/>
      <p:bldP spid="67" grpId="0" animBg="1"/>
      <p:bldP spid="68" grpId="0"/>
      <p:bldP spid="71" grpId="0" animBg="1"/>
      <p:bldP spid="73" grpId="0"/>
      <p:bldP spid="75" grpId="0" animBg="1"/>
      <p:bldP spid="76" grpId="0"/>
      <p:bldP spid="78" grpId="0" animBg="1"/>
      <p:bldP spid="79" grpId="0"/>
      <p:bldP spid="81" grpId="0" animBg="1"/>
      <p:bldP spid="82" grpId="0"/>
      <p:bldP spid="84" grpId="0" animBg="1"/>
      <p:bldP spid="85" grpId="0"/>
      <p:bldP spid="87" grpId="0" animBg="1"/>
      <p:bldP spid="88" grpId="0"/>
      <p:bldP spid="77" grpId="0" animBg="1"/>
      <p:bldP spid="91" grpId="0"/>
      <p:bldP spid="92" grpId="0" animBg="1"/>
      <p:bldP spid="93" grpId="0"/>
      <p:bldP spid="95" grpId="0" animBg="1"/>
      <p:bldP spid="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93972" y="223407"/>
            <a:ext cx="6267695" cy="523220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Your comments, feedback, and questions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40642" y="5667404"/>
            <a:ext cx="8849047" cy="938719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750" dirty="0" smtClean="0"/>
              <a:t>Write your comments, feedback and questions in box 2 on the last sheet of your handout.</a:t>
            </a:r>
            <a:endParaRPr lang="en-US" sz="2750" dirty="0"/>
          </a:p>
        </p:txBody>
      </p:sp>
      <p:sp>
        <p:nvSpPr>
          <p:cNvPr id="4" name="TextBox 3"/>
          <p:cNvSpPr txBox="1"/>
          <p:nvPr/>
        </p:nvSpPr>
        <p:spPr>
          <a:xfrm>
            <a:off x="1345367" y="1750215"/>
            <a:ext cx="6267695" cy="3108544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Box 2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215" y="917224"/>
            <a:ext cx="1184985" cy="1373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BCE0-C758-5D40-A070-15CF889E87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68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3048000" y="2927067"/>
            <a:ext cx="2960788" cy="72976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93972" y="223407"/>
            <a:ext cx="4768869" cy="523220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kind of knowledge?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40642" y="5667404"/>
            <a:ext cx="8849047" cy="938719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750" dirty="0" smtClean="0"/>
              <a:t>5 Study each part of your map and decide which parts are:</a:t>
            </a:r>
          </a:p>
          <a:p>
            <a:r>
              <a:rPr lang="en-US" sz="2750" b="1" dirty="0" smtClean="0"/>
              <a:t>          </a:t>
            </a:r>
            <a:r>
              <a:rPr lang="en-US" sz="2750" b="1" dirty="0" smtClean="0">
                <a:solidFill>
                  <a:srgbClr val="FF0000"/>
                </a:solidFill>
              </a:rPr>
              <a:t>Declarative</a:t>
            </a:r>
            <a:r>
              <a:rPr lang="en-US" sz="2750" b="1" dirty="0" smtClean="0"/>
              <a:t>, </a:t>
            </a:r>
            <a:r>
              <a:rPr lang="en-US" sz="2750" b="1" dirty="0" smtClean="0">
                <a:solidFill>
                  <a:srgbClr val="008000"/>
                </a:solidFill>
              </a:rPr>
              <a:t>Procedural</a:t>
            </a:r>
            <a:r>
              <a:rPr lang="en-US" sz="2750" b="1" dirty="0" smtClean="0"/>
              <a:t>, </a:t>
            </a:r>
            <a:r>
              <a:rPr lang="en-US" sz="2750" dirty="0" smtClean="0"/>
              <a:t>and/or </a:t>
            </a:r>
            <a:r>
              <a:rPr lang="en-US" sz="2750" b="1" dirty="0" smtClean="0">
                <a:solidFill>
                  <a:srgbClr val="0000FF"/>
                </a:solidFill>
              </a:rPr>
              <a:t>Conceptual</a:t>
            </a:r>
            <a:endParaRPr lang="en-US" sz="2750" b="1" dirty="0">
              <a:solidFill>
                <a:srgbClr val="0000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87774" y="1961691"/>
            <a:ext cx="1127568" cy="7297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6" idx="7"/>
            <a:endCxn id="18" idx="3"/>
          </p:cNvCxnSpPr>
          <p:nvPr/>
        </p:nvCxnSpPr>
        <p:spPr>
          <a:xfrm flipV="1">
            <a:off x="5575191" y="2584583"/>
            <a:ext cx="377712" cy="44935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438813" y="3291948"/>
            <a:ext cx="1550876" cy="7297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endCxn id="21" idx="2"/>
          </p:cNvCxnSpPr>
          <p:nvPr/>
        </p:nvCxnSpPr>
        <p:spPr>
          <a:xfrm>
            <a:off x="7195059" y="3656830"/>
            <a:ext cx="24375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119978" y="2093297"/>
            <a:ext cx="1869711" cy="7297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6914507" y="2716190"/>
            <a:ext cx="689987" cy="57575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914507" y="4402500"/>
            <a:ext cx="1550876" cy="7297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6914507" y="4021711"/>
            <a:ext cx="689987" cy="38078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918410" y="896002"/>
            <a:ext cx="2137226" cy="7297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7890209" y="1625765"/>
            <a:ext cx="236661" cy="46753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3993444" y="4134401"/>
            <a:ext cx="973230" cy="7297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3232035" y="3549959"/>
            <a:ext cx="225187" cy="36767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461580" y="3388731"/>
            <a:ext cx="1550876" cy="729763"/>
          </a:xfrm>
          <a:prstGeom prst="ellipse">
            <a:avLst/>
          </a:prstGeom>
          <a:solidFill>
            <a:srgbClr val="FAC09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>
            <a:endCxn id="39" idx="0"/>
          </p:cNvCxnSpPr>
          <p:nvPr/>
        </p:nvCxnSpPr>
        <p:spPr>
          <a:xfrm>
            <a:off x="4454648" y="3670985"/>
            <a:ext cx="25411" cy="46341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077600" y="2190080"/>
            <a:ext cx="1869711" cy="729763"/>
          </a:xfrm>
          <a:prstGeom prst="ellipse">
            <a:avLst/>
          </a:prstGeom>
          <a:solidFill>
            <a:srgbClr val="B3A2C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1318682" y="2812973"/>
            <a:ext cx="243434" cy="57575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872129" y="4499283"/>
            <a:ext cx="1550876" cy="729763"/>
          </a:xfrm>
          <a:prstGeom prst="ellipse">
            <a:avLst/>
          </a:prstGeom>
          <a:solidFill>
            <a:srgbClr val="B3A2C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1272825" y="4118494"/>
            <a:ext cx="289291" cy="38078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876032" y="992785"/>
            <a:ext cx="2137226" cy="7297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1847831" y="1722548"/>
            <a:ext cx="236661" cy="46753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2423005" y="3818973"/>
            <a:ext cx="973230" cy="7297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05303" y="3291948"/>
            <a:ext cx="1127568" cy="7297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5727591" y="3507840"/>
            <a:ext cx="377712" cy="9243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4206027" y="1749209"/>
            <a:ext cx="1127568" cy="7297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4758234" y="2478973"/>
            <a:ext cx="0" cy="44935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27" idx="2"/>
          </p:cNvCxnSpPr>
          <p:nvPr/>
        </p:nvCxnSpPr>
        <p:spPr>
          <a:xfrm>
            <a:off x="1895636" y="3929275"/>
            <a:ext cx="527369" cy="2545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009202" y="4176793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sections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189533" y="3314472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sections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448713" y="3860689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sections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899779" y="1975802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sections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273747" y="1770190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sections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683028" y="3347819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</a:t>
            </a:r>
          </a:p>
          <a:p>
            <a:r>
              <a:rPr lang="en-US" dirty="0" smtClean="0"/>
              <a:t>sections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788338" y="3388731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</a:t>
            </a:r>
          </a:p>
          <a:p>
            <a:r>
              <a:rPr lang="en-US" dirty="0" smtClean="0"/>
              <a:t>sections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552853" y="1044646"/>
            <a:ext cx="968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604494" y="2127584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</a:t>
            </a:r>
          </a:p>
          <a:p>
            <a:r>
              <a:rPr lang="en-US" dirty="0" smtClean="0"/>
              <a:t>sections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156612" y="4457787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</a:t>
            </a:r>
          </a:p>
          <a:p>
            <a:r>
              <a:rPr lang="en-US" dirty="0" smtClean="0"/>
              <a:t>sections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640230" y="2919843"/>
            <a:ext cx="1872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Central idea</a:t>
            </a:r>
          </a:p>
          <a:p>
            <a:r>
              <a:rPr lang="en-US" sz="2400" dirty="0" smtClean="0"/>
              <a:t>     Unit ? 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BCE0-C758-5D40-A070-15CF889E87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31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3048000" y="2927067"/>
            <a:ext cx="2960788" cy="72976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93972" y="223407"/>
            <a:ext cx="7389056" cy="523220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will the students learn every class period?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40642" y="5427517"/>
            <a:ext cx="8849047" cy="1361911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750" dirty="0" smtClean="0"/>
              <a:t>6 Make square boxes around the parts that you will help students learn every 50 minute period. Then number the boxes in the order the students will learn them.</a:t>
            </a:r>
          </a:p>
        </p:txBody>
      </p:sp>
      <p:sp>
        <p:nvSpPr>
          <p:cNvPr id="18" name="Oval 17"/>
          <p:cNvSpPr/>
          <p:nvPr/>
        </p:nvSpPr>
        <p:spPr>
          <a:xfrm>
            <a:off x="5787774" y="1961691"/>
            <a:ext cx="1127568" cy="7297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6" idx="7"/>
            <a:endCxn id="18" idx="3"/>
          </p:cNvCxnSpPr>
          <p:nvPr/>
        </p:nvCxnSpPr>
        <p:spPr>
          <a:xfrm flipV="1">
            <a:off x="5575191" y="2584583"/>
            <a:ext cx="377712" cy="44935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438813" y="3291948"/>
            <a:ext cx="1550876" cy="7297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endCxn id="21" idx="2"/>
          </p:cNvCxnSpPr>
          <p:nvPr/>
        </p:nvCxnSpPr>
        <p:spPr>
          <a:xfrm>
            <a:off x="7195059" y="3656830"/>
            <a:ext cx="24375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119978" y="2093297"/>
            <a:ext cx="1869711" cy="7297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6914507" y="2716190"/>
            <a:ext cx="689987" cy="57575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914507" y="4402500"/>
            <a:ext cx="1550876" cy="7297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6914507" y="4021711"/>
            <a:ext cx="689987" cy="38078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918410" y="896002"/>
            <a:ext cx="2137226" cy="7297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7890209" y="1625765"/>
            <a:ext cx="236661" cy="46753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3993444" y="4134401"/>
            <a:ext cx="973230" cy="7297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3232035" y="3549959"/>
            <a:ext cx="225187" cy="36767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461580" y="3388731"/>
            <a:ext cx="1550876" cy="729763"/>
          </a:xfrm>
          <a:prstGeom prst="ellipse">
            <a:avLst/>
          </a:prstGeom>
          <a:solidFill>
            <a:srgbClr val="FAC09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>
            <a:endCxn id="39" idx="0"/>
          </p:cNvCxnSpPr>
          <p:nvPr/>
        </p:nvCxnSpPr>
        <p:spPr>
          <a:xfrm>
            <a:off x="4454648" y="3670985"/>
            <a:ext cx="25411" cy="46341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077600" y="2190080"/>
            <a:ext cx="1869711" cy="729763"/>
          </a:xfrm>
          <a:prstGeom prst="ellipse">
            <a:avLst/>
          </a:prstGeom>
          <a:solidFill>
            <a:srgbClr val="B3A2C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1318682" y="2812973"/>
            <a:ext cx="243434" cy="57575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872129" y="4499283"/>
            <a:ext cx="1550876" cy="729763"/>
          </a:xfrm>
          <a:prstGeom prst="ellipse">
            <a:avLst/>
          </a:prstGeom>
          <a:solidFill>
            <a:srgbClr val="B3A2C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1272825" y="4118494"/>
            <a:ext cx="289291" cy="38078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876032" y="992785"/>
            <a:ext cx="2137226" cy="7297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1847831" y="1722548"/>
            <a:ext cx="236661" cy="46753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2423005" y="3818973"/>
            <a:ext cx="973230" cy="7297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05303" y="3291948"/>
            <a:ext cx="1127568" cy="7297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5727591" y="3507840"/>
            <a:ext cx="377712" cy="9243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4206027" y="1749209"/>
            <a:ext cx="1127568" cy="7297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4758234" y="2478973"/>
            <a:ext cx="0" cy="44935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27" idx="2"/>
          </p:cNvCxnSpPr>
          <p:nvPr/>
        </p:nvCxnSpPr>
        <p:spPr>
          <a:xfrm>
            <a:off x="1895636" y="3929275"/>
            <a:ext cx="527369" cy="2545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009202" y="4176793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sections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189533" y="3314472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sections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448713" y="3860689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sections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899779" y="1975802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sections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273747" y="1770190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sections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683028" y="3347819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</a:t>
            </a:r>
          </a:p>
          <a:p>
            <a:r>
              <a:rPr lang="en-US" dirty="0" smtClean="0"/>
              <a:t>sections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788338" y="3388731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</a:t>
            </a:r>
          </a:p>
          <a:p>
            <a:r>
              <a:rPr lang="en-US" dirty="0" smtClean="0"/>
              <a:t>sections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552853" y="1044646"/>
            <a:ext cx="968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604494" y="2127584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</a:t>
            </a:r>
          </a:p>
          <a:p>
            <a:r>
              <a:rPr lang="en-US" dirty="0" smtClean="0"/>
              <a:t>sections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156612" y="4457787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</a:t>
            </a:r>
          </a:p>
          <a:p>
            <a:r>
              <a:rPr lang="en-US" dirty="0" smtClean="0"/>
              <a:t>sections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008788" y="3033938"/>
            <a:ext cx="3046848" cy="2195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89533" y="4267133"/>
            <a:ext cx="679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1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40230" y="2919843"/>
            <a:ext cx="1872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Central idea</a:t>
            </a:r>
          </a:p>
          <a:p>
            <a:r>
              <a:rPr lang="en-US" sz="2400" dirty="0" smtClean="0"/>
              <a:t>     Unit ?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BCE0-C758-5D40-A070-15CF889E87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42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3048000" y="2927067"/>
            <a:ext cx="2960788" cy="72976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93972" y="223407"/>
            <a:ext cx="6574781" cy="523220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will students know and be able to do? </a:t>
            </a:r>
            <a:endParaRPr lang="en-US" sz="2800" dirty="0"/>
          </a:p>
        </p:txBody>
      </p:sp>
      <p:sp>
        <p:nvSpPr>
          <p:cNvPr id="18" name="Oval 17"/>
          <p:cNvSpPr/>
          <p:nvPr/>
        </p:nvSpPr>
        <p:spPr>
          <a:xfrm>
            <a:off x="5787774" y="1961691"/>
            <a:ext cx="1127568" cy="7297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6" idx="7"/>
            <a:endCxn id="18" idx="3"/>
          </p:cNvCxnSpPr>
          <p:nvPr/>
        </p:nvCxnSpPr>
        <p:spPr>
          <a:xfrm flipV="1">
            <a:off x="5575191" y="2584583"/>
            <a:ext cx="377712" cy="44935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438813" y="3291948"/>
            <a:ext cx="1550876" cy="7297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endCxn id="21" idx="2"/>
          </p:cNvCxnSpPr>
          <p:nvPr/>
        </p:nvCxnSpPr>
        <p:spPr>
          <a:xfrm>
            <a:off x="7195059" y="3656830"/>
            <a:ext cx="24375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119978" y="2093297"/>
            <a:ext cx="1869711" cy="7297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6914507" y="2716190"/>
            <a:ext cx="689987" cy="57575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914507" y="4402500"/>
            <a:ext cx="1550876" cy="7297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6914507" y="4021711"/>
            <a:ext cx="689987" cy="38078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918410" y="896002"/>
            <a:ext cx="2137226" cy="7297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7890209" y="1625765"/>
            <a:ext cx="236661" cy="46753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3993444" y="4134401"/>
            <a:ext cx="973230" cy="7297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3232035" y="3549959"/>
            <a:ext cx="225187" cy="36767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461580" y="3388731"/>
            <a:ext cx="1550876" cy="729763"/>
          </a:xfrm>
          <a:prstGeom prst="ellipse">
            <a:avLst/>
          </a:prstGeom>
          <a:solidFill>
            <a:srgbClr val="FAC09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>
            <a:endCxn id="39" idx="0"/>
          </p:cNvCxnSpPr>
          <p:nvPr/>
        </p:nvCxnSpPr>
        <p:spPr>
          <a:xfrm>
            <a:off x="4454648" y="3670985"/>
            <a:ext cx="25411" cy="46341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077600" y="2190080"/>
            <a:ext cx="1869711" cy="729763"/>
          </a:xfrm>
          <a:prstGeom prst="ellipse">
            <a:avLst/>
          </a:prstGeom>
          <a:solidFill>
            <a:srgbClr val="B3A2C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1318682" y="2812973"/>
            <a:ext cx="243434" cy="57575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872129" y="4499283"/>
            <a:ext cx="1550876" cy="729763"/>
          </a:xfrm>
          <a:prstGeom prst="ellipse">
            <a:avLst/>
          </a:prstGeom>
          <a:solidFill>
            <a:srgbClr val="B3A2C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1272825" y="4118494"/>
            <a:ext cx="289291" cy="38078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876032" y="992785"/>
            <a:ext cx="2137226" cy="7297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1847831" y="1722548"/>
            <a:ext cx="236661" cy="46753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2423005" y="3818973"/>
            <a:ext cx="973230" cy="7297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05303" y="3291948"/>
            <a:ext cx="1127568" cy="7297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5727591" y="3507840"/>
            <a:ext cx="377712" cy="9243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4206027" y="1749209"/>
            <a:ext cx="1127568" cy="7297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4758234" y="2478973"/>
            <a:ext cx="0" cy="44935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27" idx="2"/>
          </p:cNvCxnSpPr>
          <p:nvPr/>
        </p:nvCxnSpPr>
        <p:spPr>
          <a:xfrm>
            <a:off x="1895636" y="3929275"/>
            <a:ext cx="527369" cy="2545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009202" y="4176793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sections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189533" y="3314472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sections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448713" y="3860689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sections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899779" y="1975802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sections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273747" y="1770190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sections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683028" y="3347819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</a:t>
            </a:r>
          </a:p>
          <a:p>
            <a:r>
              <a:rPr lang="en-US" dirty="0" smtClean="0"/>
              <a:t>sections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788338" y="3388731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</a:t>
            </a:r>
          </a:p>
          <a:p>
            <a:r>
              <a:rPr lang="en-US" dirty="0" smtClean="0"/>
              <a:t>sections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552853" y="1044646"/>
            <a:ext cx="968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604494" y="2127584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</a:t>
            </a:r>
          </a:p>
          <a:p>
            <a:r>
              <a:rPr lang="en-US" dirty="0" smtClean="0"/>
              <a:t>sections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156612" y="4457787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</a:t>
            </a:r>
          </a:p>
          <a:p>
            <a:r>
              <a:rPr lang="en-US" dirty="0" smtClean="0"/>
              <a:t>sections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008788" y="3033938"/>
            <a:ext cx="3046848" cy="2195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89533" y="4267133"/>
            <a:ext cx="679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1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0642" y="5667404"/>
            <a:ext cx="8849047" cy="938719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750" dirty="0" smtClean="0"/>
              <a:t>7 For each box, write sentence(s) that will let everyone know what the students’ abilities will be. Avoid vague sentences.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640230" y="2919843"/>
            <a:ext cx="1872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Central idea</a:t>
            </a:r>
          </a:p>
          <a:p>
            <a:r>
              <a:rPr lang="en-US" sz="2400" dirty="0" smtClean="0"/>
              <a:t>     Unit ?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BCE0-C758-5D40-A070-15CF889E87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58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93972" y="223407"/>
            <a:ext cx="4768869" cy="523220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CE5E-A048-AD4A-808B-5E161B0E9C18}" type="slidenum">
              <a:rPr lang="en-US" smtClean="0"/>
              <a:t>15</a:t>
            </a:fld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293972" y="1024922"/>
            <a:ext cx="8243250" cy="954107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students will be </a:t>
            </a:r>
            <a:r>
              <a:rPr lang="en-US" sz="2800" dirty="0" smtClean="0"/>
              <a:t>able to use </a:t>
            </a:r>
            <a:r>
              <a:rPr lang="en-US" sz="2800" dirty="0" smtClean="0"/>
              <a:t>4 time order words to put the events in a story in the correct order </a:t>
            </a:r>
            <a:endParaRPr lang="en-US" sz="2800" dirty="0"/>
          </a:p>
        </p:txBody>
      </p:sp>
      <p:sp>
        <p:nvSpPr>
          <p:cNvPr id="99" name="TextBox 98"/>
          <p:cNvSpPr txBox="1"/>
          <p:nvPr/>
        </p:nvSpPr>
        <p:spPr>
          <a:xfrm>
            <a:off x="293972" y="2193325"/>
            <a:ext cx="8243250" cy="1815882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students will be able to add two digit numbers to another two digit number (numbers are from 1 - 4)</a:t>
            </a:r>
          </a:p>
          <a:p>
            <a:r>
              <a:rPr lang="en-US" sz="2800" dirty="0" smtClean="0"/>
              <a:t>  44        	32</a:t>
            </a:r>
          </a:p>
          <a:p>
            <a:r>
              <a:rPr lang="en-US" sz="2800" dirty="0" smtClean="0"/>
              <a:t>+12        +32</a:t>
            </a:r>
            <a:endParaRPr lang="en-US" sz="2800" dirty="0"/>
          </a:p>
        </p:txBody>
      </p:sp>
      <p:sp>
        <p:nvSpPr>
          <p:cNvPr id="100" name="TextBox 99"/>
          <p:cNvSpPr txBox="1"/>
          <p:nvPr/>
        </p:nvSpPr>
        <p:spPr>
          <a:xfrm>
            <a:off x="293972" y="4250726"/>
            <a:ext cx="8243250" cy="954107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students will be able to conclude that color dye dissolves faster in hot water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8226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93972" y="223407"/>
            <a:ext cx="6267695" cy="523220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Your comments, feedback, and questions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40642" y="5667404"/>
            <a:ext cx="8849047" cy="938719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750" dirty="0" smtClean="0"/>
              <a:t>Write your comments, feedback and questions in box 3 on the last sheet of your handout.</a:t>
            </a:r>
            <a:endParaRPr lang="en-US" sz="2750" dirty="0"/>
          </a:p>
        </p:txBody>
      </p:sp>
      <p:sp>
        <p:nvSpPr>
          <p:cNvPr id="4" name="TextBox 3"/>
          <p:cNvSpPr txBox="1"/>
          <p:nvPr/>
        </p:nvSpPr>
        <p:spPr>
          <a:xfrm>
            <a:off x="1345367" y="1750215"/>
            <a:ext cx="6267695" cy="3108544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Box 3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215" y="917224"/>
            <a:ext cx="1184985" cy="1373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BCE0-C758-5D40-A070-15CF889E87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68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93972" y="223407"/>
            <a:ext cx="5714816" cy="523220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Assessing at the </a:t>
            </a:r>
            <a:r>
              <a:rPr lang="en-US" sz="2800" b="1" i="1" dirty="0" smtClean="0">
                <a:solidFill>
                  <a:srgbClr val="FF0000"/>
                </a:solidFill>
              </a:rPr>
              <a:t>end </a:t>
            </a:r>
            <a:r>
              <a:rPr lang="en-US" sz="2800" dirty="0" smtClean="0"/>
              <a:t>of the period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1723997" y="1458176"/>
            <a:ext cx="1550876" cy="7297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endCxn id="21" idx="2"/>
          </p:cNvCxnSpPr>
          <p:nvPr/>
        </p:nvCxnSpPr>
        <p:spPr>
          <a:xfrm>
            <a:off x="1480243" y="1823058"/>
            <a:ext cx="24375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199691" y="882418"/>
            <a:ext cx="689987" cy="57575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1199691" y="2568728"/>
            <a:ext cx="1550876" cy="7297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199691" y="2187939"/>
            <a:ext cx="689987" cy="38078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90487" y="1458176"/>
            <a:ext cx="1127568" cy="7297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75" y="1674068"/>
            <a:ext cx="377712" cy="9243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74717" y="1480700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sections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968212" y="1514047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</a:t>
            </a:r>
          </a:p>
          <a:p>
            <a:r>
              <a:rPr lang="en-US" dirty="0" smtClean="0"/>
              <a:t>sections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441796" y="2624015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</a:t>
            </a:r>
          </a:p>
          <a:p>
            <a:r>
              <a:rPr lang="en-US" dirty="0" smtClean="0"/>
              <a:t>sections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93972" y="1200166"/>
            <a:ext cx="3046848" cy="2195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4717" y="2433361"/>
            <a:ext cx="679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1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0642" y="5667404"/>
            <a:ext cx="8849047" cy="938719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750" dirty="0" smtClean="0"/>
              <a:t>8 For box number 1, design a short task that takes 5 to 15 minutes of the class time and will assess students’ learning.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40642" y="4743776"/>
            <a:ext cx="8849047" cy="830997"/>
          </a:xfrm>
          <a:prstGeom prst="rect">
            <a:avLst/>
          </a:prstGeom>
          <a:solidFill>
            <a:srgbClr val="31859C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 What are the knowledge and abilities the students learn in this class period? Write them down.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BCE0-C758-5D40-A070-15CF889E870E}" type="slidenum">
              <a:rPr lang="en-US" smtClean="0"/>
              <a:t>17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32576" y="1200166"/>
            <a:ext cx="5000979" cy="144655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What is the purpose?</a:t>
            </a:r>
          </a:p>
          <a:p>
            <a:pPr marL="285750" indent="-285750">
              <a:buFont typeface="Wingdings" charset="0"/>
              <a:buChar char="þ"/>
            </a:pPr>
            <a:r>
              <a:rPr lang="en-US" sz="2200" b="1" dirty="0" smtClean="0">
                <a:solidFill>
                  <a:schemeClr val="bg1"/>
                </a:solidFill>
              </a:rPr>
              <a:t>To draw students’ attention?</a:t>
            </a:r>
          </a:p>
          <a:p>
            <a:pPr marL="285750" indent="-285750">
              <a:buFont typeface="Wingdings" charset="0"/>
              <a:buChar char="þ"/>
            </a:pPr>
            <a:r>
              <a:rPr lang="en-US" sz="2200" b="1" dirty="0" smtClean="0">
                <a:solidFill>
                  <a:schemeClr val="bg1"/>
                </a:solidFill>
              </a:rPr>
              <a:t>To help students learn?</a:t>
            </a:r>
          </a:p>
          <a:p>
            <a:pPr marL="285750" indent="-285750">
              <a:buFont typeface="Wingdings" charset="0"/>
              <a:buChar char="þ"/>
            </a:pPr>
            <a:r>
              <a:rPr lang="en-US" sz="2200" b="1" dirty="0" smtClean="0">
                <a:solidFill>
                  <a:schemeClr val="bg1"/>
                </a:solidFill>
              </a:rPr>
              <a:t>To find out if students have learned?</a:t>
            </a:r>
            <a:endParaRPr 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47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1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93972" y="223407"/>
            <a:ext cx="5714816" cy="523220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Assessing at the </a:t>
            </a:r>
            <a:r>
              <a:rPr lang="en-US" sz="2800" b="1" i="1" dirty="0" smtClean="0">
                <a:solidFill>
                  <a:srgbClr val="FF0000"/>
                </a:solidFill>
              </a:rPr>
              <a:t>end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of the period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1723997" y="1263865"/>
            <a:ext cx="1550876" cy="7297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endCxn id="21" idx="2"/>
          </p:cNvCxnSpPr>
          <p:nvPr/>
        </p:nvCxnSpPr>
        <p:spPr>
          <a:xfrm>
            <a:off x="1480243" y="1628747"/>
            <a:ext cx="24375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199691" y="688107"/>
            <a:ext cx="689987" cy="57575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1199691" y="2374417"/>
            <a:ext cx="1550876" cy="7297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199691" y="1993628"/>
            <a:ext cx="689987" cy="38078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90487" y="1263865"/>
            <a:ext cx="1127568" cy="7297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75" y="1479757"/>
            <a:ext cx="377712" cy="9243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74717" y="1286389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sections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968212" y="1319736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</a:t>
            </a:r>
          </a:p>
          <a:p>
            <a:r>
              <a:rPr lang="en-US" dirty="0" smtClean="0"/>
              <a:t>sections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441796" y="2429704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</a:t>
            </a:r>
          </a:p>
          <a:p>
            <a:r>
              <a:rPr lang="en-US" dirty="0" smtClean="0"/>
              <a:t>sections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93972" y="1005855"/>
            <a:ext cx="3046848" cy="2195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4717" y="2239050"/>
            <a:ext cx="679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1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0642" y="5667404"/>
            <a:ext cx="8849047" cy="938719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750" dirty="0" smtClean="0"/>
              <a:t>8 For box number 1, design a short task that takes 5 to 15 minutes of the class time and will assess students’ learning.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954430" y="3579868"/>
            <a:ext cx="145634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/>
              <a:t>Heard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546244" y="3579868"/>
            <a:ext cx="145634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/>
              <a:t>Read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121964" y="3579868"/>
            <a:ext cx="145634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/>
              <a:t>Seen</a:t>
            </a: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7142881" y="3518818"/>
            <a:ext cx="1668457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/>
              <a:t>Prior </a:t>
            </a:r>
            <a:endParaRPr lang="en-US" sz="2400" b="1" dirty="0" smtClean="0"/>
          </a:p>
          <a:p>
            <a:pPr>
              <a:defRPr/>
            </a:pPr>
            <a:r>
              <a:rPr lang="en-US" sz="2400" b="1" dirty="0" smtClean="0"/>
              <a:t>knowledge</a:t>
            </a:r>
            <a:endParaRPr lang="en-US" sz="2400" b="1" dirty="0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5680417" y="3518818"/>
            <a:ext cx="1351175" cy="9233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/>
              <a:t>pressure</a:t>
            </a:r>
          </a:p>
          <a:p>
            <a:pPr>
              <a:defRPr/>
            </a:pPr>
            <a:r>
              <a:rPr lang="en-US" b="1" dirty="0" smtClean="0"/>
              <a:t>temp</a:t>
            </a:r>
          </a:p>
          <a:p>
            <a:pPr>
              <a:defRPr/>
            </a:pPr>
            <a:r>
              <a:rPr lang="en-US" b="1" dirty="0" smtClean="0"/>
              <a:t>odor</a:t>
            </a:r>
            <a:endParaRPr lang="en-US" b="1" dirty="0"/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7333918" y="2785464"/>
            <a:ext cx="1322198" cy="830997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(Existing schema)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642" y="4743776"/>
            <a:ext cx="8849047" cy="830997"/>
          </a:xfrm>
          <a:prstGeom prst="rect">
            <a:avLst/>
          </a:prstGeom>
          <a:solidFill>
            <a:srgbClr val="31859C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 What are the sources that the students will use in the assessment? Write the sources and where you will get them from.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BCE0-C758-5D40-A070-15CF889E870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56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6" grpId="0" animBg="1"/>
      <p:bldP spid="17" grpId="0" animBg="1"/>
      <p:bldP spid="18" grpId="0" animBg="1"/>
      <p:bldP spid="24" grpId="0" animBg="1"/>
      <p:bldP spid="26" grpId="0" animBg="1"/>
      <p:bldP spid="27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93972" y="223407"/>
            <a:ext cx="5714816" cy="523220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Assessing at the </a:t>
            </a:r>
            <a:r>
              <a:rPr lang="en-US" sz="2800" b="1" i="1" dirty="0" smtClean="0">
                <a:solidFill>
                  <a:srgbClr val="FF0000"/>
                </a:solidFill>
              </a:rPr>
              <a:t>end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of the period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1723997" y="1263865"/>
            <a:ext cx="1550876" cy="7297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endCxn id="21" idx="2"/>
          </p:cNvCxnSpPr>
          <p:nvPr/>
        </p:nvCxnSpPr>
        <p:spPr>
          <a:xfrm>
            <a:off x="1480243" y="1628747"/>
            <a:ext cx="24375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199691" y="688107"/>
            <a:ext cx="689987" cy="57575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1199691" y="2374417"/>
            <a:ext cx="1550876" cy="7297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199691" y="1993628"/>
            <a:ext cx="689987" cy="38078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90487" y="1263865"/>
            <a:ext cx="1127568" cy="7297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75" y="1479757"/>
            <a:ext cx="377712" cy="9243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74717" y="1286389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sections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968212" y="1319736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</a:t>
            </a:r>
          </a:p>
          <a:p>
            <a:r>
              <a:rPr lang="en-US" dirty="0" smtClean="0"/>
              <a:t>sections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441796" y="2429704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</a:t>
            </a:r>
          </a:p>
          <a:p>
            <a:r>
              <a:rPr lang="en-US" dirty="0" smtClean="0"/>
              <a:t>sections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93972" y="1005855"/>
            <a:ext cx="3046848" cy="2195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4717" y="2239050"/>
            <a:ext cx="679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1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0642" y="5667404"/>
            <a:ext cx="8849047" cy="938719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750" dirty="0" smtClean="0"/>
              <a:t>8 For box number 1, design a short task that takes 5 to 15 minutes of the class time and will assess students’ learning.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0642" y="4743776"/>
            <a:ext cx="8849047" cy="830997"/>
          </a:xfrm>
          <a:prstGeom prst="rect">
            <a:avLst/>
          </a:prstGeom>
          <a:solidFill>
            <a:srgbClr val="31859C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 What are the expected responses from the students? How will you manage the responses? Write them down.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927376" y="3801813"/>
            <a:ext cx="145634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/>
              <a:t>Speak</a:t>
            </a: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2760573" y="3801813"/>
            <a:ext cx="145634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/>
              <a:t>Write</a:t>
            </a: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4631124" y="3801813"/>
            <a:ext cx="145634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/>
              <a:t>Act out</a:t>
            </a: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6464321" y="3801813"/>
            <a:ext cx="145634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/>
              <a:t>Imaging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BCE0-C758-5D40-A070-15CF889E870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63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 animBg="1"/>
      <p:bldP spid="23" grpId="0" animBg="1"/>
      <p:bldP spid="32" grpId="0" animBg="1"/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1668" y="419306"/>
            <a:ext cx="874183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 smtClean="0">
                <a:solidFill>
                  <a:srgbClr val="0000FF"/>
                </a:solidFill>
                <a:effectLst/>
              </a:rPr>
              <a:t>         </a:t>
            </a:r>
            <a:r>
              <a:rPr lang="en-US" sz="5000" dirty="0" err="1" smtClean="0">
                <a:solidFill>
                  <a:srgbClr val="0000FF"/>
                </a:solidFill>
                <a:effectLst/>
              </a:rPr>
              <a:t>www.munjez.com</a:t>
            </a:r>
            <a:endParaRPr lang="en-US" sz="5000" dirty="0">
              <a:solidFill>
                <a:srgbClr val="0000FF"/>
              </a:solidFill>
              <a:effectLst/>
            </a:endParaRPr>
          </a:p>
          <a:p>
            <a:endParaRPr lang="en-US" sz="3200" dirty="0" smtClean="0">
              <a:solidFill>
                <a:srgbClr val="0000FF"/>
              </a:solidFill>
              <a:effectLst/>
            </a:endParaRPr>
          </a:p>
          <a:p>
            <a:pPr marL="457200" indent="-457200">
              <a:buFont typeface="Arial"/>
              <a:buChar char="•"/>
            </a:pPr>
            <a:r>
              <a:rPr lang="en-US" sz="3200" i="1" dirty="0" smtClean="0">
                <a:solidFill>
                  <a:srgbClr val="0000FF"/>
                </a:solidFill>
                <a:effectLst/>
              </a:rPr>
              <a:t>The power point for the first workshop is on the website for you to download if you wish</a:t>
            </a:r>
            <a:endParaRPr lang="en-US" sz="3200" dirty="0" smtClean="0">
              <a:solidFill>
                <a:srgbClr val="0000FF"/>
              </a:solidFill>
              <a:effectLst/>
            </a:endParaRPr>
          </a:p>
          <a:p>
            <a:endParaRPr lang="en-US" sz="3200" dirty="0" smtClean="0">
              <a:solidFill>
                <a:srgbClr val="0000FF"/>
              </a:solidFill>
              <a:effectLst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0000FF"/>
                </a:solidFill>
                <a:effectLst/>
              </a:rPr>
              <a:t>Today’s power point will be upload in 2 days’ time.</a:t>
            </a:r>
            <a:endParaRPr lang="en-US" sz="3200" dirty="0" smtClean="0">
              <a:solidFill>
                <a:srgbClr val="0000FF"/>
              </a:solidFill>
              <a:effectLst/>
            </a:endParaRPr>
          </a:p>
          <a:p>
            <a:endParaRPr lang="en-US" sz="3200" dirty="0" smtClean="0">
              <a:solidFill>
                <a:srgbClr val="0000FF"/>
              </a:solidFill>
              <a:effectLst/>
            </a:endParaRPr>
          </a:p>
        </p:txBody>
      </p:sp>
      <p:pic>
        <p:nvPicPr>
          <p:cNvPr id="11" name="Picture 10" descr="Description: 21CAF Logo-PCUSA.pd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14" y="6014857"/>
            <a:ext cx="4288155" cy="675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7485" y="6156462"/>
            <a:ext cx="24060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BCE0-C758-5D40-A070-15CF889E87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93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93972" y="223407"/>
            <a:ext cx="5714816" cy="523220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Assessing at the </a:t>
            </a:r>
            <a:r>
              <a:rPr lang="en-US" sz="2800" b="1" i="1" dirty="0" smtClean="0">
                <a:solidFill>
                  <a:srgbClr val="FF0000"/>
                </a:solidFill>
              </a:rPr>
              <a:t>end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of the period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1723997" y="1263865"/>
            <a:ext cx="1550876" cy="7297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endCxn id="21" idx="2"/>
          </p:cNvCxnSpPr>
          <p:nvPr/>
        </p:nvCxnSpPr>
        <p:spPr>
          <a:xfrm>
            <a:off x="1480243" y="1628747"/>
            <a:ext cx="24375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199691" y="688107"/>
            <a:ext cx="689987" cy="57575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1199691" y="2374417"/>
            <a:ext cx="1550876" cy="7297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199691" y="1993628"/>
            <a:ext cx="689987" cy="38078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90487" y="1263865"/>
            <a:ext cx="1127568" cy="7297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75" y="1479757"/>
            <a:ext cx="377712" cy="9243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74717" y="1286389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sections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968212" y="1319736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</a:t>
            </a:r>
          </a:p>
          <a:p>
            <a:r>
              <a:rPr lang="en-US" dirty="0" smtClean="0"/>
              <a:t>sections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441796" y="2429704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</a:t>
            </a:r>
          </a:p>
          <a:p>
            <a:r>
              <a:rPr lang="en-US" dirty="0" smtClean="0"/>
              <a:t>sections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93972" y="1005855"/>
            <a:ext cx="3046848" cy="2195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4717" y="2239050"/>
            <a:ext cx="679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1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0642" y="5667404"/>
            <a:ext cx="8849047" cy="938719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750" dirty="0" smtClean="0"/>
              <a:t>8 For box number 1, design a short task that takes 5 to 15 minutes of the class time and will assess students’ learning.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0642" y="4743776"/>
            <a:ext cx="8849047" cy="830997"/>
          </a:xfrm>
          <a:prstGeom prst="rect">
            <a:avLst/>
          </a:prstGeom>
          <a:solidFill>
            <a:srgbClr val="31859C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 What instructions will the students read and/or hear to carry out the assessment. Use the chart above to write them down.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446485"/>
              </p:ext>
            </p:extLst>
          </p:nvPr>
        </p:nvGraphicFramePr>
        <p:xfrm>
          <a:off x="151710" y="3334738"/>
          <a:ext cx="8780623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770"/>
                <a:gridCol w="1168770"/>
                <a:gridCol w="1168770"/>
                <a:gridCol w="1168770"/>
                <a:gridCol w="1168770"/>
                <a:gridCol w="1426884"/>
                <a:gridCol w="15098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Who</a:t>
                      </a:r>
                    </a:p>
                    <a:p>
                      <a:r>
                        <a:rPr lang="en-US" sz="2400" dirty="0" smtClean="0"/>
                        <a:t>What     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Action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Who</a:t>
                      </a:r>
                    </a:p>
                    <a:p>
                      <a:r>
                        <a:rPr lang="en-US" sz="2400" dirty="0" smtClean="0"/>
                        <a:t>what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How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Where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When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BCE0-C758-5D40-A070-15CF889E870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7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93972" y="223407"/>
            <a:ext cx="6267695" cy="523220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Your comments, feedback, and questions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40642" y="5667404"/>
            <a:ext cx="8849047" cy="938719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750" dirty="0" smtClean="0"/>
              <a:t>Write your comments, feedback and questions in box 4 on the last sheet of your handout.</a:t>
            </a:r>
            <a:endParaRPr lang="en-US" sz="2750" dirty="0"/>
          </a:p>
        </p:txBody>
      </p:sp>
      <p:sp>
        <p:nvSpPr>
          <p:cNvPr id="4" name="TextBox 3"/>
          <p:cNvSpPr txBox="1"/>
          <p:nvPr/>
        </p:nvSpPr>
        <p:spPr>
          <a:xfrm>
            <a:off x="1345367" y="1750215"/>
            <a:ext cx="6267695" cy="3108544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Box 4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215" y="917224"/>
            <a:ext cx="1184985" cy="1373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BCE0-C758-5D40-A070-15CF889E870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68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93972" y="223407"/>
            <a:ext cx="7305451" cy="523220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Planning and managing class time for learning </a:t>
            </a:r>
            <a:endParaRPr lang="en-US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1543745" y="957848"/>
            <a:ext cx="6055678" cy="2431435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Opening task(s)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Code switching </a:t>
            </a:r>
            <a:r>
              <a:rPr lang="en-US" sz="2000" dirty="0" smtClean="0"/>
              <a:t>(quickly changing to target language)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Focus attention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Orient </a:t>
            </a:r>
            <a:r>
              <a:rPr lang="en-US" sz="2000" dirty="0" smtClean="0"/>
              <a:t>(lets students know which direction the learning is going)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543745" y="4820659"/>
            <a:ext cx="6055678" cy="1815882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Assessment task: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S</a:t>
            </a:r>
            <a:r>
              <a:rPr lang="en-US" sz="2800" dirty="0" smtClean="0"/>
              <a:t>ources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Response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Criteria </a:t>
            </a:r>
            <a:r>
              <a:rPr lang="en-US" sz="2000" dirty="0" smtClean="0"/>
              <a:t>(for the next workshop)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081" y="1011992"/>
            <a:ext cx="1117140" cy="707886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to </a:t>
            </a:r>
            <a:r>
              <a:rPr lang="en-US" sz="2000" dirty="0"/>
              <a:t>10 minutes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8081" y="3717665"/>
            <a:ext cx="1117140" cy="707886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20 to 40 minutes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08081" y="4856214"/>
            <a:ext cx="1117140" cy="707886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to 15 minutes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08081" y="5887822"/>
            <a:ext cx="1117140" cy="707886"/>
          </a:xfrm>
          <a:prstGeom prst="rect">
            <a:avLst/>
          </a:prstGeom>
          <a:solidFill>
            <a:srgbClr val="31859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</a:rPr>
              <a:t>Total: 50 minutes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3745" y="3717665"/>
            <a:ext cx="6055678" cy="707886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BCE0-C758-5D40-A070-15CF889E870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29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93972" y="223407"/>
            <a:ext cx="7305451" cy="523220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Planning and managing class time for learning </a:t>
            </a:r>
            <a:endParaRPr lang="en-US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1543745" y="957848"/>
            <a:ext cx="6055678" cy="1261884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Opening task(s)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Code switching </a:t>
            </a:r>
            <a:r>
              <a:rPr lang="en-US" sz="2000" dirty="0" smtClean="0"/>
              <a:t>(quickly changing to target language)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543745" y="2458721"/>
            <a:ext cx="6055678" cy="1815882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Tasks for learning: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Focused attention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High learning experiences for all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err="1" smtClean="0"/>
              <a:t>Scaffolded</a:t>
            </a:r>
            <a:r>
              <a:rPr lang="en-US" sz="2800" dirty="0" smtClean="0"/>
              <a:t>/ Multiple perspectives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1543745" y="4425551"/>
            <a:ext cx="6055678" cy="1815882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Assessment task: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Resources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Response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Criteria (for the next workshop)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081" y="1011992"/>
            <a:ext cx="1117140" cy="707886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to </a:t>
            </a:r>
            <a:r>
              <a:rPr lang="en-US" sz="2000" dirty="0"/>
              <a:t>10 minutes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8081" y="2839497"/>
            <a:ext cx="1117140" cy="707886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20 to 40 minutes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08081" y="4856214"/>
            <a:ext cx="1117140" cy="707886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to 15 minutes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BCE0-C758-5D40-A070-15CF889E870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83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4991100" y="3967163"/>
            <a:ext cx="855663" cy="127000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2655888" y="3967163"/>
            <a:ext cx="906462" cy="1411287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585788" y="679450"/>
            <a:ext cx="8031162" cy="1477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400" b="1" dirty="0" smtClean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     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What are three basic principles that a teacher needs to adhere to when designing a learning plan to help all students?</a:t>
            </a:r>
          </a:p>
        </p:txBody>
      </p:sp>
      <p:sp>
        <p:nvSpPr>
          <p:cNvPr id="3" name="Oval 2"/>
          <p:cNvSpPr/>
          <p:nvPr/>
        </p:nvSpPr>
        <p:spPr>
          <a:xfrm>
            <a:off x="4814888" y="2367656"/>
            <a:ext cx="3420684" cy="19443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43592" y="2241909"/>
            <a:ext cx="2768194" cy="2133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12329" y="4677836"/>
            <a:ext cx="4941343" cy="129520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393825" y="2366963"/>
            <a:ext cx="2168525" cy="1785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200" b="1" dirty="0" smtClean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Maximize the amount of </a:t>
            </a:r>
            <a:r>
              <a:rPr lang="en-US" sz="2200" b="1" dirty="0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learning </a:t>
            </a:r>
            <a:r>
              <a:rPr lang="en-US" sz="2200" b="1" dirty="0" smtClean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experience per individual 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4991100" y="2576513"/>
            <a:ext cx="3030538" cy="14462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200" b="1" dirty="0" smtClean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Make the </a:t>
            </a:r>
            <a:r>
              <a:rPr lang="en-US" sz="2200" b="1" dirty="0" smtClean="0"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learning</a:t>
            </a:r>
            <a:r>
              <a:rPr lang="en-US" sz="2200" b="1" dirty="0" smtClean="0">
                <a:solidFill>
                  <a:srgbClr val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experiences connect to form a concept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351088" y="4856163"/>
            <a:ext cx="4287837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200" b="1" dirty="0" smtClean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Include social interaction as part of the </a:t>
            </a:r>
            <a:r>
              <a:rPr lang="en-US" sz="2200" b="1" dirty="0" smtClean="0"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learning</a:t>
            </a:r>
            <a:r>
              <a:rPr lang="en-US" sz="2200" b="1" dirty="0" smtClean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experience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495675" y="3209925"/>
            <a:ext cx="1495425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20844350">
            <a:off x="7186715" y="5657574"/>
            <a:ext cx="1911494" cy="630942"/>
          </a:xfrm>
          <a:prstGeom prst="rec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</a:rPr>
              <a:t>REVIEW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BCE0-C758-5D40-A070-15CF889E870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10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93972" y="223407"/>
            <a:ext cx="7904584" cy="523220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Opening task(s</a:t>
            </a:r>
            <a:r>
              <a:rPr lang="en-US" sz="2800" dirty="0" smtClean="0"/>
              <a:t>) at the </a:t>
            </a:r>
            <a:r>
              <a:rPr lang="en-US" sz="2800" b="1" i="1" dirty="0" smtClean="0">
                <a:solidFill>
                  <a:srgbClr val="FF0000"/>
                </a:solidFill>
              </a:rPr>
              <a:t>beginning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of the period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4488480" y="2194394"/>
            <a:ext cx="1550876" cy="7297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endCxn id="21" idx="2"/>
          </p:cNvCxnSpPr>
          <p:nvPr/>
        </p:nvCxnSpPr>
        <p:spPr>
          <a:xfrm>
            <a:off x="4244726" y="2559276"/>
            <a:ext cx="24375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964174" y="1618636"/>
            <a:ext cx="689987" cy="57575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3964174" y="3304946"/>
            <a:ext cx="1550876" cy="7297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3964174" y="2924157"/>
            <a:ext cx="689987" cy="38078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154970" y="2194394"/>
            <a:ext cx="1127568" cy="7297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777258" y="2410286"/>
            <a:ext cx="377712" cy="9243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239200" y="2216918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sections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732695" y="2250265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</a:t>
            </a:r>
          </a:p>
          <a:p>
            <a:r>
              <a:rPr lang="en-US" dirty="0" smtClean="0"/>
              <a:t>sections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206279" y="3360233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</a:t>
            </a:r>
          </a:p>
          <a:p>
            <a:r>
              <a:rPr lang="en-US" dirty="0" smtClean="0"/>
              <a:t>sections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58455" y="1936384"/>
            <a:ext cx="3046848" cy="2195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39200" y="3169579"/>
            <a:ext cx="679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1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0642" y="5667404"/>
            <a:ext cx="8849047" cy="938719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750" dirty="0" smtClean="0"/>
              <a:t>9 For box number 1, design a short task that takes 5 to 10 minutes of the class time and will orient the students.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40642" y="4743776"/>
            <a:ext cx="8849047" cy="830997"/>
          </a:xfrm>
          <a:prstGeom prst="rect">
            <a:avLst/>
          </a:prstGeom>
          <a:solidFill>
            <a:srgbClr val="31859C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 What are the knowledge and abilities the students learn in this class period? What task(s) will help all the students do so?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BCE0-C758-5D40-A070-15CF889E870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49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1723997" y="1263865"/>
            <a:ext cx="1550876" cy="7297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endCxn id="21" idx="2"/>
          </p:cNvCxnSpPr>
          <p:nvPr/>
        </p:nvCxnSpPr>
        <p:spPr>
          <a:xfrm>
            <a:off x="1480243" y="1628747"/>
            <a:ext cx="24375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199691" y="688107"/>
            <a:ext cx="689987" cy="57575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1199691" y="2374417"/>
            <a:ext cx="1550876" cy="7297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199691" y="1993628"/>
            <a:ext cx="689987" cy="38078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90487" y="1263865"/>
            <a:ext cx="1127568" cy="7297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75" y="1479757"/>
            <a:ext cx="377712" cy="9243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74717" y="1286389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sections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968212" y="1319736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</a:t>
            </a:r>
          </a:p>
          <a:p>
            <a:r>
              <a:rPr lang="en-US" dirty="0" smtClean="0"/>
              <a:t>sections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441796" y="2429704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</a:t>
            </a:r>
          </a:p>
          <a:p>
            <a:r>
              <a:rPr lang="en-US" dirty="0" smtClean="0"/>
              <a:t>sections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93972" y="1005855"/>
            <a:ext cx="3046848" cy="2195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4717" y="2239050"/>
            <a:ext cx="679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1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0642" y="5667404"/>
            <a:ext cx="8849047" cy="938719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750" dirty="0"/>
              <a:t>9 For box number 1, design a short task that takes 5 to 10 minutes of the class time and </a:t>
            </a:r>
            <a:r>
              <a:rPr lang="en-US" sz="2750" dirty="0" smtClean="0"/>
              <a:t>will orient </a:t>
            </a:r>
            <a:r>
              <a:rPr lang="en-US" sz="2750" dirty="0"/>
              <a:t>the students.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954430" y="3579868"/>
            <a:ext cx="145634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/>
              <a:t>Heard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546244" y="3579868"/>
            <a:ext cx="145634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/>
              <a:t>Read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121964" y="3579868"/>
            <a:ext cx="145634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/>
              <a:t>Seen</a:t>
            </a: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7142881" y="3518818"/>
            <a:ext cx="1668457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/>
              <a:t>Prior </a:t>
            </a:r>
            <a:endParaRPr lang="en-US" sz="2400" b="1" dirty="0" smtClean="0"/>
          </a:p>
          <a:p>
            <a:pPr>
              <a:defRPr/>
            </a:pPr>
            <a:r>
              <a:rPr lang="en-US" sz="2400" b="1" dirty="0" smtClean="0"/>
              <a:t>knowledge</a:t>
            </a:r>
            <a:endParaRPr lang="en-US" sz="2400" b="1" dirty="0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5680417" y="3518818"/>
            <a:ext cx="1351175" cy="9233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/>
              <a:t>pressure</a:t>
            </a:r>
          </a:p>
          <a:p>
            <a:pPr>
              <a:defRPr/>
            </a:pPr>
            <a:r>
              <a:rPr lang="en-US" b="1" dirty="0" smtClean="0"/>
              <a:t>temp</a:t>
            </a:r>
          </a:p>
          <a:p>
            <a:pPr>
              <a:defRPr/>
            </a:pPr>
            <a:r>
              <a:rPr lang="en-US" b="1" dirty="0" smtClean="0"/>
              <a:t>odor</a:t>
            </a:r>
            <a:endParaRPr lang="en-US" b="1" dirty="0"/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7333918" y="2785464"/>
            <a:ext cx="1322198" cy="830997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(Existing schema)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642" y="4743776"/>
            <a:ext cx="8849047" cy="830997"/>
          </a:xfrm>
          <a:prstGeom prst="rect">
            <a:avLst/>
          </a:prstGeom>
          <a:solidFill>
            <a:srgbClr val="31859C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 What are the sources that the students will use in the task? Write the sources and where you will get them from.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3972" y="223407"/>
            <a:ext cx="7904584" cy="523220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Opening task(s</a:t>
            </a:r>
            <a:r>
              <a:rPr lang="en-US" sz="2800" dirty="0" smtClean="0"/>
              <a:t>) at the </a:t>
            </a:r>
            <a:r>
              <a:rPr lang="en-US" sz="2800" b="1" i="1" dirty="0" smtClean="0">
                <a:solidFill>
                  <a:srgbClr val="FF0000"/>
                </a:solidFill>
              </a:rPr>
              <a:t>beginning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of the period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471333" y="892967"/>
            <a:ext cx="5340005" cy="246221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Checklist</a:t>
            </a:r>
          </a:p>
          <a:p>
            <a:pPr marL="285750" indent="-285750">
              <a:buFont typeface="Wingdings" charset="0"/>
              <a:buChar char="þ"/>
            </a:pPr>
            <a:r>
              <a:rPr lang="en-US" sz="2200" b="1" dirty="0" smtClean="0">
                <a:solidFill>
                  <a:schemeClr val="bg1"/>
                </a:solidFill>
              </a:rPr>
              <a:t>Do the sources maximize the experience for all the students?</a:t>
            </a:r>
          </a:p>
          <a:p>
            <a:pPr marL="285750" indent="-285750">
              <a:buFont typeface="Wingdings" charset="0"/>
              <a:buChar char="þ"/>
            </a:pPr>
            <a:r>
              <a:rPr lang="en-US" sz="2200" b="1" dirty="0" smtClean="0">
                <a:solidFill>
                  <a:schemeClr val="bg1"/>
                </a:solidFill>
              </a:rPr>
              <a:t>Do the sources connect to existing/prior learning?</a:t>
            </a:r>
          </a:p>
          <a:p>
            <a:pPr marL="285750" indent="-285750">
              <a:buFont typeface="Wingdings" charset="0"/>
              <a:buChar char="þ"/>
            </a:pPr>
            <a:r>
              <a:rPr lang="en-US" sz="2200" b="1" dirty="0" smtClean="0">
                <a:solidFill>
                  <a:schemeClr val="bg1"/>
                </a:solidFill>
              </a:rPr>
              <a:t>Do the sources promote social interaction?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BCE0-C758-5D40-A070-15CF889E870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4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24" grpId="0" animBg="1"/>
      <p:bldP spid="26" grpId="0" animBg="1"/>
      <p:bldP spid="27" grpId="0" animBg="1"/>
      <p:bldP spid="12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1723997" y="1263865"/>
            <a:ext cx="1550876" cy="7297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endCxn id="21" idx="2"/>
          </p:cNvCxnSpPr>
          <p:nvPr/>
        </p:nvCxnSpPr>
        <p:spPr>
          <a:xfrm>
            <a:off x="1480243" y="1628747"/>
            <a:ext cx="24375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199691" y="688107"/>
            <a:ext cx="689987" cy="57575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1199691" y="2374417"/>
            <a:ext cx="1550876" cy="7297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199691" y="1993628"/>
            <a:ext cx="689987" cy="38078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90487" y="1263865"/>
            <a:ext cx="1127568" cy="7297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75" y="1479757"/>
            <a:ext cx="377712" cy="9243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74717" y="1286389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sections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968212" y="1319736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</a:t>
            </a:r>
          </a:p>
          <a:p>
            <a:r>
              <a:rPr lang="en-US" dirty="0" smtClean="0"/>
              <a:t>sections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441796" y="2429704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</a:t>
            </a:r>
          </a:p>
          <a:p>
            <a:r>
              <a:rPr lang="en-US" dirty="0" smtClean="0"/>
              <a:t>sections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93972" y="1005855"/>
            <a:ext cx="3046848" cy="2195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4717" y="2239050"/>
            <a:ext cx="679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1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0642" y="5667404"/>
            <a:ext cx="8849047" cy="938719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750" dirty="0"/>
              <a:t>9 For box number 1, design a short task that takes 5 to 10 minutes of the class time and </a:t>
            </a:r>
            <a:r>
              <a:rPr lang="en-US" sz="2750" dirty="0" smtClean="0"/>
              <a:t>will orient </a:t>
            </a:r>
            <a:r>
              <a:rPr lang="en-US" sz="2750" dirty="0"/>
              <a:t>the students.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0642" y="4743776"/>
            <a:ext cx="8849047" cy="830997"/>
          </a:xfrm>
          <a:prstGeom prst="rect">
            <a:avLst/>
          </a:prstGeom>
          <a:solidFill>
            <a:srgbClr val="31859C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 What are the expected responses from the students? How will you manage the responses? Write them down.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927376" y="3801813"/>
            <a:ext cx="145634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/>
              <a:t>Speak</a:t>
            </a: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2760573" y="3801813"/>
            <a:ext cx="145634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/>
              <a:t>Write</a:t>
            </a: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4631124" y="3801813"/>
            <a:ext cx="145634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/>
              <a:t>Act out</a:t>
            </a: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6464321" y="3801813"/>
            <a:ext cx="145634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/>
              <a:t>Imaging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3972" y="223407"/>
            <a:ext cx="7904584" cy="523220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Opening task(s</a:t>
            </a:r>
            <a:r>
              <a:rPr lang="en-US" sz="2800" dirty="0" smtClean="0"/>
              <a:t>) at the </a:t>
            </a:r>
            <a:r>
              <a:rPr lang="en-US" sz="2800" b="1" i="1" dirty="0" smtClean="0">
                <a:solidFill>
                  <a:srgbClr val="FF0000"/>
                </a:solidFill>
              </a:rPr>
              <a:t>beginning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of the period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3471333" y="892967"/>
            <a:ext cx="5340005" cy="246221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Checklist</a:t>
            </a:r>
          </a:p>
          <a:p>
            <a:pPr marL="285750" indent="-285750">
              <a:buFont typeface="Wingdings" charset="0"/>
              <a:buChar char="þ"/>
            </a:pPr>
            <a:r>
              <a:rPr lang="en-US" sz="2200" b="1" dirty="0" smtClean="0">
                <a:solidFill>
                  <a:schemeClr val="bg1"/>
                </a:solidFill>
              </a:rPr>
              <a:t>Do the sources maximize the experience for all the students?</a:t>
            </a:r>
          </a:p>
          <a:p>
            <a:pPr marL="285750" indent="-285750">
              <a:buFont typeface="Wingdings" charset="0"/>
              <a:buChar char="þ"/>
            </a:pPr>
            <a:r>
              <a:rPr lang="en-US" sz="2200" b="1" dirty="0" smtClean="0">
                <a:solidFill>
                  <a:schemeClr val="bg1"/>
                </a:solidFill>
              </a:rPr>
              <a:t>Do the sources connect to existing/prior learning?</a:t>
            </a:r>
          </a:p>
          <a:p>
            <a:pPr marL="285750" indent="-285750">
              <a:buFont typeface="Wingdings" charset="0"/>
              <a:buChar char="þ"/>
            </a:pPr>
            <a:r>
              <a:rPr lang="en-US" sz="2200" b="1" dirty="0" smtClean="0">
                <a:solidFill>
                  <a:schemeClr val="bg1"/>
                </a:solidFill>
              </a:rPr>
              <a:t>Do the sources promote social interaction?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BCE0-C758-5D40-A070-15CF889E870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22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 animBg="1"/>
      <p:bldP spid="23" grpId="0" animBg="1"/>
      <p:bldP spid="32" grpId="0" animBg="1"/>
      <p:bldP spid="33" grpId="0" animBg="1"/>
      <p:bldP spid="34" grpId="0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1723997" y="1263865"/>
            <a:ext cx="1550876" cy="7297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endCxn id="21" idx="2"/>
          </p:cNvCxnSpPr>
          <p:nvPr/>
        </p:nvCxnSpPr>
        <p:spPr>
          <a:xfrm>
            <a:off x="1480243" y="1628747"/>
            <a:ext cx="24375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199691" y="688107"/>
            <a:ext cx="689987" cy="57575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1199691" y="2374417"/>
            <a:ext cx="1550876" cy="7297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199691" y="1993628"/>
            <a:ext cx="689987" cy="38078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90487" y="1263865"/>
            <a:ext cx="1127568" cy="7297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75" y="1479757"/>
            <a:ext cx="377712" cy="9243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74717" y="1286389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sections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968212" y="1319736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</a:t>
            </a:r>
          </a:p>
          <a:p>
            <a:r>
              <a:rPr lang="en-US" dirty="0" smtClean="0"/>
              <a:t>sections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441796" y="2429704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</a:t>
            </a:r>
          </a:p>
          <a:p>
            <a:r>
              <a:rPr lang="en-US" dirty="0" smtClean="0"/>
              <a:t>sections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93972" y="1005855"/>
            <a:ext cx="3046848" cy="2195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4717" y="2239050"/>
            <a:ext cx="679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1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0642" y="5667404"/>
            <a:ext cx="8849047" cy="938719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750" dirty="0"/>
              <a:t>9 For box number 1, design a short task that takes 5 to 10 minutes of the class time and will </a:t>
            </a:r>
            <a:r>
              <a:rPr lang="en-US" sz="2750" dirty="0" smtClean="0"/>
              <a:t>orient the </a:t>
            </a:r>
            <a:r>
              <a:rPr lang="en-US" sz="2750" dirty="0"/>
              <a:t>students.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0642" y="4743776"/>
            <a:ext cx="8849047" cy="830997"/>
          </a:xfrm>
          <a:prstGeom prst="rect">
            <a:avLst/>
          </a:prstGeom>
          <a:solidFill>
            <a:srgbClr val="31859C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 What instructions will the students read and/or hear to carry out the opening task(s). Use the chart above to write them down.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783924"/>
              </p:ext>
            </p:extLst>
          </p:nvPr>
        </p:nvGraphicFramePr>
        <p:xfrm>
          <a:off x="151710" y="3334738"/>
          <a:ext cx="8780623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770"/>
                <a:gridCol w="1168770"/>
                <a:gridCol w="1168770"/>
                <a:gridCol w="1168770"/>
                <a:gridCol w="1168770"/>
                <a:gridCol w="1426884"/>
                <a:gridCol w="15098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Who</a:t>
                      </a:r>
                    </a:p>
                    <a:p>
                      <a:r>
                        <a:rPr lang="en-US" sz="2400" dirty="0" smtClean="0"/>
                        <a:t>What     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Action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Who</a:t>
                      </a:r>
                    </a:p>
                    <a:p>
                      <a:r>
                        <a:rPr lang="en-US" sz="2400" dirty="0" smtClean="0"/>
                        <a:t>what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How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Where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When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93972" y="223407"/>
            <a:ext cx="7904584" cy="523220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Opening task(s</a:t>
            </a:r>
            <a:r>
              <a:rPr lang="en-US" sz="2800" dirty="0" smtClean="0"/>
              <a:t>) at the </a:t>
            </a:r>
            <a:r>
              <a:rPr lang="en-US" sz="2800" b="1" i="1" dirty="0" smtClean="0">
                <a:solidFill>
                  <a:srgbClr val="FF0000"/>
                </a:solidFill>
              </a:rPr>
              <a:t>beginning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of the period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3471333" y="892967"/>
            <a:ext cx="5340005" cy="246221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Checklist</a:t>
            </a:r>
          </a:p>
          <a:p>
            <a:pPr marL="285750" indent="-285750">
              <a:buFont typeface="Wingdings" charset="0"/>
              <a:buChar char="þ"/>
            </a:pPr>
            <a:r>
              <a:rPr lang="en-US" sz="2200" b="1" dirty="0" smtClean="0">
                <a:solidFill>
                  <a:schemeClr val="bg1"/>
                </a:solidFill>
              </a:rPr>
              <a:t>Do the sources maximize the experience for all the students?</a:t>
            </a:r>
          </a:p>
          <a:p>
            <a:pPr marL="285750" indent="-285750">
              <a:buFont typeface="Wingdings" charset="0"/>
              <a:buChar char="þ"/>
            </a:pPr>
            <a:r>
              <a:rPr lang="en-US" sz="2200" b="1" dirty="0" smtClean="0">
                <a:solidFill>
                  <a:schemeClr val="bg1"/>
                </a:solidFill>
              </a:rPr>
              <a:t>Do the sources connect to existing/prior learning?</a:t>
            </a:r>
          </a:p>
          <a:p>
            <a:pPr marL="285750" indent="-285750">
              <a:buFont typeface="Wingdings" charset="0"/>
              <a:buChar char="þ"/>
            </a:pPr>
            <a:r>
              <a:rPr lang="en-US" sz="2200" b="1" dirty="0" smtClean="0">
                <a:solidFill>
                  <a:schemeClr val="bg1"/>
                </a:solidFill>
              </a:rPr>
              <a:t>Do the sources promote social interaction?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BCE0-C758-5D40-A070-15CF889E870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27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93972" y="223407"/>
            <a:ext cx="6267695" cy="523220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Your comments, feedback, and questions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40642" y="5667404"/>
            <a:ext cx="8849047" cy="938719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750" dirty="0" smtClean="0"/>
              <a:t>Write your comments, feedback and questions in box 5 on the last sheet of your handout.</a:t>
            </a:r>
            <a:endParaRPr lang="en-US" sz="2750" dirty="0"/>
          </a:p>
        </p:txBody>
      </p:sp>
      <p:sp>
        <p:nvSpPr>
          <p:cNvPr id="4" name="TextBox 3"/>
          <p:cNvSpPr txBox="1"/>
          <p:nvPr/>
        </p:nvSpPr>
        <p:spPr>
          <a:xfrm>
            <a:off x="1345367" y="1750215"/>
            <a:ext cx="6267695" cy="3108544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Box 5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215" y="917224"/>
            <a:ext cx="1184985" cy="1373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BCE0-C758-5D40-A070-15CF889E870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68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1668" y="681334"/>
            <a:ext cx="8741832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>
                <a:effectLst>
                  <a:outerShdw dist="25400" dir="2700000" sx="0" sy="0">
                    <a:srgbClr val="000000">
                      <a:alpha val="50000"/>
                    </a:srgbClr>
                  </a:outerShdw>
                </a:effectLst>
              </a:rPr>
              <a:t>Designing and Managing Learning Part 2</a:t>
            </a:r>
            <a:endParaRPr lang="en-US" sz="4500" b="1" dirty="0" smtClean="0">
              <a:effectLst>
                <a:outerShdw dist="25400" dir="2700000" sx="0" sy="0">
                  <a:srgbClr val="000000">
                    <a:alpha val="50000"/>
                  </a:srgbClr>
                </a:outerShdw>
              </a:effectLst>
            </a:endParaRPr>
          </a:p>
          <a:p>
            <a:endParaRPr lang="en-US" sz="4500" dirty="0"/>
          </a:p>
          <a:p>
            <a:r>
              <a:rPr lang="en-US" sz="4000" b="1" dirty="0">
                <a:effectLst>
                  <a:outerShdw dist="25400" dir="2700000" sx="0" sy="0">
                    <a:srgbClr val="000000">
                      <a:alpha val="50000"/>
                    </a:srgbClr>
                  </a:outerShdw>
                </a:effectLst>
              </a:rPr>
              <a:t>Dubai Modern Education Schools</a:t>
            </a:r>
            <a:endParaRPr lang="en-US" sz="4000" dirty="0"/>
          </a:p>
          <a:p>
            <a:endParaRPr lang="en-US" sz="2200" b="1" dirty="0" smtClean="0"/>
          </a:p>
          <a:p>
            <a:r>
              <a:rPr lang="en-US" sz="2200" b="1" dirty="0" smtClean="0"/>
              <a:t>November </a:t>
            </a:r>
            <a:r>
              <a:rPr lang="en-US" sz="2200" b="1" smtClean="0"/>
              <a:t>6 and 8, </a:t>
            </a:r>
            <a:r>
              <a:rPr lang="en-US" sz="2200" b="1" dirty="0"/>
              <a:t>2015</a:t>
            </a:r>
            <a:r>
              <a:rPr lang="en-US" sz="2200" dirty="0" smtClean="0">
                <a:effectLst/>
              </a:rPr>
              <a:t> </a:t>
            </a:r>
            <a:endParaRPr lang="en-US" sz="2200" dirty="0"/>
          </a:p>
        </p:txBody>
      </p:sp>
      <p:sp>
        <p:nvSpPr>
          <p:cNvPr id="10" name="Text Box 2"/>
          <p:cNvSpPr txBox="1">
            <a:spLocks/>
          </p:cNvSpPr>
          <p:nvPr/>
        </p:nvSpPr>
        <p:spPr>
          <a:xfrm>
            <a:off x="1324822" y="6003288"/>
            <a:ext cx="6790690" cy="83058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0000"/>
                </a:solidFill>
                <a:effectLst/>
                <a:latin typeface="Arial Rounded MT Bold"/>
                <a:ea typeface="ＭＳ ゴシック"/>
                <a:cs typeface="Times New Roman"/>
              </a:rPr>
              <a:t>Dubai Office: (doing business as EU PAD) 		USA Home Office: </a:t>
            </a:r>
            <a:endParaRPr lang="en-US" sz="1200" dirty="0">
              <a:effectLst/>
              <a:ea typeface="ＭＳ 明朝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0000"/>
                </a:solidFill>
                <a:effectLst/>
                <a:latin typeface="Arial Rounded MT Bold"/>
                <a:ea typeface="ＭＳ ゴシック"/>
                <a:cs typeface="Times New Roman"/>
              </a:rPr>
              <a:t>Tel: 04 455 8722    Fax: 04 455 8556 			</a:t>
            </a:r>
            <a:r>
              <a:rPr lang="en-GB" sz="1000" b="1" dirty="0">
                <a:solidFill>
                  <a:srgbClr val="000000"/>
                </a:solidFill>
                <a:effectLst/>
                <a:latin typeface="Arial Rounded MT Bold"/>
                <a:ea typeface="ＭＳ ゴシック"/>
                <a:cs typeface="American Typewriter"/>
              </a:rPr>
              <a:t>21 Apex Drive, Bozeman, MT  59718, U S A   </a:t>
            </a:r>
            <a:endParaRPr lang="en-US" sz="1200" dirty="0">
              <a:effectLst/>
              <a:ea typeface="ＭＳ 明朝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0000"/>
                </a:solidFill>
                <a:effectLst/>
                <a:latin typeface="Arial Rounded MT Bold"/>
                <a:ea typeface="ＭＳ ゴシック"/>
                <a:cs typeface="Times New Roman"/>
              </a:rPr>
              <a:t>Mobile: 0559221588    					</a:t>
            </a:r>
            <a:r>
              <a:rPr lang="en-GB" sz="1000" b="1" dirty="0">
                <a:solidFill>
                  <a:srgbClr val="000000"/>
                </a:solidFill>
                <a:effectLst/>
                <a:latin typeface="Arial Rounded MT Bold"/>
                <a:ea typeface="ＭＳ ゴシック"/>
                <a:cs typeface="American Typewriter"/>
              </a:rPr>
              <a:t>Email: info@21caf.org         </a:t>
            </a:r>
            <a:r>
              <a:rPr lang="en-US" sz="1000" b="1" dirty="0">
                <a:solidFill>
                  <a:srgbClr val="000000"/>
                </a:solidFill>
                <a:effectLst/>
                <a:latin typeface="Arial Rounded MT Bold"/>
                <a:ea typeface="ＭＳ ゴシック"/>
                <a:cs typeface="Times New Roman"/>
              </a:rPr>
              <a:t>                                     </a:t>
            </a:r>
            <a:endParaRPr lang="en-US" sz="1000" b="1" dirty="0">
              <a:solidFill>
                <a:srgbClr val="000000"/>
              </a:solidFill>
              <a:latin typeface="Arial Rounded MT Bold"/>
              <a:ea typeface="ＭＳ ゴシック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rgbClr val="000000"/>
                </a:solidFill>
                <a:effectLst/>
                <a:latin typeface="Arial Rounded MT Bold"/>
                <a:ea typeface="ＭＳ ゴシック"/>
                <a:cs typeface="Times New Roman"/>
              </a:rPr>
              <a:t>Email</a:t>
            </a:r>
            <a:r>
              <a:rPr lang="en-US" sz="1000" b="1" dirty="0">
                <a:solidFill>
                  <a:srgbClr val="000000"/>
                </a:solidFill>
                <a:effectLst/>
                <a:latin typeface="Arial Rounded MT Bold"/>
                <a:ea typeface="ＭＳ ゴシック"/>
                <a:cs typeface="Times New Roman"/>
              </a:rPr>
              <a:t>: </a:t>
            </a:r>
            <a:r>
              <a:rPr lang="en-US" sz="1000" b="1" dirty="0" err="1">
                <a:solidFill>
                  <a:srgbClr val="000000"/>
                </a:solidFill>
                <a:effectLst/>
                <a:latin typeface="Arial Rounded MT Bold"/>
                <a:ea typeface="ＭＳ ゴシック"/>
                <a:cs typeface="Times New Roman"/>
              </a:rPr>
              <a:t>info@eupad.net</a:t>
            </a:r>
            <a:r>
              <a:rPr lang="en-US" sz="1000" b="1" dirty="0">
                <a:solidFill>
                  <a:srgbClr val="000000"/>
                </a:solidFill>
                <a:effectLst/>
                <a:latin typeface="Arial Rounded MT Bold"/>
                <a:ea typeface="ＭＳ ゴシック"/>
                <a:cs typeface="Times New Roman"/>
              </a:rPr>
              <a:t>		      			</a:t>
            </a:r>
            <a:r>
              <a:rPr lang="en-GB" sz="1000" b="1" dirty="0">
                <a:solidFill>
                  <a:srgbClr val="000000"/>
                </a:solidFill>
                <a:effectLst/>
                <a:latin typeface="Arial Rounded MT Bold"/>
                <a:ea typeface="ＭＳ ゴシック"/>
                <a:cs typeface="American Typewriter"/>
              </a:rPr>
              <a:t> </a:t>
            </a:r>
            <a:endParaRPr lang="en-US" sz="1200" dirty="0">
              <a:effectLst/>
              <a:ea typeface="ＭＳ 明朝"/>
              <a:cs typeface="Times New Roman"/>
            </a:endParaRPr>
          </a:p>
          <a:p>
            <a:pPr marL="0" marR="0">
              <a:spcBef>
                <a:spcPts val="100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4F81BD"/>
                </a:solidFill>
                <a:effectLst/>
                <a:latin typeface="Arial Rounded MT Bold"/>
                <a:ea typeface="ＭＳ ゴシック"/>
                <a:cs typeface="Times New Roman"/>
              </a:rPr>
              <a:t> 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pic>
        <p:nvPicPr>
          <p:cNvPr id="11" name="Picture 10" descr="Description: 21CAF Logo-PCUSA.pd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14" y="5289263"/>
            <a:ext cx="4288155" cy="675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6574" y="5410199"/>
            <a:ext cx="2042239" cy="45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BCE0-C758-5D40-A070-15CF889E87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30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3048000" y="2927067"/>
            <a:ext cx="2960788" cy="72976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93972" y="223407"/>
            <a:ext cx="7389056" cy="523220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will the students learn every class period?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40642" y="5427517"/>
            <a:ext cx="8849047" cy="1361911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750" dirty="0"/>
              <a:t>10 For boxes number 2, 3, 4 </a:t>
            </a:r>
            <a:r>
              <a:rPr lang="en-US" sz="2750" dirty="0" err="1"/>
              <a:t>etc</a:t>
            </a:r>
            <a:r>
              <a:rPr lang="en-US" sz="2750" dirty="0"/>
              <a:t>, design a short task that takes 5 to 15 minutes of the class time and will assess students’ learning.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40230" y="3046175"/>
            <a:ext cx="1872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Central idea</a:t>
            </a:r>
            <a:endParaRPr lang="en-US" sz="2400" dirty="0"/>
          </a:p>
        </p:txBody>
      </p:sp>
      <p:sp>
        <p:nvSpPr>
          <p:cNvPr id="18" name="Oval 17"/>
          <p:cNvSpPr/>
          <p:nvPr/>
        </p:nvSpPr>
        <p:spPr>
          <a:xfrm>
            <a:off x="5787774" y="1961691"/>
            <a:ext cx="1127568" cy="7297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6" idx="7"/>
            <a:endCxn id="18" idx="3"/>
          </p:cNvCxnSpPr>
          <p:nvPr/>
        </p:nvCxnSpPr>
        <p:spPr>
          <a:xfrm flipV="1">
            <a:off x="5575191" y="2584583"/>
            <a:ext cx="377712" cy="44935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438813" y="3291948"/>
            <a:ext cx="1550876" cy="7297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endCxn id="21" idx="2"/>
          </p:cNvCxnSpPr>
          <p:nvPr/>
        </p:nvCxnSpPr>
        <p:spPr>
          <a:xfrm>
            <a:off x="7195059" y="3656830"/>
            <a:ext cx="24375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119978" y="2093297"/>
            <a:ext cx="1869711" cy="7297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6914507" y="2716190"/>
            <a:ext cx="689987" cy="57575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914507" y="4402500"/>
            <a:ext cx="1550876" cy="7297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6914507" y="4021711"/>
            <a:ext cx="689987" cy="38078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918410" y="896002"/>
            <a:ext cx="2137226" cy="7297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7890209" y="1625765"/>
            <a:ext cx="236661" cy="46753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3993444" y="4134401"/>
            <a:ext cx="973230" cy="7297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3232035" y="3549959"/>
            <a:ext cx="225187" cy="36767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461580" y="3388731"/>
            <a:ext cx="1550876" cy="729763"/>
          </a:xfrm>
          <a:prstGeom prst="ellipse">
            <a:avLst/>
          </a:prstGeom>
          <a:solidFill>
            <a:srgbClr val="FAC09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>
            <a:endCxn id="39" idx="0"/>
          </p:cNvCxnSpPr>
          <p:nvPr/>
        </p:nvCxnSpPr>
        <p:spPr>
          <a:xfrm>
            <a:off x="4454648" y="3670985"/>
            <a:ext cx="25411" cy="46341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077600" y="2190080"/>
            <a:ext cx="1869711" cy="729763"/>
          </a:xfrm>
          <a:prstGeom prst="ellipse">
            <a:avLst/>
          </a:prstGeom>
          <a:solidFill>
            <a:srgbClr val="B3A2C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1318682" y="2812973"/>
            <a:ext cx="243434" cy="57575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872129" y="4499283"/>
            <a:ext cx="1550876" cy="729763"/>
          </a:xfrm>
          <a:prstGeom prst="ellipse">
            <a:avLst/>
          </a:prstGeom>
          <a:solidFill>
            <a:srgbClr val="B3A2C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1272825" y="4118494"/>
            <a:ext cx="289291" cy="38078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876032" y="992785"/>
            <a:ext cx="2137226" cy="7297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1847831" y="1722548"/>
            <a:ext cx="236661" cy="46753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2423005" y="3818973"/>
            <a:ext cx="973230" cy="7297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05303" y="3291948"/>
            <a:ext cx="1127568" cy="7297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5727591" y="3507840"/>
            <a:ext cx="377712" cy="9243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4206027" y="1749209"/>
            <a:ext cx="1127568" cy="7297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4758234" y="2478973"/>
            <a:ext cx="0" cy="44935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27" idx="2"/>
          </p:cNvCxnSpPr>
          <p:nvPr/>
        </p:nvCxnSpPr>
        <p:spPr>
          <a:xfrm>
            <a:off x="1895636" y="3929275"/>
            <a:ext cx="527369" cy="2545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009202" y="4176793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sections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189533" y="3314472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sections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448713" y="3860689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sections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899779" y="1975802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sections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273747" y="1770190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sections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683028" y="3347819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</a:t>
            </a:r>
          </a:p>
          <a:p>
            <a:r>
              <a:rPr lang="en-US" dirty="0" smtClean="0"/>
              <a:t>sections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788338" y="3388731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</a:t>
            </a:r>
          </a:p>
          <a:p>
            <a:r>
              <a:rPr lang="en-US" dirty="0" smtClean="0"/>
              <a:t>sections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552853" y="1044646"/>
            <a:ext cx="968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604494" y="2127584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</a:t>
            </a:r>
          </a:p>
          <a:p>
            <a:r>
              <a:rPr lang="en-US" dirty="0" smtClean="0"/>
              <a:t>sections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156612" y="4457787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</a:t>
            </a:r>
          </a:p>
          <a:p>
            <a:r>
              <a:rPr lang="en-US" dirty="0" smtClean="0"/>
              <a:t>sections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701565" y="846859"/>
            <a:ext cx="3288123" cy="20729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99779" y="846860"/>
            <a:ext cx="727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2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40430" y="3388731"/>
            <a:ext cx="2977257" cy="1840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419146" y="3947975"/>
            <a:ext cx="658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3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BCE0-C758-5D40-A070-15CF889E870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6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1" grpId="0" animBg="1"/>
      <p:bldP spid="6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93972" y="223407"/>
            <a:ext cx="5714816" cy="523220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Assessing at the </a:t>
            </a:r>
            <a:r>
              <a:rPr lang="en-US" sz="2800" b="1" i="1" dirty="0" smtClean="0">
                <a:solidFill>
                  <a:srgbClr val="FF0000"/>
                </a:solidFill>
              </a:rPr>
              <a:t>end </a:t>
            </a:r>
            <a:r>
              <a:rPr lang="en-US" sz="2800" dirty="0" smtClean="0"/>
              <a:t>of the period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4488480" y="2194394"/>
            <a:ext cx="1550876" cy="7297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endCxn id="21" idx="2"/>
          </p:cNvCxnSpPr>
          <p:nvPr/>
        </p:nvCxnSpPr>
        <p:spPr>
          <a:xfrm>
            <a:off x="4244726" y="2559276"/>
            <a:ext cx="24375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964174" y="1618636"/>
            <a:ext cx="689987" cy="57575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3964174" y="3304946"/>
            <a:ext cx="1550876" cy="7297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3964174" y="2924157"/>
            <a:ext cx="689987" cy="38078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154970" y="2194394"/>
            <a:ext cx="1127568" cy="7297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777258" y="2410286"/>
            <a:ext cx="377712" cy="9243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239200" y="2216918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sections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732695" y="2250265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</a:t>
            </a:r>
          </a:p>
          <a:p>
            <a:r>
              <a:rPr lang="en-US" dirty="0" smtClean="0"/>
              <a:t>sections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206279" y="3360233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</a:t>
            </a:r>
          </a:p>
          <a:p>
            <a:r>
              <a:rPr lang="en-US" dirty="0" smtClean="0"/>
              <a:t>sections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58455" y="1936384"/>
            <a:ext cx="3046848" cy="2195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39200" y="3169579"/>
            <a:ext cx="679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2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0642" y="5385184"/>
            <a:ext cx="8849047" cy="1361911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750" dirty="0" smtClean="0"/>
              <a:t>10 For boxes number 2, 3, 4 </a:t>
            </a:r>
            <a:r>
              <a:rPr lang="en-US" sz="2750" dirty="0" err="1" smtClean="0"/>
              <a:t>etc</a:t>
            </a:r>
            <a:r>
              <a:rPr lang="en-US" sz="2750" dirty="0" smtClean="0"/>
              <a:t>, design a short task that takes 5 to 15 minutes of the class time and will assess students’ learning.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40642" y="4461556"/>
            <a:ext cx="8849047" cy="830997"/>
          </a:xfrm>
          <a:prstGeom prst="rect">
            <a:avLst/>
          </a:prstGeom>
          <a:solidFill>
            <a:srgbClr val="31859C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 What are the knowledge and abilities the students learn in this class period? Write them down.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3972" y="1112726"/>
            <a:ext cx="2230336" cy="144655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Remember</a:t>
            </a:r>
          </a:p>
          <a:p>
            <a:pPr marL="285750" indent="-285750">
              <a:buFont typeface="Wingdings" charset="0"/>
              <a:buChar char="þ"/>
            </a:pPr>
            <a:r>
              <a:rPr lang="en-US" sz="2200" b="1" dirty="0" smtClean="0">
                <a:solidFill>
                  <a:schemeClr val="bg1"/>
                </a:solidFill>
              </a:rPr>
              <a:t>Sources</a:t>
            </a:r>
          </a:p>
          <a:p>
            <a:pPr marL="285750" indent="-285750">
              <a:buFont typeface="Wingdings" charset="0"/>
              <a:buChar char="þ"/>
            </a:pPr>
            <a:r>
              <a:rPr lang="en-US" sz="2200" b="1" dirty="0" smtClean="0">
                <a:solidFill>
                  <a:schemeClr val="bg1"/>
                </a:solidFill>
              </a:rPr>
              <a:t>Response</a:t>
            </a:r>
          </a:p>
          <a:p>
            <a:pPr marL="285750" indent="-285750">
              <a:buFont typeface="Wingdings" charset="0"/>
              <a:buChar char="þ"/>
            </a:pPr>
            <a:r>
              <a:rPr lang="en-US" sz="2200" b="1" dirty="0" smtClean="0">
                <a:solidFill>
                  <a:schemeClr val="bg1"/>
                </a:solidFill>
              </a:rPr>
              <a:t>Instructions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BCE0-C758-5D40-A070-15CF889E870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18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1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93972" y="223407"/>
            <a:ext cx="7904584" cy="523220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Opening task(s</a:t>
            </a:r>
            <a:r>
              <a:rPr lang="en-US" sz="2800" dirty="0" smtClean="0"/>
              <a:t>) at the </a:t>
            </a:r>
            <a:r>
              <a:rPr lang="en-US" sz="2800" b="1" i="1" dirty="0" smtClean="0">
                <a:solidFill>
                  <a:srgbClr val="FF0000"/>
                </a:solidFill>
              </a:rPr>
              <a:t>beginning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of the period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4488480" y="2194394"/>
            <a:ext cx="1550876" cy="7297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endCxn id="21" idx="2"/>
          </p:cNvCxnSpPr>
          <p:nvPr/>
        </p:nvCxnSpPr>
        <p:spPr>
          <a:xfrm>
            <a:off x="4244726" y="2559276"/>
            <a:ext cx="24375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964174" y="1618636"/>
            <a:ext cx="689987" cy="57575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3964174" y="3304946"/>
            <a:ext cx="1550876" cy="7297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3964174" y="2924157"/>
            <a:ext cx="689987" cy="38078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154970" y="2194394"/>
            <a:ext cx="1127568" cy="7297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777258" y="2410286"/>
            <a:ext cx="377712" cy="9243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239200" y="2216918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sections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732695" y="2250265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</a:t>
            </a:r>
          </a:p>
          <a:p>
            <a:r>
              <a:rPr lang="en-US" dirty="0" smtClean="0"/>
              <a:t>sections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206279" y="3360233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</a:t>
            </a:r>
          </a:p>
          <a:p>
            <a:r>
              <a:rPr lang="en-US" dirty="0" smtClean="0"/>
              <a:t>sections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58455" y="1936384"/>
            <a:ext cx="3046848" cy="2195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39200" y="3169579"/>
            <a:ext cx="679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1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0642" y="5371073"/>
            <a:ext cx="8849047" cy="1361911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750" dirty="0" smtClean="0"/>
              <a:t>11 </a:t>
            </a:r>
            <a:r>
              <a:rPr lang="en-US" sz="2750" dirty="0"/>
              <a:t>For boxes number 2, 3, 4 </a:t>
            </a:r>
            <a:r>
              <a:rPr lang="en-US" sz="2750" dirty="0" err="1"/>
              <a:t>etc</a:t>
            </a:r>
            <a:r>
              <a:rPr lang="en-US" sz="2750" dirty="0"/>
              <a:t>, </a:t>
            </a:r>
            <a:r>
              <a:rPr lang="en-US" sz="2750" dirty="0" smtClean="0"/>
              <a:t>design a short task that takes 5 to 10 minutes of the class time and will orient the students.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40642" y="4447445"/>
            <a:ext cx="8849047" cy="830997"/>
          </a:xfrm>
          <a:prstGeom prst="rect">
            <a:avLst/>
          </a:prstGeom>
          <a:solidFill>
            <a:srgbClr val="31859C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 What are the knowledge and abilities the students learn in this class period? What task(s) will help all the students do so?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3972" y="1112726"/>
            <a:ext cx="2230336" cy="144655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Remember</a:t>
            </a:r>
          </a:p>
          <a:p>
            <a:pPr marL="285750" indent="-285750">
              <a:buFont typeface="Wingdings" charset="0"/>
              <a:buChar char="þ"/>
            </a:pPr>
            <a:r>
              <a:rPr lang="en-US" sz="2200" b="1" dirty="0" smtClean="0">
                <a:solidFill>
                  <a:schemeClr val="bg1"/>
                </a:solidFill>
              </a:rPr>
              <a:t>Sources</a:t>
            </a:r>
          </a:p>
          <a:p>
            <a:pPr marL="285750" indent="-285750">
              <a:buFont typeface="Wingdings" charset="0"/>
              <a:buChar char="þ"/>
            </a:pPr>
            <a:r>
              <a:rPr lang="en-US" sz="2200" b="1" dirty="0" smtClean="0">
                <a:solidFill>
                  <a:schemeClr val="bg1"/>
                </a:solidFill>
              </a:rPr>
              <a:t>Response</a:t>
            </a:r>
          </a:p>
          <a:p>
            <a:pPr marL="285750" indent="-285750">
              <a:buFont typeface="Wingdings" charset="0"/>
              <a:buChar char="þ"/>
            </a:pPr>
            <a:r>
              <a:rPr lang="en-US" sz="2200" b="1" dirty="0" smtClean="0">
                <a:solidFill>
                  <a:schemeClr val="bg1"/>
                </a:solidFill>
              </a:rPr>
              <a:t>Instructions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BCE0-C758-5D40-A070-15CF889E870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4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1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93972" y="223407"/>
            <a:ext cx="6267695" cy="523220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Your comments, feedback, and questions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40642" y="5667404"/>
            <a:ext cx="8849047" cy="938719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750" dirty="0" smtClean="0"/>
              <a:t>Write your comments, feedback and questions in box 6 on the last sheet of your handout.</a:t>
            </a:r>
            <a:endParaRPr lang="en-US" sz="2750" dirty="0"/>
          </a:p>
        </p:txBody>
      </p:sp>
      <p:sp>
        <p:nvSpPr>
          <p:cNvPr id="4" name="TextBox 3"/>
          <p:cNvSpPr txBox="1"/>
          <p:nvPr/>
        </p:nvSpPr>
        <p:spPr>
          <a:xfrm>
            <a:off x="1345367" y="1750215"/>
            <a:ext cx="6267695" cy="3108544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Box 6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215" y="917224"/>
            <a:ext cx="1184985" cy="1373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BCE0-C758-5D40-A070-15CF889E870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14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40642" y="5806189"/>
            <a:ext cx="8849047" cy="938719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750" dirty="0" smtClean="0"/>
              <a:t>15 Look at the picture and write as many words as you can for what you can see in the picture. In pairs tell each other.</a:t>
            </a:r>
            <a:endParaRPr lang="en-US" sz="2750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689719"/>
              </p:ext>
            </p:extLst>
          </p:nvPr>
        </p:nvGraphicFramePr>
        <p:xfrm>
          <a:off x="6853130" y="644970"/>
          <a:ext cx="1933995" cy="457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3995"/>
              </a:tblGrid>
              <a:tr h="142978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Factors that affect your students’ ability to process information and learn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Code switch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Memory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org.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Affective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Age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Lang. prof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Focused attention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9" name="Left Arrow 18"/>
          <p:cNvSpPr/>
          <p:nvPr/>
        </p:nvSpPr>
        <p:spPr>
          <a:xfrm>
            <a:off x="5623976" y="1906299"/>
            <a:ext cx="1229154" cy="777588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Arrow 28"/>
          <p:cNvSpPr/>
          <p:nvPr/>
        </p:nvSpPr>
        <p:spPr>
          <a:xfrm>
            <a:off x="5623976" y="4439381"/>
            <a:ext cx="1229154" cy="777588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5623976" y="2870769"/>
            <a:ext cx="1229154" cy="777588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42" y="1517227"/>
            <a:ext cx="5370812" cy="355816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BCE0-C758-5D40-A070-15CF889E870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46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755" y="912952"/>
            <a:ext cx="8727287" cy="5050308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55" y="912952"/>
            <a:ext cx="8727287" cy="50503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64291" y="1894642"/>
            <a:ext cx="3144589" cy="11287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64291" y="3861061"/>
            <a:ext cx="3144589" cy="17422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64291" y="3184611"/>
            <a:ext cx="3144589" cy="5555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BCE0-C758-5D40-A070-15CF889E870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05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7181" y="908654"/>
            <a:ext cx="8292298" cy="5050308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79" y="908654"/>
            <a:ext cx="8292300" cy="5359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64891" y="967476"/>
            <a:ext cx="2921468" cy="17938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64891" y="3063675"/>
            <a:ext cx="2921468" cy="9787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7813" y="4655982"/>
            <a:ext cx="7686180" cy="11803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BCE0-C758-5D40-A070-15CF889E870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40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048000" y="2927067"/>
            <a:ext cx="2960788" cy="729763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93972" y="2149768"/>
            <a:ext cx="2546205" cy="729763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01795" y="3690137"/>
            <a:ext cx="2546205" cy="729763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06252" y="4368051"/>
            <a:ext cx="2546205" cy="729763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575191" y="4492879"/>
            <a:ext cx="2546205" cy="729763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11280" y="3568334"/>
            <a:ext cx="2546205" cy="729763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06898" y="2586343"/>
            <a:ext cx="2267060" cy="729763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210992" y="1581253"/>
            <a:ext cx="2546205" cy="729763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205987" y="867046"/>
            <a:ext cx="2546205" cy="729763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719474" y="1231928"/>
            <a:ext cx="2546205" cy="729763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93972" y="223407"/>
            <a:ext cx="4092091" cy="523220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Learning Tools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201116" y="5362757"/>
            <a:ext cx="8849047" cy="938719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750" dirty="0" smtClean="0"/>
              <a:t>26 Use the chart to analyze / make a tool for teaching one ‘ability’ for your students in one grade and one subject. </a:t>
            </a:r>
            <a:endParaRPr lang="en-US" sz="2750" dirty="0"/>
          </a:p>
        </p:txBody>
      </p:sp>
      <p:sp>
        <p:nvSpPr>
          <p:cNvPr id="5" name="TextBox 4"/>
          <p:cNvSpPr txBox="1"/>
          <p:nvPr/>
        </p:nvSpPr>
        <p:spPr>
          <a:xfrm>
            <a:off x="3190658" y="3046175"/>
            <a:ext cx="2647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learning tool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342041" y="2677637"/>
            <a:ext cx="2490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Focuses attention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789846" y="2927068"/>
            <a:ext cx="544586" cy="11910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06898" y="3699940"/>
            <a:ext cx="2450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Has management</a:t>
            </a:r>
            <a:endParaRPr lang="en-US" sz="2400" dirty="0"/>
          </a:p>
        </p:txBody>
      </p:sp>
      <p:cxnSp>
        <p:nvCxnSpPr>
          <p:cNvPr id="12" name="Straight Connector 11"/>
          <p:cNvCxnSpPr>
            <a:stCxn id="6" idx="5"/>
            <a:endCxn id="11" idx="2"/>
          </p:cNvCxnSpPr>
          <p:nvPr/>
        </p:nvCxnSpPr>
        <p:spPr>
          <a:xfrm>
            <a:off x="5575191" y="3549959"/>
            <a:ext cx="636089" cy="38325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822194" y="4609923"/>
            <a:ext cx="2450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Has social skills</a:t>
            </a:r>
            <a:endParaRPr lang="en-US" sz="24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5282514" y="3555746"/>
            <a:ext cx="928766" cy="94449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325188" y="4298097"/>
            <a:ext cx="1754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Increases experience</a:t>
            </a:r>
            <a:endParaRPr lang="en-US" sz="24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4119424" y="3656830"/>
            <a:ext cx="0" cy="69687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020731" y="3620183"/>
            <a:ext cx="1754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Help for memory </a:t>
            </a:r>
            <a:endParaRPr lang="en-US" sz="2400" dirty="0"/>
          </a:p>
        </p:txBody>
      </p:sp>
      <p:cxnSp>
        <p:nvCxnSpPr>
          <p:cNvPr id="42" name="Straight Connector 41"/>
          <p:cNvCxnSpPr>
            <a:stCxn id="6" idx="2"/>
          </p:cNvCxnSpPr>
          <p:nvPr/>
        </p:nvCxnSpPr>
        <p:spPr>
          <a:xfrm flipH="1">
            <a:off x="1814967" y="3291949"/>
            <a:ext cx="1233033" cy="38384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52434" y="2283817"/>
            <a:ext cx="1754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dirty="0" smtClean="0"/>
              <a:t>onitoring</a:t>
            </a:r>
            <a:endParaRPr lang="en-US" sz="2400" dirty="0"/>
          </a:p>
        </p:txBody>
      </p:sp>
      <p:cxnSp>
        <p:nvCxnSpPr>
          <p:cNvPr id="45" name="Straight Connector 44"/>
          <p:cNvCxnSpPr/>
          <p:nvPr/>
        </p:nvCxnSpPr>
        <p:spPr>
          <a:xfrm flipH="1" flipV="1">
            <a:off x="2775566" y="2588703"/>
            <a:ext cx="549622" cy="4574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177936" y="1363534"/>
            <a:ext cx="1754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Assessment</a:t>
            </a:r>
            <a:endParaRPr lang="en-US" sz="2400" dirty="0"/>
          </a:p>
        </p:txBody>
      </p:sp>
      <p:cxnSp>
        <p:nvCxnSpPr>
          <p:cNvPr id="48" name="Straight Connector 47"/>
          <p:cNvCxnSpPr/>
          <p:nvPr/>
        </p:nvCxnSpPr>
        <p:spPr>
          <a:xfrm flipH="1" flipV="1">
            <a:off x="3569802" y="1961691"/>
            <a:ext cx="362968" cy="107224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543501" y="998652"/>
            <a:ext cx="1935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Scaffold / MP</a:t>
            </a:r>
            <a:endParaRPr lang="en-US" sz="2400" dirty="0"/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4664449" y="1596809"/>
            <a:ext cx="415573" cy="133025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933614" y="1540560"/>
            <a:ext cx="1935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Finds /explores</a:t>
            </a:r>
            <a:endParaRPr lang="en-US" sz="2400" dirty="0"/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5282514" y="2149768"/>
            <a:ext cx="1196113" cy="88417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BCE0-C758-5D40-A070-15CF889E870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99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1" grpId="0" animBg="1"/>
      <p:bldP spid="29" grpId="0" animBg="1"/>
      <p:bldP spid="25" grpId="0" animBg="1"/>
      <p:bldP spid="11" grpId="0" animBg="1"/>
      <p:bldP spid="8" grpId="0" animBg="1"/>
      <p:bldP spid="57" grpId="0" animBg="1"/>
      <p:bldP spid="50" grpId="0" animBg="1"/>
      <p:bldP spid="47" grpId="0" animBg="1"/>
      <p:bldP spid="7" grpId="0"/>
      <p:bldP spid="7" grpId="1"/>
      <p:bldP spid="10" grpId="0"/>
      <p:bldP spid="10" grpId="1"/>
      <p:bldP spid="24" grpId="0"/>
      <p:bldP spid="24" grpId="1"/>
      <p:bldP spid="28" grpId="0"/>
      <p:bldP spid="28" grpId="1"/>
      <p:bldP spid="40" grpId="0"/>
      <p:bldP spid="40" grpId="1"/>
      <p:bldP spid="43" grpId="0"/>
      <p:bldP spid="43" grpId="1"/>
      <p:bldP spid="46" grpId="0"/>
      <p:bldP spid="46" grpId="1"/>
      <p:bldP spid="49" grpId="0"/>
      <p:bldP spid="49" grpId="1"/>
      <p:bldP spid="56" grpId="0"/>
      <p:bldP spid="5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93972" y="223407"/>
            <a:ext cx="4768869" cy="523220"/>
          </a:xfrm>
          <a:prstGeom prst="rect">
            <a:avLst/>
          </a:prstGeom>
          <a:solidFill>
            <a:srgbClr val="0000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What does knowledge mean?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642" y="5653293"/>
            <a:ext cx="8849047" cy="938719"/>
          </a:xfrm>
          <a:prstGeom prst="rect">
            <a:avLst/>
          </a:prstGeom>
          <a:solidFill>
            <a:srgbClr val="0000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750" dirty="0" smtClean="0">
                <a:solidFill>
                  <a:srgbClr val="FFFFFF"/>
                </a:solidFill>
              </a:rPr>
              <a:t>1 How can we learn/use each item above from a lower level to a very high level? (Demonstrate)</a:t>
            </a:r>
            <a:endParaRPr lang="en-US" sz="275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972" y="867846"/>
            <a:ext cx="8088028" cy="630942"/>
          </a:xfrm>
          <a:prstGeom prst="rect">
            <a:avLst/>
          </a:prstGeom>
          <a:solidFill>
            <a:srgbClr val="008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A </a:t>
            </a:r>
            <a:r>
              <a:rPr lang="en-US" sz="3500" dirty="0" smtClean="0">
                <a:solidFill>
                  <a:srgbClr val="FFFFFF"/>
                </a:solidFill>
              </a:rPr>
              <a:t>car </a:t>
            </a:r>
            <a:endParaRPr lang="en-US" sz="35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972" y="4809632"/>
            <a:ext cx="8088028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can say car and not plane or boat.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93972" y="4171810"/>
            <a:ext cx="8088028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can drive the car well in any country.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93972" y="3519875"/>
            <a:ext cx="8088028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can repair the car in my own backyard.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93972" y="2867941"/>
            <a:ext cx="808802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can repair any car similar to it.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93972" y="2231833"/>
            <a:ext cx="8088028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can make a car like it from available parts.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93972" y="1609292"/>
            <a:ext cx="808802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can design a new car.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086" y="223407"/>
            <a:ext cx="3733800" cy="21593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841" y="172988"/>
            <a:ext cx="3971863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BCE0-C758-5D40-A070-15CF889E87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27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93972" y="223407"/>
            <a:ext cx="4768869" cy="523220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does knowledge mean?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40642" y="5653293"/>
            <a:ext cx="8849047" cy="938719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750" dirty="0" smtClean="0"/>
              <a:t>1 How can we learn/use each item above from a lower level to a very high level? Write notes and tell each other.</a:t>
            </a:r>
            <a:endParaRPr lang="en-US" sz="27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534" y="973924"/>
            <a:ext cx="1415009" cy="6815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609" y="1812377"/>
            <a:ext cx="1353256" cy="713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2729358"/>
            <a:ext cx="1261390" cy="763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0484" y="4558103"/>
            <a:ext cx="1099306" cy="7251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1825" y="3655060"/>
            <a:ext cx="1017965" cy="670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451599" y="3034426"/>
            <a:ext cx="1007906" cy="11224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063" y="3865276"/>
            <a:ext cx="1216115" cy="17880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5287" y="416875"/>
            <a:ext cx="1044825" cy="14119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32506" y="2027628"/>
            <a:ext cx="1012211" cy="10225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3972" y="927392"/>
            <a:ext cx="1780361" cy="523220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dish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3972" y="1943049"/>
            <a:ext cx="1780361" cy="523220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book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3972" y="2901951"/>
            <a:ext cx="1780361" cy="523220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A </a:t>
            </a:r>
            <a:r>
              <a:rPr lang="en-US" sz="2800" dirty="0" smtClean="0"/>
              <a:t>building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93972" y="3784279"/>
            <a:ext cx="1780361" cy="523220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A </a:t>
            </a:r>
            <a:r>
              <a:rPr lang="en-US" sz="2800" dirty="0" smtClean="0"/>
              <a:t>liver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93972" y="4677430"/>
            <a:ext cx="1780361" cy="523220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A </a:t>
            </a:r>
            <a:r>
              <a:rPr lang="en-US" sz="2800" dirty="0" smtClean="0"/>
              <a:t>brain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538594" y="920285"/>
            <a:ext cx="2559295" cy="523220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The Romans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38594" y="2252300"/>
            <a:ext cx="2559295" cy="523220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The plus sign 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538594" y="3492499"/>
            <a:ext cx="1780361" cy="523220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Test </a:t>
            </a:r>
            <a:r>
              <a:rPr lang="en-US" sz="2800" dirty="0" smtClean="0"/>
              <a:t>tube 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538594" y="4670323"/>
            <a:ext cx="2559295" cy="523220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Amazing </a:t>
            </a:r>
            <a:r>
              <a:rPr lang="en-US" sz="2800" dirty="0" smtClean="0"/>
              <a:t>story 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BCE0-C758-5D40-A070-15CF889E87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52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93972" y="223407"/>
            <a:ext cx="4768869" cy="523220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Categories of knowledge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40642" y="5667404"/>
            <a:ext cx="8849047" cy="938719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750" dirty="0" smtClean="0"/>
              <a:t>2 How can we classify knowledge into three basic groups? Think about it and write three headings for knowledge.</a:t>
            </a:r>
            <a:endParaRPr lang="en-US" sz="275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475549"/>
              </p:ext>
            </p:extLst>
          </p:nvPr>
        </p:nvGraphicFramePr>
        <p:xfrm>
          <a:off x="2410639" y="967209"/>
          <a:ext cx="6096000" cy="4297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195195" y="1839897"/>
            <a:ext cx="1780361" cy="430887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 book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95195" y="2788518"/>
            <a:ext cx="1780361" cy="430887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/>
              <a:t>A </a:t>
            </a:r>
            <a:r>
              <a:rPr lang="en-US" sz="2200" dirty="0" smtClean="0"/>
              <a:t>liver</a:t>
            </a:r>
            <a:endParaRPr lang="en-US" sz="2200" dirty="0"/>
          </a:p>
        </p:txBody>
      </p:sp>
      <p:sp>
        <p:nvSpPr>
          <p:cNvPr id="42" name="TextBox 41"/>
          <p:cNvSpPr txBox="1"/>
          <p:nvPr/>
        </p:nvSpPr>
        <p:spPr>
          <a:xfrm>
            <a:off x="195195" y="3673147"/>
            <a:ext cx="2062583" cy="430887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/>
              <a:t>The plus sign 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44" name="TextBox 43"/>
          <p:cNvSpPr txBox="1"/>
          <p:nvPr/>
        </p:nvSpPr>
        <p:spPr>
          <a:xfrm>
            <a:off x="140643" y="4607268"/>
            <a:ext cx="2117136" cy="430887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/>
              <a:t>Amazing </a:t>
            </a:r>
            <a:r>
              <a:rPr lang="en-US" sz="2200" dirty="0" smtClean="0"/>
              <a:t>story </a:t>
            </a:r>
            <a:endParaRPr lang="en-US" sz="22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792" y="2650212"/>
            <a:ext cx="912887" cy="600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555" y="1748081"/>
            <a:ext cx="1005425" cy="530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249" y="3649190"/>
            <a:ext cx="579390" cy="585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1249" y="4709810"/>
            <a:ext cx="453329" cy="666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57778" y="967209"/>
            <a:ext cx="6248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?                 ?                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439773" y="967209"/>
            <a:ext cx="6248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Declarative       Procedural      Conceptual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 rot="20721902">
            <a:off x="6745110" y="1989667"/>
            <a:ext cx="1943523" cy="1107996"/>
          </a:xfrm>
          <a:prstGeom prst="rect">
            <a:avLst/>
          </a:prstGeom>
          <a:solidFill>
            <a:srgbClr val="C0504D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Cannot be learned by memorization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BCE0-C758-5D40-A070-15CF889E87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30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5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93972" y="223407"/>
            <a:ext cx="6267695" cy="523220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Your comments, feedback, and questions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40642" y="5667404"/>
            <a:ext cx="8849047" cy="938719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750" dirty="0" smtClean="0"/>
              <a:t>Write your comments, feedback and questions in box 1 on the last sheet of your handout.</a:t>
            </a:r>
            <a:endParaRPr lang="en-US" sz="2750" dirty="0"/>
          </a:p>
        </p:txBody>
      </p:sp>
      <p:sp>
        <p:nvSpPr>
          <p:cNvPr id="16" name="TextBox 15"/>
          <p:cNvSpPr txBox="1"/>
          <p:nvPr/>
        </p:nvSpPr>
        <p:spPr>
          <a:xfrm>
            <a:off x="1345367" y="1750215"/>
            <a:ext cx="6267695" cy="3108544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Box 1</a:t>
            </a:r>
            <a:endParaRPr lang="en-US" sz="2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215" y="917224"/>
            <a:ext cx="1184985" cy="1373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BCE0-C758-5D40-A070-15CF889E87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50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3048000" y="2927067"/>
            <a:ext cx="2960788" cy="72976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93972" y="223407"/>
            <a:ext cx="4768869" cy="523220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Conceptualizing a unit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40642" y="5667404"/>
            <a:ext cx="8849047" cy="938719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750" dirty="0" smtClean="0"/>
              <a:t>3 Study the unit/chapter in the textbook you use for your class. Write the central idea (not word) in the middle.</a:t>
            </a:r>
            <a:endParaRPr lang="en-US" sz="2750" dirty="0"/>
          </a:p>
        </p:txBody>
      </p:sp>
      <p:sp>
        <p:nvSpPr>
          <p:cNvPr id="15" name="TextBox 14"/>
          <p:cNvSpPr txBox="1"/>
          <p:nvPr/>
        </p:nvSpPr>
        <p:spPr>
          <a:xfrm>
            <a:off x="3640230" y="2919843"/>
            <a:ext cx="1872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Central idea</a:t>
            </a:r>
          </a:p>
          <a:p>
            <a:r>
              <a:rPr lang="en-US" sz="2400" dirty="0" smtClean="0"/>
              <a:t>     Unit ? </a:t>
            </a:r>
            <a:endParaRPr lang="en-US" sz="2400" dirty="0"/>
          </a:p>
        </p:txBody>
      </p:sp>
      <p:sp>
        <p:nvSpPr>
          <p:cNvPr id="18" name="Oval 17"/>
          <p:cNvSpPr/>
          <p:nvPr/>
        </p:nvSpPr>
        <p:spPr>
          <a:xfrm>
            <a:off x="5787774" y="1961691"/>
            <a:ext cx="1127568" cy="7297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6" idx="7"/>
            <a:endCxn id="18" idx="3"/>
          </p:cNvCxnSpPr>
          <p:nvPr/>
        </p:nvCxnSpPr>
        <p:spPr>
          <a:xfrm flipV="1">
            <a:off x="5575191" y="2584583"/>
            <a:ext cx="377712" cy="44935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503958" y="3291948"/>
            <a:ext cx="1550876" cy="7297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16" idx="5"/>
            <a:endCxn id="21" idx="2"/>
          </p:cNvCxnSpPr>
          <p:nvPr/>
        </p:nvCxnSpPr>
        <p:spPr>
          <a:xfrm>
            <a:off x="5575191" y="3549959"/>
            <a:ext cx="928767" cy="10687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119978" y="2093297"/>
            <a:ext cx="1869711" cy="7297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7361060" y="2716190"/>
            <a:ext cx="243434" cy="57575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914507" y="4402500"/>
            <a:ext cx="1550876" cy="7297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7315203" y="4021711"/>
            <a:ext cx="289291" cy="38078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918410" y="896002"/>
            <a:ext cx="2137226" cy="7297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7890209" y="1625765"/>
            <a:ext cx="236661" cy="46753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2667000" y="3917629"/>
            <a:ext cx="973230" cy="7297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3232035" y="3549959"/>
            <a:ext cx="225187" cy="36767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461580" y="3388731"/>
            <a:ext cx="1550876" cy="7297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>
            <a:endCxn id="39" idx="1"/>
          </p:cNvCxnSpPr>
          <p:nvPr/>
        </p:nvCxnSpPr>
        <p:spPr>
          <a:xfrm>
            <a:off x="2201333" y="2919843"/>
            <a:ext cx="608193" cy="110465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077600" y="2190080"/>
            <a:ext cx="1869711" cy="7297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1318682" y="2812973"/>
            <a:ext cx="243434" cy="57575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872129" y="4499283"/>
            <a:ext cx="1550876" cy="7297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1272825" y="4118494"/>
            <a:ext cx="289291" cy="38078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876032" y="992785"/>
            <a:ext cx="2137226" cy="7297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1847831" y="1722548"/>
            <a:ext cx="236661" cy="46753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BCE0-C758-5D40-A070-15CF889E87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23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3048000" y="2927067"/>
            <a:ext cx="2960788" cy="72976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93972" y="223407"/>
            <a:ext cx="4768869" cy="523220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Conceptualizing a unit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40642" y="5667404"/>
            <a:ext cx="8849047" cy="938719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750" dirty="0" smtClean="0"/>
              <a:t>4 Draw a concept map of the unit. Write short phrases in each circle (not </a:t>
            </a:r>
            <a:r>
              <a:rPr lang="en-US" sz="2750" smtClean="0"/>
              <a:t>just words)</a:t>
            </a:r>
            <a:endParaRPr lang="en-US" sz="2750" dirty="0"/>
          </a:p>
        </p:txBody>
      </p:sp>
      <p:sp>
        <p:nvSpPr>
          <p:cNvPr id="18" name="Oval 17"/>
          <p:cNvSpPr/>
          <p:nvPr/>
        </p:nvSpPr>
        <p:spPr>
          <a:xfrm>
            <a:off x="5787774" y="1961691"/>
            <a:ext cx="1127568" cy="7297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6" idx="7"/>
            <a:endCxn id="18" idx="3"/>
          </p:cNvCxnSpPr>
          <p:nvPr/>
        </p:nvCxnSpPr>
        <p:spPr>
          <a:xfrm flipV="1">
            <a:off x="5575191" y="2584583"/>
            <a:ext cx="377712" cy="44935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438813" y="3291948"/>
            <a:ext cx="1550876" cy="7297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endCxn id="21" idx="2"/>
          </p:cNvCxnSpPr>
          <p:nvPr/>
        </p:nvCxnSpPr>
        <p:spPr>
          <a:xfrm>
            <a:off x="7195059" y="3656830"/>
            <a:ext cx="243754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119978" y="2093297"/>
            <a:ext cx="1869711" cy="7297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6914507" y="2716190"/>
            <a:ext cx="689987" cy="57575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914507" y="4402500"/>
            <a:ext cx="1550876" cy="7297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6914507" y="4021711"/>
            <a:ext cx="689987" cy="38078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918410" y="896002"/>
            <a:ext cx="2137226" cy="7297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7890209" y="1625765"/>
            <a:ext cx="236661" cy="46753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3993444" y="4134401"/>
            <a:ext cx="973230" cy="7297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3232035" y="3549959"/>
            <a:ext cx="225187" cy="36767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461580" y="3388731"/>
            <a:ext cx="1550876" cy="729763"/>
          </a:xfrm>
          <a:prstGeom prst="ellipse">
            <a:avLst/>
          </a:prstGeom>
          <a:solidFill>
            <a:srgbClr val="FAC09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>
            <a:endCxn id="39" idx="0"/>
          </p:cNvCxnSpPr>
          <p:nvPr/>
        </p:nvCxnSpPr>
        <p:spPr>
          <a:xfrm>
            <a:off x="4454648" y="3670985"/>
            <a:ext cx="25411" cy="46341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077600" y="2190080"/>
            <a:ext cx="1869711" cy="729763"/>
          </a:xfrm>
          <a:prstGeom prst="ellipse">
            <a:avLst/>
          </a:prstGeom>
          <a:solidFill>
            <a:srgbClr val="B3A2C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1318682" y="2812973"/>
            <a:ext cx="243434" cy="57575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872129" y="4499283"/>
            <a:ext cx="1550876" cy="729763"/>
          </a:xfrm>
          <a:prstGeom prst="ellipse">
            <a:avLst/>
          </a:prstGeom>
          <a:solidFill>
            <a:srgbClr val="B3A2C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1272825" y="4118494"/>
            <a:ext cx="289291" cy="38078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876032" y="992785"/>
            <a:ext cx="2137226" cy="7297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1847831" y="1722548"/>
            <a:ext cx="236661" cy="46753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2423005" y="3818973"/>
            <a:ext cx="973230" cy="7297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05303" y="3291948"/>
            <a:ext cx="1127568" cy="7297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5727591" y="3507840"/>
            <a:ext cx="377712" cy="9243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4206027" y="1749209"/>
            <a:ext cx="1127568" cy="7297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4758234" y="2478973"/>
            <a:ext cx="0" cy="44935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27" idx="2"/>
          </p:cNvCxnSpPr>
          <p:nvPr/>
        </p:nvCxnSpPr>
        <p:spPr>
          <a:xfrm>
            <a:off x="1895636" y="3929275"/>
            <a:ext cx="527369" cy="25458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009202" y="4176793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sections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189533" y="3314472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sections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448713" y="3860689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sections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899779" y="1975802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sections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273747" y="1770190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sections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683028" y="3347819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</a:t>
            </a:r>
          </a:p>
          <a:p>
            <a:r>
              <a:rPr lang="en-US" dirty="0" smtClean="0"/>
              <a:t>sections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788338" y="3388731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</a:t>
            </a:r>
          </a:p>
          <a:p>
            <a:r>
              <a:rPr lang="en-US" dirty="0" smtClean="0"/>
              <a:t>sections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552853" y="1044646"/>
            <a:ext cx="968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604494" y="2127584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</a:t>
            </a:r>
          </a:p>
          <a:p>
            <a:r>
              <a:rPr lang="en-US" dirty="0" smtClean="0"/>
              <a:t>sections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156612" y="4457787"/>
            <a:ext cx="9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</a:t>
            </a:r>
          </a:p>
          <a:p>
            <a:r>
              <a:rPr lang="en-US" dirty="0" smtClean="0"/>
              <a:t>sections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640230" y="2919843"/>
            <a:ext cx="1872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Central idea</a:t>
            </a:r>
          </a:p>
          <a:p>
            <a:r>
              <a:rPr lang="en-US" sz="2400" dirty="0" smtClean="0"/>
              <a:t>     Unit ? 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BCE0-C758-5D40-A070-15CF889E87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3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4103</TotalTime>
  <Words>2038</Words>
  <Application>Microsoft Macintosh PowerPoint</Application>
  <PresentationFormat>On-screen Show (4:3)</PresentationFormat>
  <Paragraphs>482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EUPAD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 Ghazel</dc:creator>
  <cp:lastModifiedBy>Eli Ghazel</cp:lastModifiedBy>
  <cp:revision>168</cp:revision>
  <dcterms:created xsi:type="dcterms:W3CDTF">2014-10-28T13:40:01Z</dcterms:created>
  <dcterms:modified xsi:type="dcterms:W3CDTF">2014-11-08T13:17:00Z</dcterms:modified>
</cp:coreProperties>
</file>