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10" r:id="rId2"/>
    <p:sldId id="305" r:id="rId3"/>
    <p:sldId id="336" r:id="rId4"/>
    <p:sldId id="311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20" r:id="rId13"/>
    <p:sldId id="321" r:id="rId14"/>
    <p:sldId id="319" r:id="rId15"/>
    <p:sldId id="322" r:id="rId16"/>
    <p:sldId id="323" r:id="rId17"/>
    <p:sldId id="324" r:id="rId18"/>
    <p:sldId id="325" r:id="rId19"/>
    <p:sldId id="326" r:id="rId20"/>
    <p:sldId id="327" r:id="rId21"/>
    <p:sldId id="328" r:id="rId22"/>
    <p:sldId id="329" r:id="rId23"/>
    <p:sldId id="330" r:id="rId24"/>
    <p:sldId id="331" r:id="rId25"/>
    <p:sldId id="332" r:id="rId26"/>
    <p:sldId id="333" r:id="rId27"/>
    <p:sldId id="334" r:id="rId28"/>
    <p:sldId id="335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2" d="100"/>
          <a:sy n="72" d="100"/>
        </p:scale>
        <p:origin x="-9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74BCE1-2D96-1D4B-84FB-5C3D6F0BBDF8}" type="datetimeFigureOut">
              <a:rPr lang="en-US" smtClean="0"/>
              <a:t>1/17/15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E948D-E266-1841-9AB8-508C8113B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140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90724-86A1-6142-8AD2-5EE1F568EDD2}" type="datetimeFigureOut">
              <a:rPr lang="en-US" smtClean="0"/>
              <a:t>1/17/15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3D50F6-94E6-FB4A-BC59-63A8B1A95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296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9DE9A-0426-7D48-9075-98FD1BE2C42F}" type="datetime1">
              <a:rPr lang="en-US" smtClean="0"/>
              <a:t>1/17/15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 Ghazel Saudi Oct 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BCE0-C758-5D40-A070-15CF889E8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17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A2641-1B6C-C342-916E-927D898E058E}" type="datetime1">
              <a:rPr lang="en-US" smtClean="0"/>
              <a:t>1/17/15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 Ghazel Saudi Oct 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BCE0-C758-5D40-A070-15CF889E8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05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1B005-311B-904A-B3D3-1916D38A743A}" type="datetime1">
              <a:rPr lang="en-US" smtClean="0"/>
              <a:t>1/17/15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 Ghazel Saudi Oct 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BCE0-C758-5D40-A070-15CF889E8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67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C6724-7801-DE46-9C88-FF8552BE4958}" type="datetime1">
              <a:rPr lang="en-US" smtClean="0"/>
              <a:t>1/17/15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 Ghazel Saudi Oct 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BCE0-C758-5D40-A070-15CF889E8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07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C561B-51E9-9849-9503-FEE17AB7FF68}" type="datetime1">
              <a:rPr lang="en-US" smtClean="0"/>
              <a:t>1/17/15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 Ghazel Saudi Oct 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BCE0-C758-5D40-A070-15CF889E8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21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C453-64C7-1642-A9E5-32484EC0024C}" type="datetime1">
              <a:rPr lang="en-US" smtClean="0"/>
              <a:t>1/17/15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 Ghazel Saudi Oct 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BCE0-C758-5D40-A070-15CF889E8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60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C165-A794-DC48-8CC8-14079FE4225D}" type="datetime1">
              <a:rPr lang="en-US" smtClean="0"/>
              <a:t>1/17/15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 Ghazel Saudi Oct  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BCE0-C758-5D40-A070-15CF889E8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481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74463-A9D4-454D-A5E9-122B96851BDB}" type="datetime1">
              <a:rPr lang="en-US" smtClean="0"/>
              <a:t>1/17/15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 Ghazel Saudi Oct 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BCE0-C758-5D40-A070-15CF889E8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85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8E96C-5FD8-EB4F-9318-C4A3E62337B5}" type="datetime1">
              <a:rPr lang="en-US" smtClean="0"/>
              <a:t>1/17/15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 Ghazel Saudi Oct 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BCE0-C758-5D40-A070-15CF889E8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22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D5394-8D8B-E747-8D14-C5201B95970D}" type="datetime1">
              <a:rPr lang="en-US" smtClean="0"/>
              <a:t>1/17/15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 Ghazel Saudi Oct 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BCE0-C758-5D40-A070-15CF889E8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10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BC30F-F8BD-B046-A6C4-B610F36092EE}" type="datetime1">
              <a:rPr lang="en-US" smtClean="0"/>
              <a:t>1/17/15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 Ghazel Saudi Oct 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BCE0-C758-5D40-A070-15CF889E8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61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0B0AA-81F1-074C-9565-8F185D8EFC2D}" type="datetime1">
              <a:rPr lang="en-US" smtClean="0"/>
              <a:t>1/17/15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Eli Ghazel Saudi Oct 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5BCE0-C758-5D40-A070-15CF889E8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37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timssandpirls.bc.edu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gif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gif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11668" y="681334"/>
            <a:ext cx="874183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Ayuthaya"/>
                <a:cs typeface="Ayuthaya"/>
              </a:rPr>
              <a:t>Developing an assessment booklet for each subject in each grade level </a:t>
            </a:r>
            <a:r>
              <a:rPr lang="en-US" sz="4000" dirty="0" smtClean="0">
                <a:latin typeface="Ayuthaya"/>
                <a:cs typeface="Ayuthaya"/>
              </a:rPr>
              <a:t>(part1</a:t>
            </a:r>
            <a:r>
              <a:rPr lang="en-US" sz="4000" dirty="0">
                <a:latin typeface="Ayuthaya"/>
                <a:cs typeface="Ayuthaya"/>
              </a:rPr>
              <a:t>)</a:t>
            </a:r>
          </a:p>
          <a:p>
            <a:endParaRPr lang="en-US" sz="4000" b="1" dirty="0" smtClean="0">
              <a:effectLst>
                <a:outerShdw dist="25400" dir="2700000" sx="0" sy="0">
                  <a:srgbClr val="000000">
                    <a:alpha val="50000"/>
                  </a:srgbClr>
                </a:outerShdw>
              </a:effectLst>
            </a:endParaRPr>
          </a:p>
          <a:p>
            <a:r>
              <a:rPr lang="en-US" sz="4000" b="1" dirty="0" smtClean="0">
                <a:effectLst>
                  <a:outerShdw dist="25400" dir="2700000" sx="0" sy="0">
                    <a:srgbClr val="000000">
                      <a:alpha val="50000"/>
                    </a:srgbClr>
                  </a:outerShdw>
                </a:effectLst>
              </a:rPr>
              <a:t>Dubai </a:t>
            </a:r>
            <a:r>
              <a:rPr lang="en-US" sz="4000" b="1" dirty="0">
                <a:effectLst>
                  <a:outerShdw dist="25400" dir="2700000" sx="0" sy="0">
                    <a:srgbClr val="000000">
                      <a:alpha val="50000"/>
                    </a:srgbClr>
                  </a:outerShdw>
                </a:effectLst>
              </a:rPr>
              <a:t>Modern Education </a:t>
            </a:r>
            <a:r>
              <a:rPr lang="en-US" sz="4000" b="1" dirty="0" smtClean="0">
                <a:effectLst>
                  <a:outerShdw dist="25400" dir="2700000" sx="0" sy="0">
                    <a:srgbClr val="000000">
                      <a:alpha val="50000"/>
                    </a:srgbClr>
                  </a:outerShdw>
                </a:effectLst>
              </a:rPr>
              <a:t>Schools WS 8</a:t>
            </a:r>
            <a:endParaRPr lang="en-US" sz="4000" dirty="0"/>
          </a:p>
          <a:p>
            <a:endParaRPr lang="en-US" sz="2200" b="1" dirty="0" smtClean="0"/>
          </a:p>
          <a:p>
            <a:r>
              <a:rPr lang="en-US" sz="2200" b="1" dirty="0" smtClean="0"/>
              <a:t>January 15 &amp;  17, 2015</a:t>
            </a:r>
            <a:r>
              <a:rPr lang="en-US" sz="2200" dirty="0" smtClean="0">
                <a:effectLst/>
              </a:rPr>
              <a:t> </a:t>
            </a:r>
            <a:endParaRPr lang="en-US" sz="2200" dirty="0"/>
          </a:p>
        </p:txBody>
      </p:sp>
      <p:sp>
        <p:nvSpPr>
          <p:cNvPr id="10" name="Text Box 2"/>
          <p:cNvSpPr txBox="1">
            <a:spLocks/>
          </p:cNvSpPr>
          <p:nvPr/>
        </p:nvSpPr>
        <p:spPr>
          <a:xfrm>
            <a:off x="1324822" y="6003288"/>
            <a:ext cx="6790690" cy="83058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0" rIns="9144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effectLst/>
                <a:latin typeface="Arial Rounded MT Bold"/>
                <a:ea typeface="ＭＳ ゴシック"/>
                <a:cs typeface="Times New Roman"/>
              </a:rPr>
              <a:t>Dubai Office: (doing business as EU PAD) 		USA Home Office: </a:t>
            </a:r>
            <a:endParaRPr lang="en-US" sz="1200" dirty="0">
              <a:effectLst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effectLst/>
                <a:latin typeface="Arial Rounded MT Bold"/>
                <a:ea typeface="ＭＳ ゴシック"/>
                <a:cs typeface="Times New Roman"/>
              </a:rPr>
              <a:t>Tel: 04 455 8722    Fax: 04 455 8556 			</a:t>
            </a:r>
            <a:r>
              <a:rPr lang="en-GB" sz="1000" b="1" dirty="0">
                <a:solidFill>
                  <a:srgbClr val="000000"/>
                </a:solidFill>
                <a:effectLst/>
                <a:latin typeface="Arial Rounded MT Bold"/>
                <a:ea typeface="ＭＳ ゴシック"/>
                <a:cs typeface="American Typewriter"/>
              </a:rPr>
              <a:t>21 Apex Drive, Bozeman, MT  59718, U S A   </a:t>
            </a:r>
            <a:endParaRPr lang="en-US" sz="1200" dirty="0">
              <a:effectLst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effectLst/>
                <a:latin typeface="Arial Rounded MT Bold"/>
                <a:ea typeface="ＭＳ ゴシック"/>
                <a:cs typeface="Times New Roman"/>
              </a:rPr>
              <a:t>Mobile: 0559221588    					</a:t>
            </a:r>
            <a:r>
              <a:rPr lang="en-GB" sz="1000" b="1" dirty="0">
                <a:solidFill>
                  <a:srgbClr val="000000"/>
                </a:solidFill>
                <a:effectLst/>
                <a:latin typeface="Arial Rounded MT Bold"/>
                <a:ea typeface="ＭＳ ゴシック"/>
                <a:cs typeface="American Typewriter"/>
              </a:rPr>
              <a:t>Email: info@21caf.org         </a:t>
            </a:r>
            <a:r>
              <a:rPr lang="en-US" sz="1000" b="1" dirty="0">
                <a:solidFill>
                  <a:srgbClr val="000000"/>
                </a:solidFill>
                <a:effectLst/>
                <a:latin typeface="Arial Rounded MT Bold"/>
                <a:ea typeface="ＭＳ ゴシック"/>
                <a:cs typeface="Times New Roman"/>
              </a:rPr>
              <a:t>                                     </a:t>
            </a:r>
            <a:endParaRPr lang="en-US" sz="1000" b="1" dirty="0">
              <a:solidFill>
                <a:srgbClr val="000000"/>
              </a:solidFill>
              <a:latin typeface="Arial Rounded MT Bold"/>
              <a:ea typeface="ＭＳ ゴシック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srgbClr val="000000"/>
                </a:solidFill>
                <a:effectLst/>
                <a:latin typeface="Arial Rounded MT Bold"/>
                <a:ea typeface="ＭＳ ゴシック"/>
                <a:cs typeface="Times New Roman"/>
              </a:rPr>
              <a:t>Email</a:t>
            </a:r>
            <a:r>
              <a:rPr lang="en-US" sz="1000" b="1" dirty="0">
                <a:solidFill>
                  <a:srgbClr val="000000"/>
                </a:solidFill>
                <a:effectLst/>
                <a:latin typeface="Arial Rounded MT Bold"/>
                <a:ea typeface="ＭＳ ゴシック"/>
                <a:cs typeface="Times New Roman"/>
              </a:rPr>
              <a:t>: </a:t>
            </a:r>
            <a:r>
              <a:rPr lang="en-US" sz="1000" b="1" dirty="0" err="1">
                <a:solidFill>
                  <a:srgbClr val="000000"/>
                </a:solidFill>
                <a:effectLst/>
                <a:latin typeface="Arial Rounded MT Bold"/>
                <a:ea typeface="ＭＳ ゴシック"/>
                <a:cs typeface="Times New Roman"/>
              </a:rPr>
              <a:t>info@eupad.net</a:t>
            </a:r>
            <a:r>
              <a:rPr lang="en-US" sz="1000" b="1" dirty="0">
                <a:solidFill>
                  <a:srgbClr val="000000"/>
                </a:solidFill>
                <a:effectLst/>
                <a:latin typeface="Arial Rounded MT Bold"/>
                <a:ea typeface="ＭＳ ゴシック"/>
                <a:cs typeface="Times New Roman"/>
              </a:rPr>
              <a:t>		      			</a:t>
            </a:r>
            <a:r>
              <a:rPr lang="en-GB" sz="1000" b="1" dirty="0">
                <a:solidFill>
                  <a:srgbClr val="000000"/>
                </a:solidFill>
                <a:effectLst/>
                <a:latin typeface="Arial Rounded MT Bold"/>
                <a:ea typeface="ＭＳ ゴシック"/>
                <a:cs typeface="American Typewriter"/>
              </a:rPr>
              <a:t> </a:t>
            </a:r>
            <a:endParaRPr lang="en-US" sz="1200" dirty="0">
              <a:effectLst/>
              <a:ea typeface="ＭＳ 明朝"/>
              <a:cs typeface="Times New Roman"/>
            </a:endParaRPr>
          </a:p>
          <a:p>
            <a:pPr marL="0" marR="0">
              <a:spcBef>
                <a:spcPts val="100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4F81BD"/>
                </a:solidFill>
                <a:effectLst/>
                <a:latin typeface="Arial Rounded MT Bold"/>
                <a:ea typeface="ＭＳ ゴシック"/>
                <a:cs typeface="Times New Roman"/>
              </a:rPr>
              <a:t> </a:t>
            </a:r>
            <a:endParaRPr lang="en-US" sz="12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Picture 10" descr="Description: 21CAF Logo-PCUSA.pd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14" y="5289263"/>
            <a:ext cx="4288155" cy="675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6574" y="5410199"/>
            <a:ext cx="2042239" cy="452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BCE0-C758-5D40-A070-15CF889E87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30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BCE0-C758-5D40-A070-15CF889E870E}" type="slidenum">
              <a:rPr lang="en-US" smtClean="0"/>
              <a:t>10</a:t>
            </a:fld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34415" y="281352"/>
            <a:ext cx="8615568" cy="95410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C There are two approaches for using end of the year expectations.</a:t>
            </a:r>
            <a:r>
              <a:rPr lang="en-US" sz="2800" dirty="0"/>
              <a:t>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688465" y="2771140"/>
            <a:ext cx="5767070" cy="3280036"/>
            <a:chOff x="0" y="0"/>
            <a:chExt cx="5767070" cy="3280036"/>
          </a:xfrm>
          <a:solidFill>
            <a:srgbClr val="FFFFFF"/>
          </a:solidFill>
        </p:grpSpPr>
        <p:grpSp>
          <p:nvGrpSpPr>
            <p:cNvPr id="9" name="Group 8"/>
            <p:cNvGrpSpPr/>
            <p:nvPr/>
          </p:nvGrpSpPr>
          <p:grpSpPr>
            <a:xfrm>
              <a:off x="0" y="0"/>
              <a:ext cx="5767070" cy="3280036"/>
              <a:chOff x="0" y="0"/>
              <a:chExt cx="5767070" cy="3280036"/>
            </a:xfrm>
            <a:grpFill/>
          </p:grpSpPr>
          <p:sp>
            <p:nvSpPr>
              <p:cNvPr id="12" name="Text Box 28"/>
              <p:cNvSpPr txBox="1"/>
              <p:nvPr/>
            </p:nvSpPr>
            <p:spPr>
              <a:xfrm>
                <a:off x="0" y="0"/>
                <a:ext cx="2728595" cy="3280036"/>
              </a:xfrm>
              <a:prstGeom prst="rect">
                <a:avLst/>
              </a:prstGeom>
              <a:grpFill/>
              <a:ln>
                <a:solidFill>
                  <a:srgbClr val="4F81BD"/>
                </a:solidFill>
              </a:ln>
              <a:effectLst/>
              <a:extLst>
                <a:ext uri="{C572A759-6A51-4108-AA02-DFA0A04FC94B}">
                  <ma14:wrappingTextBoxFlag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45720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1" dirty="0">
                    <a:effectLst/>
                    <a:ea typeface="ＭＳ 明朝"/>
                    <a:cs typeface="Times New Roman"/>
                  </a:rPr>
                  <a:t>Top down</a:t>
                </a:r>
                <a:endParaRPr lang="en-US" sz="2000" dirty="0">
                  <a:effectLst/>
                  <a:ea typeface="ＭＳ 明朝"/>
                  <a:cs typeface="Times New Roman"/>
                </a:endParaRPr>
              </a:p>
              <a:p>
                <a:pPr marL="45720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effectLst/>
                    <a:ea typeface="ＭＳ 明朝"/>
                    <a:cs typeface="Times New Roman"/>
                  </a:rPr>
                  <a:t>We can take the expectations from already existing ones and break them down to use with our textbooks. </a:t>
                </a:r>
              </a:p>
              <a:p>
                <a:pPr marL="45720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effectLst/>
                    <a:ea typeface="ＭＳ 明朝"/>
                    <a:cs typeface="Times New Roman"/>
                  </a:rPr>
                  <a:t>(from </a:t>
                </a:r>
                <a:r>
                  <a:rPr lang="en-US" sz="2000" dirty="0" err="1">
                    <a:effectLst/>
                    <a:ea typeface="ＭＳ 明朝"/>
                    <a:cs typeface="Times New Roman"/>
                  </a:rPr>
                  <a:t>MoE</a:t>
                </a:r>
                <a:r>
                  <a:rPr lang="en-US" sz="2000" dirty="0">
                    <a:effectLst/>
                    <a:ea typeface="ＭＳ 明朝"/>
                    <a:cs typeface="Times New Roman"/>
                  </a:rPr>
                  <a:t>, CCSS, UK, American States etc.)</a:t>
                </a:r>
              </a:p>
            </p:txBody>
          </p:sp>
          <p:sp>
            <p:nvSpPr>
              <p:cNvPr id="13" name="Text Box 30"/>
              <p:cNvSpPr txBox="1"/>
              <p:nvPr/>
            </p:nvSpPr>
            <p:spPr>
              <a:xfrm>
                <a:off x="3038475" y="0"/>
                <a:ext cx="2728595" cy="3280036"/>
              </a:xfrm>
              <a:prstGeom prst="rect">
                <a:avLst/>
              </a:prstGeom>
              <a:grpFill/>
              <a:ln>
                <a:solidFill>
                  <a:srgbClr val="4F81BD"/>
                </a:solidFill>
              </a:ln>
              <a:effectLst/>
              <a:extLst>
                <a:ext uri="{C572A759-6A51-4108-AA02-DFA0A04FC94B}">
                  <ma14:wrappingTextBoxFlag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45720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1" dirty="0">
                    <a:effectLst/>
                    <a:ea typeface="ＭＳ 明朝"/>
                    <a:cs typeface="Times New Roman"/>
                  </a:rPr>
                  <a:t>Bottom up</a:t>
                </a:r>
                <a:endParaRPr lang="en-US" sz="2000" dirty="0">
                  <a:effectLst/>
                  <a:ea typeface="ＭＳ 明朝"/>
                  <a:cs typeface="Times New Roman"/>
                </a:endParaRPr>
              </a:p>
              <a:p>
                <a:pPr marL="45720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effectLst/>
                    <a:ea typeface="ＭＳ 明朝"/>
                    <a:cs typeface="Times New Roman"/>
                  </a:rPr>
                  <a:t>We can take the take the textbooks and materials we already use in our classrooms to construct grade level expectations.</a:t>
                </a: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effectLst/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sp>
          <p:nvSpPr>
            <p:cNvPr id="10" name="Up Arrow 9"/>
            <p:cNvSpPr/>
            <p:nvPr/>
          </p:nvSpPr>
          <p:spPr>
            <a:xfrm>
              <a:off x="3163570" y="88265"/>
              <a:ext cx="294640" cy="1061720"/>
            </a:xfrm>
            <a:prstGeom prst="up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" name="Down Arrow 10"/>
            <p:cNvSpPr/>
            <p:nvPr/>
          </p:nvSpPr>
          <p:spPr>
            <a:xfrm>
              <a:off x="139700" y="103505"/>
              <a:ext cx="287020" cy="1068705"/>
            </a:xfrm>
            <a:prstGeom prst="down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63268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BCE0-C758-5D40-A070-15CF889E870E}" type="slidenum">
              <a:rPr lang="en-US" smtClean="0"/>
              <a:t>11</a:t>
            </a:fld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34415" y="281352"/>
            <a:ext cx="8615568" cy="95410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C There are two approaches for using end of the year expectations.</a:t>
            </a:r>
            <a:r>
              <a:rPr lang="en-US" sz="28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334415" y="1417988"/>
            <a:ext cx="8615568" cy="48320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200" b="1" dirty="0"/>
              <a:t>Advantages of Top Down approach</a:t>
            </a:r>
            <a:endParaRPr lang="en-US" sz="2200" dirty="0"/>
          </a:p>
          <a:p>
            <a:pPr marL="285750" lvl="0" indent="-285750">
              <a:buFont typeface="Arial"/>
              <a:buChar char="•"/>
            </a:pPr>
            <a:r>
              <a:rPr lang="en-US" sz="2200" dirty="0"/>
              <a:t>It takes less time because they are available and have been designed experts who spent up to ten years developing them</a:t>
            </a:r>
            <a:r>
              <a:rPr lang="en-US" sz="2200" dirty="0" smtClean="0"/>
              <a:t>.</a:t>
            </a:r>
          </a:p>
          <a:p>
            <a:pPr lvl="0"/>
            <a:endParaRPr lang="en-US" sz="2200" dirty="0"/>
          </a:p>
          <a:p>
            <a:pPr marL="285750" lvl="0" indent="-285750">
              <a:buFont typeface="Arial"/>
              <a:buChar char="•"/>
            </a:pPr>
            <a:r>
              <a:rPr lang="en-US" sz="2200" dirty="0"/>
              <a:t>They plan them so that they are applicable for many years to come</a:t>
            </a:r>
            <a:r>
              <a:rPr lang="en-US" sz="2200" dirty="0" smtClean="0"/>
              <a:t>.</a:t>
            </a:r>
          </a:p>
          <a:p>
            <a:pPr lvl="0"/>
            <a:endParaRPr lang="en-US" sz="2200" dirty="0"/>
          </a:p>
          <a:p>
            <a:pPr marL="285750" lvl="0" indent="-285750">
              <a:buFont typeface="Arial"/>
              <a:buChar char="•"/>
            </a:pPr>
            <a:r>
              <a:rPr lang="en-US" sz="2200" dirty="0"/>
              <a:t>International tests such as </a:t>
            </a:r>
            <a:r>
              <a:rPr lang="en-US" sz="2200" b="1" dirty="0">
                <a:solidFill>
                  <a:srgbClr val="FF0000"/>
                </a:solidFill>
              </a:rPr>
              <a:t>SAT</a:t>
            </a:r>
            <a:r>
              <a:rPr lang="en-US" sz="2200" dirty="0"/>
              <a:t>, </a:t>
            </a:r>
            <a:r>
              <a:rPr lang="en-US" sz="2200" dirty="0">
                <a:solidFill>
                  <a:srgbClr val="FF0000"/>
                </a:solidFill>
              </a:rPr>
              <a:t>MAP</a:t>
            </a:r>
            <a:r>
              <a:rPr lang="en-US" sz="2200" dirty="0"/>
              <a:t>, </a:t>
            </a:r>
            <a:r>
              <a:rPr lang="en-US" sz="2200" dirty="0">
                <a:solidFill>
                  <a:srgbClr val="FF0000"/>
                </a:solidFill>
              </a:rPr>
              <a:t>TIMMS</a:t>
            </a:r>
            <a:r>
              <a:rPr lang="en-US" sz="2200" dirty="0"/>
              <a:t>, </a:t>
            </a:r>
            <a:r>
              <a:rPr lang="en-US" sz="2200" dirty="0">
                <a:solidFill>
                  <a:srgbClr val="FF0000"/>
                </a:solidFill>
              </a:rPr>
              <a:t>PIRLS</a:t>
            </a:r>
            <a:r>
              <a:rPr lang="en-US" sz="2200" dirty="0"/>
              <a:t>, </a:t>
            </a:r>
            <a:r>
              <a:rPr lang="en-US" sz="2200" dirty="0">
                <a:solidFill>
                  <a:srgbClr val="FF0000"/>
                </a:solidFill>
              </a:rPr>
              <a:t>TOEFL</a:t>
            </a:r>
            <a:r>
              <a:rPr lang="en-US" sz="2200" dirty="0"/>
              <a:t>, </a:t>
            </a:r>
            <a:r>
              <a:rPr lang="en-US" sz="2200" dirty="0">
                <a:solidFill>
                  <a:srgbClr val="FF0000"/>
                </a:solidFill>
              </a:rPr>
              <a:t>IELTS</a:t>
            </a:r>
            <a:r>
              <a:rPr lang="en-US" sz="2200" dirty="0"/>
              <a:t>, </a:t>
            </a:r>
            <a:r>
              <a:rPr lang="en-US" sz="2200" dirty="0">
                <a:solidFill>
                  <a:srgbClr val="FF0000"/>
                </a:solidFill>
              </a:rPr>
              <a:t>PISA</a:t>
            </a:r>
            <a:r>
              <a:rPr lang="en-US" sz="2200" dirty="0"/>
              <a:t> are aligned with the </a:t>
            </a:r>
            <a:r>
              <a:rPr lang="en-US" sz="2200" dirty="0" smtClean="0"/>
              <a:t>expectations (standards). </a:t>
            </a:r>
            <a:r>
              <a:rPr lang="en-US" sz="2200" i="1" dirty="0" smtClean="0"/>
              <a:t>see</a:t>
            </a:r>
            <a:r>
              <a:rPr lang="en-US" sz="2200" dirty="0" smtClean="0"/>
              <a:t> </a:t>
            </a:r>
            <a:r>
              <a:rPr lang="en-US" sz="2200" dirty="0"/>
              <a:t>(</a:t>
            </a:r>
            <a:r>
              <a:rPr lang="en-US" sz="2200" dirty="0">
                <a:hlinkClick r:id="rId2"/>
              </a:rPr>
              <a:t>http://timssandpirls.bc.edu</a:t>
            </a:r>
            <a:r>
              <a:rPr lang="en-US" sz="2200" dirty="0" smtClean="0"/>
              <a:t>)</a:t>
            </a:r>
          </a:p>
          <a:p>
            <a:pPr lvl="0"/>
            <a:endParaRPr lang="en-US" sz="2200" dirty="0"/>
          </a:p>
          <a:p>
            <a:pPr marL="285750" lvl="0" indent="-285750">
              <a:buFont typeface="Arial"/>
              <a:buChar char="•"/>
            </a:pPr>
            <a:r>
              <a:rPr lang="en-US" sz="2200" dirty="0"/>
              <a:t>The expectations are linked so that they develop students’ concepts</a:t>
            </a:r>
            <a:r>
              <a:rPr lang="en-US" sz="2200" dirty="0" smtClean="0"/>
              <a:t>.</a:t>
            </a:r>
          </a:p>
          <a:p>
            <a:pPr lvl="0"/>
            <a:endParaRPr lang="en-US" sz="2200" dirty="0"/>
          </a:p>
          <a:p>
            <a:pPr marL="285750" lvl="0" indent="-285750">
              <a:buFont typeface="Arial"/>
              <a:buChar char="•"/>
            </a:pPr>
            <a:r>
              <a:rPr lang="en-US" sz="2200" dirty="0"/>
              <a:t>The principles of the expectations are similar although the design may change.</a:t>
            </a:r>
          </a:p>
        </p:txBody>
      </p:sp>
    </p:spTree>
    <p:extLst>
      <p:ext uri="{BB962C8B-B14F-4D97-AF65-F5344CB8AC3E}">
        <p14:creationId xmlns:p14="http://schemas.microsoft.com/office/powerpoint/2010/main" val="693869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BCE0-C758-5D40-A070-15CF889E870E}" type="slidenum">
              <a:rPr lang="en-US" smtClean="0"/>
              <a:t>12</a:t>
            </a:fld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34415" y="281352"/>
            <a:ext cx="8615568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D Concept map of expectations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334415" y="1417988"/>
            <a:ext cx="8615568" cy="412420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Nowadays, school subjects have become more complex and branch out into many areas.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We </a:t>
            </a:r>
            <a:r>
              <a:rPr lang="en-US" sz="2400" dirty="0"/>
              <a:t>no longer just teach English, Math, Science, IT and Social Studies.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Each </a:t>
            </a:r>
            <a:r>
              <a:rPr lang="en-US" sz="2400" dirty="0"/>
              <a:t>one has several branches and each branch is divided into more parts.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These </a:t>
            </a:r>
            <a:r>
              <a:rPr lang="en-US" sz="2400" dirty="0"/>
              <a:t>parts have had many names: Domain; Area; Strand; Field;</a:t>
            </a:r>
          </a:p>
          <a:p>
            <a:pPr lvl="0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189060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/>
          <p:cNvSpPr txBox="1"/>
          <p:nvPr/>
        </p:nvSpPr>
        <p:spPr>
          <a:xfrm>
            <a:off x="334415" y="27355"/>
            <a:ext cx="8615568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D Concept map of </a:t>
            </a:r>
            <a:r>
              <a:rPr lang="en-US" sz="2800" b="1" dirty="0" smtClean="0"/>
              <a:t>expectations (</a:t>
            </a:r>
            <a:r>
              <a:rPr lang="en-US" sz="2800" dirty="0"/>
              <a:t>Domain; Area; </a:t>
            </a:r>
            <a:r>
              <a:rPr lang="en-US" sz="2800" dirty="0" smtClean="0"/>
              <a:t>Strand)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BCE0-C758-5D40-A070-15CF889E870E}" type="slidenum">
              <a:rPr lang="en-US" smtClean="0"/>
              <a:t>13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453927" y="2802401"/>
            <a:ext cx="1827638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Next Generation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Science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20957" y="2802401"/>
            <a:ext cx="1086677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Physical</a:t>
            </a:r>
          </a:p>
          <a:p>
            <a:r>
              <a:rPr lang="en-US" dirty="0" smtClean="0"/>
              <a:t>Science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906612" y="1198880"/>
            <a:ext cx="1485655" cy="646331"/>
          </a:xfrm>
          <a:prstGeom prst="rect">
            <a:avLst/>
          </a:prstGeom>
          <a:solidFill>
            <a:srgbClr val="C3D69B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Matter &amp; its interactions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906612" y="2169447"/>
            <a:ext cx="1485655" cy="1200329"/>
          </a:xfrm>
          <a:prstGeom prst="rect">
            <a:avLst/>
          </a:prstGeom>
          <a:solidFill>
            <a:srgbClr val="C3D69B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Motion &amp; stability: Forces &amp; interactions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915884" y="3686516"/>
            <a:ext cx="1485655" cy="369332"/>
          </a:xfrm>
          <a:prstGeom prst="rect">
            <a:avLst/>
          </a:prstGeom>
          <a:solidFill>
            <a:srgbClr val="C3D69B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Energy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978548" y="4311762"/>
            <a:ext cx="2413719" cy="1200329"/>
          </a:xfrm>
          <a:prstGeom prst="rect">
            <a:avLst/>
          </a:prstGeom>
          <a:solidFill>
            <a:srgbClr val="C3D69B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Waves &amp; their applications in technologies for information transfer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486813" y="5236718"/>
            <a:ext cx="1485655" cy="923330"/>
          </a:xfrm>
          <a:prstGeom prst="rect">
            <a:avLst/>
          </a:prstGeom>
          <a:solidFill>
            <a:srgbClr val="E6B9B8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From Molecules to Organisms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815295" y="4965252"/>
            <a:ext cx="1485655" cy="1200329"/>
          </a:xfrm>
          <a:prstGeom prst="rect">
            <a:avLst/>
          </a:prstGeom>
          <a:solidFill>
            <a:srgbClr val="E6B9B8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Ecosystems: Interactions, energy, &amp; dynamics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815295" y="3645089"/>
            <a:ext cx="1485655" cy="1200329"/>
          </a:xfrm>
          <a:prstGeom prst="rect">
            <a:avLst/>
          </a:prstGeom>
          <a:solidFill>
            <a:srgbClr val="E6B9B8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Heredity: Inheritance and variation of traits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815295" y="2367988"/>
            <a:ext cx="1485655" cy="1200329"/>
          </a:xfrm>
          <a:prstGeom prst="rect">
            <a:avLst/>
          </a:prstGeom>
          <a:solidFill>
            <a:srgbClr val="E6B9B8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Biological Evolution: Unity and diversity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593319" y="1951601"/>
            <a:ext cx="160027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Earth &amp; Space </a:t>
            </a:r>
          </a:p>
          <a:p>
            <a:r>
              <a:rPr lang="en-US" dirty="0" smtClean="0"/>
              <a:t>Science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620818" y="552549"/>
            <a:ext cx="1600278" cy="646331"/>
          </a:xfrm>
          <a:prstGeom prst="rect">
            <a:avLst/>
          </a:prstGeom>
          <a:solidFill>
            <a:srgbClr val="FAC090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Earth’s Place in the Universe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653788" y="552549"/>
            <a:ext cx="1600278" cy="646331"/>
          </a:xfrm>
          <a:prstGeom prst="rect">
            <a:avLst/>
          </a:prstGeom>
          <a:solidFill>
            <a:srgbClr val="FAC090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Earth’s Systems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886535" y="1326944"/>
            <a:ext cx="1600278" cy="646331"/>
          </a:xfrm>
          <a:prstGeom prst="rect">
            <a:avLst/>
          </a:prstGeom>
          <a:solidFill>
            <a:srgbClr val="FAC090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Earth &amp; Human Activity</a:t>
            </a:r>
            <a:endParaRPr lang="en-US" dirty="0"/>
          </a:p>
        </p:txBody>
      </p:sp>
      <p:cxnSp>
        <p:nvCxnSpPr>
          <p:cNvPr id="35" name="Straight Arrow Connector 34"/>
          <p:cNvCxnSpPr>
            <a:stCxn id="31" idx="0"/>
          </p:cNvCxnSpPr>
          <p:nvPr/>
        </p:nvCxnSpPr>
        <p:spPr>
          <a:xfrm flipV="1">
            <a:off x="4393458" y="1198880"/>
            <a:ext cx="686757" cy="7527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1" idx="0"/>
            <a:endCxn id="33" idx="2"/>
          </p:cNvCxnSpPr>
          <p:nvPr/>
        </p:nvCxnSpPr>
        <p:spPr>
          <a:xfrm flipH="1" flipV="1">
            <a:off x="3453927" y="1198880"/>
            <a:ext cx="939531" cy="7527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1" idx="0"/>
            <a:endCxn id="34" idx="3"/>
          </p:cNvCxnSpPr>
          <p:nvPr/>
        </p:nvCxnSpPr>
        <p:spPr>
          <a:xfrm flipH="1" flipV="1">
            <a:off x="2486813" y="1650110"/>
            <a:ext cx="1906645" cy="301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2" idx="3"/>
            <a:endCxn id="23" idx="1"/>
          </p:cNvCxnSpPr>
          <p:nvPr/>
        </p:nvCxnSpPr>
        <p:spPr>
          <a:xfrm flipV="1">
            <a:off x="6507634" y="1522046"/>
            <a:ext cx="398978" cy="16035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2" idx="3"/>
            <a:endCxn id="24" idx="1"/>
          </p:cNvCxnSpPr>
          <p:nvPr/>
        </p:nvCxnSpPr>
        <p:spPr>
          <a:xfrm flipV="1">
            <a:off x="6507634" y="2769612"/>
            <a:ext cx="398978" cy="3559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2" idx="3"/>
            <a:endCxn id="25" idx="1"/>
          </p:cNvCxnSpPr>
          <p:nvPr/>
        </p:nvCxnSpPr>
        <p:spPr>
          <a:xfrm>
            <a:off x="6507634" y="3125567"/>
            <a:ext cx="408250" cy="7456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2" idx="3"/>
          </p:cNvCxnSpPr>
          <p:nvPr/>
        </p:nvCxnSpPr>
        <p:spPr>
          <a:xfrm>
            <a:off x="6507634" y="3125567"/>
            <a:ext cx="214358" cy="11881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50" idx="2"/>
            <a:endCxn id="27" idx="0"/>
          </p:cNvCxnSpPr>
          <p:nvPr/>
        </p:nvCxnSpPr>
        <p:spPr>
          <a:xfrm flipH="1">
            <a:off x="3229641" y="4218983"/>
            <a:ext cx="1177749" cy="10177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50" idx="2"/>
            <a:endCxn id="29" idx="3"/>
          </p:cNvCxnSpPr>
          <p:nvPr/>
        </p:nvCxnSpPr>
        <p:spPr>
          <a:xfrm flipH="1">
            <a:off x="2300950" y="4218983"/>
            <a:ext cx="2106440" cy="262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50" idx="2"/>
            <a:endCxn id="30" idx="3"/>
          </p:cNvCxnSpPr>
          <p:nvPr/>
        </p:nvCxnSpPr>
        <p:spPr>
          <a:xfrm flipH="1" flipV="1">
            <a:off x="2300950" y="2968153"/>
            <a:ext cx="2106440" cy="12508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50" idx="2"/>
          </p:cNvCxnSpPr>
          <p:nvPr/>
        </p:nvCxnSpPr>
        <p:spPr>
          <a:xfrm flipH="1">
            <a:off x="2300950" y="4218983"/>
            <a:ext cx="2106440" cy="9294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31" idx="2"/>
            <a:endCxn id="21" idx="0"/>
          </p:cNvCxnSpPr>
          <p:nvPr/>
        </p:nvCxnSpPr>
        <p:spPr>
          <a:xfrm flipH="1">
            <a:off x="4367746" y="2597932"/>
            <a:ext cx="25712" cy="2044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21" idx="3"/>
            <a:endCxn id="22" idx="1"/>
          </p:cNvCxnSpPr>
          <p:nvPr/>
        </p:nvCxnSpPr>
        <p:spPr>
          <a:xfrm>
            <a:off x="5281565" y="3125567"/>
            <a:ext cx="13939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21" idx="2"/>
            <a:endCxn id="50" idx="0"/>
          </p:cNvCxnSpPr>
          <p:nvPr/>
        </p:nvCxnSpPr>
        <p:spPr>
          <a:xfrm>
            <a:off x="4367746" y="3448732"/>
            <a:ext cx="39644" cy="1239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864051" y="3572652"/>
            <a:ext cx="1086677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Life</a:t>
            </a:r>
          </a:p>
          <a:p>
            <a:r>
              <a:rPr lang="en-US" dirty="0" smtClean="0"/>
              <a:t>Science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4717916" y="4322427"/>
            <a:ext cx="1127298" cy="646331"/>
          </a:xfrm>
          <a:prstGeom prst="rect">
            <a:avLst/>
          </a:prstGeom>
          <a:solidFill>
            <a:srgbClr val="C3D69B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Grade 1 </a:t>
            </a:r>
          </a:p>
          <a:p>
            <a:r>
              <a:rPr lang="en-US" dirty="0" smtClean="0"/>
              <a:t>standards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4720668" y="5075797"/>
            <a:ext cx="1127298" cy="646331"/>
          </a:xfrm>
          <a:prstGeom prst="rect">
            <a:avLst/>
          </a:prstGeom>
          <a:solidFill>
            <a:srgbClr val="C3D69B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Grade 2 </a:t>
            </a:r>
          </a:p>
          <a:p>
            <a:r>
              <a:rPr lang="en-US" dirty="0" smtClean="0"/>
              <a:t>standards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4720668" y="5801800"/>
            <a:ext cx="1127298" cy="646331"/>
          </a:xfrm>
          <a:prstGeom prst="rect">
            <a:avLst/>
          </a:prstGeom>
          <a:solidFill>
            <a:srgbClr val="C3D69B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Grade 3 </a:t>
            </a:r>
          </a:p>
          <a:p>
            <a:r>
              <a:rPr lang="en-US" dirty="0" smtClean="0"/>
              <a:t>standards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7219494" y="5801800"/>
            <a:ext cx="1127298" cy="646331"/>
          </a:xfrm>
          <a:prstGeom prst="rect">
            <a:avLst/>
          </a:prstGeom>
          <a:solidFill>
            <a:srgbClr val="C3D69B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Grade 12 </a:t>
            </a:r>
          </a:p>
          <a:p>
            <a:r>
              <a:rPr lang="en-US" dirty="0" smtClean="0"/>
              <a:t>standards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6001228" y="5801800"/>
            <a:ext cx="1127298" cy="646331"/>
          </a:xfrm>
          <a:prstGeom prst="rect">
            <a:avLst/>
          </a:prstGeom>
          <a:solidFill>
            <a:srgbClr val="C3D69B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Grade …… </a:t>
            </a:r>
          </a:p>
          <a:p>
            <a:r>
              <a:rPr lang="en-US" dirty="0" smtClean="0"/>
              <a:t>standards</a:t>
            </a:r>
            <a:endParaRPr lang="en-US" dirty="0"/>
          </a:p>
        </p:txBody>
      </p:sp>
      <p:cxnSp>
        <p:nvCxnSpPr>
          <p:cNvPr id="56" name="Straight Connector 55"/>
          <p:cNvCxnSpPr/>
          <p:nvPr/>
        </p:nvCxnSpPr>
        <p:spPr>
          <a:xfrm flipH="1">
            <a:off x="5819502" y="4667175"/>
            <a:ext cx="1590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5847966" y="5363905"/>
            <a:ext cx="1590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5847966" y="5512091"/>
            <a:ext cx="373131" cy="2897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55" idx="0"/>
          </p:cNvCxnSpPr>
          <p:nvPr/>
        </p:nvCxnSpPr>
        <p:spPr>
          <a:xfrm flipV="1">
            <a:off x="6564877" y="5500731"/>
            <a:ext cx="0" cy="3010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7760523" y="5502596"/>
            <a:ext cx="0" cy="3010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8161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BCE0-C758-5D40-A070-15CF889E870E}" type="slidenum">
              <a:rPr lang="en-US" smtClean="0"/>
              <a:t>14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7430" y="336174"/>
            <a:ext cx="8429370" cy="76944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200" b="1" dirty="0"/>
              <a:t>1 Search in your book and find the domains and strands. Write them in the boxes below.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30" y="1782271"/>
            <a:ext cx="8487764" cy="4085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Wave 5"/>
          <p:cNvSpPr/>
          <p:nvPr/>
        </p:nvSpPr>
        <p:spPr>
          <a:xfrm>
            <a:off x="4063315" y="3575029"/>
            <a:ext cx="667443" cy="667443"/>
          </a:xfrm>
          <a:prstGeom prst="wav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1295400" y="3623825"/>
            <a:ext cx="609600" cy="60960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4133782" y="2312009"/>
            <a:ext cx="609600" cy="60960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7055621" y="3652284"/>
            <a:ext cx="609600" cy="60960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4196275" y="5074847"/>
            <a:ext cx="609600" cy="60960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17735" y="336174"/>
            <a:ext cx="6147486" cy="2308324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M</a:t>
            </a:r>
            <a:r>
              <a:rPr lang="en-US" b="1" dirty="0" smtClean="0">
                <a:solidFill>
                  <a:srgbClr val="FFFFFF"/>
                </a:solidFill>
              </a:rPr>
              <a:t>easurement </a:t>
            </a:r>
            <a:r>
              <a:rPr lang="en-US" b="1" dirty="0">
                <a:solidFill>
                  <a:srgbClr val="FFFFFF"/>
                </a:solidFill>
              </a:rPr>
              <a:t>and data </a:t>
            </a:r>
            <a:endParaRPr lang="en-US" b="1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Convert </a:t>
            </a:r>
            <a:r>
              <a:rPr lang="en-US" b="1" dirty="0">
                <a:solidFill>
                  <a:schemeClr val="bg1"/>
                </a:solidFill>
              </a:rPr>
              <a:t>like measurement units within a given measurement system.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1. Convert among different-sized standard measurement units within a given measurement system (e.g., convert 5 cm to 0.05 m), and use these conversions in solving multi-step, real world problems. 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17735" y="2948845"/>
            <a:ext cx="6147486" cy="3139321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Vocabulary </a:t>
            </a:r>
            <a:r>
              <a:rPr lang="en-US" b="1" dirty="0">
                <a:solidFill>
                  <a:srgbClr val="FFFFFF"/>
                </a:solidFill>
              </a:rPr>
              <a:t>acquisition and Use </a:t>
            </a:r>
            <a:endParaRPr lang="en-US" b="1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Determine or clarify the meaning of unknown and multiple-meaning words and phrases based on </a:t>
            </a:r>
            <a:r>
              <a:rPr lang="en-US" i="1" dirty="0">
                <a:solidFill>
                  <a:srgbClr val="FFFFFF"/>
                </a:solidFill>
              </a:rPr>
              <a:t>grade 6 reading and content, </a:t>
            </a:r>
            <a:r>
              <a:rPr lang="en-US" dirty="0">
                <a:solidFill>
                  <a:srgbClr val="FFFFFF"/>
                </a:solidFill>
              </a:rPr>
              <a:t>choosing flexibly from a range of strategies. 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Use context (e.g., the overall meaning of a sentence or paragraph; a word’s position or function in a sentence) as a clue to the meaning of a word or phrase. 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Use common, grade-appropriate Greek or Latin affixes and roots as clues to the meaning of a word (e.g., </a:t>
            </a:r>
            <a:r>
              <a:rPr lang="en-US" i="1" dirty="0">
                <a:solidFill>
                  <a:srgbClr val="FFFFFF"/>
                </a:solidFill>
              </a:rPr>
              <a:t>audience, auditory, audible). </a:t>
            </a:r>
            <a:endParaRPr lang="en-US" dirty="0">
              <a:solidFill>
                <a:srgbClr val="FFFF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082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3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BCE0-C758-5D40-A070-15CF889E870E}" type="slidenum">
              <a:rPr lang="en-US" smtClean="0"/>
              <a:t>15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7430" y="336174"/>
            <a:ext cx="8429370" cy="120032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2 Search in the standards document and find the grade level expectations for each domain/strand. Write them in the standard/ expectation boxes.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014" y="1818760"/>
            <a:ext cx="4751218" cy="44111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6553200" y="2646174"/>
            <a:ext cx="961329" cy="1940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6553200" y="3116114"/>
            <a:ext cx="961329" cy="1940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553200" y="3462566"/>
            <a:ext cx="961329" cy="1940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5294421" y="5153759"/>
            <a:ext cx="961329" cy="1940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294421" y="5623699"/>
            <a:ext cx="961329" cy="1940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5294421" y="5970151"/>
            <a:ext cx="961329" cy="1940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159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BCE0-C758-5D40-A070-15CF889E870E}" type="slidenum">
              <a:rPr lang="en-US" smtClean="0"/>
              <a:t>16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7430" y="336174"/>
            <a:ext cx="8429370" cy="83099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3 Choose a standard/expectation and analyze it using the organizer below.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4" y="1356654"/>
            <a:ext cx="8642996" cy="31242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256562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BCE0-C758-5D40-A070-15CF889E870E}" type="slidenum">
              <a:rPr lang="en-US" smtClean="0"/>
              <a:t>17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7430" y="336174"/>
            <a:ext cx="8429370" cy="83099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3 Choose a standard/expectation and analyze it using the organizer below.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30" y="1759583"/>
            <a:ext cx="8378278" cy="321105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61784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BCE0-C758-5D40-A070-15CF889E870E}" type="slidenum">
              <a:rPr lang="en-US" smtClean="0"/>
              <a:t>18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7430" y="336174"/>
            <a:ext cx="8429370" cy="83099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3 Choose a standard/expectation and analyze it using the organizer below.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29" y="1492148"/>
            <a:ext cx="8311201" cy="3384652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832243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BCE0-C758-5D40-A070-15CF889E870E}" type="slidenum">
              <a:rPr lang="en-US" smtClean="0"/>
              <a:t>19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7430" y="336174"/>
            <a:ext cx="8429370" cy="230832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E Traditional tools that help collect evidence of progress and attainment of standard/</a:t>
            </a:r>
            <a:r>
              <a:rPr lang="en-US" sz="2400" b="1" dirty="0" smtClean="0"/>
              <a:t>expectation</a:t>
            </a:r>
          </a:p>
          <a:p>
            <a:endParaRPr lang="en-US" sz="2400" b="1" dirty="0"/>
          </a:p>
          <a:p>
            <a:r>
              <a:rPr lang="en-US" sz="2400" b="1" i="1" dirty="0"/>
              <a:t>1 Think of all tools that can collect evidence of learning and make a list of them below. An example has been provided.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30" y="2895641"/>
            <a:ext cx="8353170" cy="2723418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99117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73" y="634999"/>
            <a:ext cx="663575" cy="663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2" name="Picture 6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73" y="2167157"/>
            <a:ext cx="731520" cy="61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" name="Picture 6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73" y="3768374"/>
            <a:ext cx="709295" cy="629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4" name="Picture 6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73" y="5394839"/>
            <a:ext cx="812165" cy="608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761594" y="302337"/>
            <a:ext cx="5644133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are their thoughts?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37167" y="1402616"/>
            <a:ext cx="999168" cy="369332"/>
          </a:xfrm>
          <a:prstGeom prst="rect">
            <a:avLst/>
          </a:prstGeom>
          <a:solidFill>
            <a:srgbClr val="FFFF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tudent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554017" y="2913593"/>
            <a:ext cx="999168" cy="369332"/>
          </a:xfrm>
          <a:prstGeom prst="rect">
            <a:avLst/>
          </a:prstGeom>
          <a:solidFill>
            <a:srgbClr val="FFFF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eacher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572949" y="4638142"/>
            <a:ext cx="999168" cy="369332"/>
          </a:xfrm>
          <a:prstGeom prst="rect">
            <a:avLst/>
          </a:prstGeom>
          <a:solidFill>
            <a:srgbClr val="FFFF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/>
              <a:t>Parents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612038" y="6181290"/>
            <a:ext cx="999168" cy="369332"/>
          </a:xfrm>
          <a:prstGeom prst="rect">
            <a:avLst/>
          </a:prstGeom>
          <a:solidFill>
            <a:srgbClr val="FFFF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/>
              <a:t>Principal</a:t>
            </a:r>
            <a:endParaRPr lang="en-US" dirty="0"/>
          </a:p>
        </p:txBody>
      </p:sp>
      <p:sp>
        <p:nvSpPr>
          <p:cNvPr id="68" name="Oval Callout 67"/>
          <p:cNvSpPr/>
          <p:nvPr/>
        </p:nvSpPr>
        <p:spPr>
          <a:xfrm>
            <a:off x="3124431" y="1052413"/>
            <a:ext cx="5603817" cy="988468"/>
          </a:xfrm>
          <a:prstGeom prst="wedgeEllipseCallout">
            <a:avLst>
              <a:gd name="adj1" fmla="val -89433"/>
              <a:gd name="adj2" fmla="val -65591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What am I expected to be able to do by the end of the school year?</a:t>
            </a:r>
            <a:endParaRPr lang="en-US" sz="2000" dirty="0">
              <a:effectLst/>
              <a:ea typeface="ＭＳ 明朝"/>
              <a:cs typeface="Times New Roman"/>
            </a:endParaRPr>
          </a:p>
        </p:txBody>
      </p:sp>
      <p:sp>
        <p:nvSpPr>
          <p:cNvPr id="69" name="Oval Callout 68"/>
          <p:cNvSpPr/>
          <p:nvPr/>
        </p:nvSpPr>
        <p:spPr>
          <a:xfrm>
            <a:off x="3124431" y="3869154"/>
            <a:ext cx="5598775" cy="1309585"/>
          </a:xfrm>
          <a:prstGeom prst="wedgeEllipseCallout">
            <a:avLst>
              <a:gd name="adj1" fmla="val -83365"/>
              <a:gd name="adj2" fmla="val -37742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What is our child expected to be able to do by the end of the school year?</a:t>
            </a:r>
            <a:endParaRPr lang="en-US" sz="2000" dirty="0">
              <a:effectLst/>
              <a:ea typeface="ＭＳ 明朝"/>
              <a:cs typeface="Times New Roman"/>
            </a:endParaRPr>
          </a:p>
        </p:txBody>
      </p:sp>
      <p:sp>
        <p:nvSpPr>
          <p:cNvPr id="70" name="Oval Callout 69"/>
          <p:cNvSpPr/>
          <p:nvPr/>
        </p:nvSpPr>
        <p:spPr>
          <a:xfrm>
            <a:off x="3441911" y="2180481"/>
            <a:ext cx="5281295" cy="1466223"/>
          </a:xfrm>
          <a:prstGeom prst="wedgeEllipseCallout">
            <a:avLst>
              <a:gd name="adj1" fmla="val -90684"/>
              <a:gd name="adj2" fmla="val -36905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What is each of my students expected to be able to do by the end of the school year?</a:t>
            </a:r>
            <a:endParaRPr lang="en-US" sz="2000" dirty="0">
              <a:effectLst/>
              <a:ea typeface="ＭＳ 明朝"/>
              <a:cs typeface="Times New Roman"/>
            </a:endParaRPr>
          </a:p>
        </p:txBody>
      </p:sp>
      <p:sp>
        <p:nvSpPr>
          <p:cNvPr id="71" name="Oval Callout 70"/>
          <p:cNvSpPr/>
          <p:nvPr/>
        </p:nvSpPr>
        <p:spPr>
          <a:xfrm>
            <a:off x="2761593" y="5303399"/>
            <a:ext cx="5644133" cy="1247223"/>
          </a:xfrm>
          <a:prstGeom prst="wedgeEllipseCallout">
            <a:avLst>
              <a:gd name="adj1" fmla="val -77244"/>
              <a:gd name="adj2" fmla="val -20812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What is each child in my school expected to be able to do by the end of the school year?</a:t>
            </a:r>
            <a:endParaRPr lang="en-US" sz="2000" dirty="0">
              <a:effectLst/>
              <a:ea typeface="ＭＳ 明朝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82683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BCE0-C758-5D40-A070-15CF889E870E}" type="slidenum">
              <a:rPr lang="en-US" smtClean="0"/>
              <a:t>20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7430" y="336174"/>
            <a:ext cx="8429370" cy="230832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E Traditional tools that help collect evidence of progress and attainment of standard/</a:t>
            </a:r>
            <a:r>
              <a:rPr lang="en-US" sz="2400" b="1" dirty="0" smtClean="0"/>
              <a:t>expectation</a:t>
            </a:r>
          </a:p>
          <a:p>
            <a:endParaRPr lang="en-US" sz="2400" b="1" dirty="0"/>
          </a:p>
          <a:p>
            <a:r>
              <a:rPr lang="en-US" sz="2400" b="1" i="1" dirty="0"/>
              <a:t>2 Think of and write the advantages and disadvantages of each tool. An example has been provided.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30" y="2774316"/>
            <a:ext cx="8505570" cy="3602137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641565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BCE0-C758-5D40-A070-15CF889E870E}" type="slidenum">
              <a:rPr lang="en-US" smtClean="0"/>
              <a:t>21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7430" y="336174"/>
            <a:ext cx="8429370" cy="230832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E Traditional tools that help collect evidence of progress and attainment of standard/</a:t>
            </a:r>
            <a:r>
              <a:rPr lang="en-US" sz="2400" b="1" dirty="0" smtClean="0"/>
              <a:t>expectation</a:t>
            </a:r>
          </a:p>
          <a:p>
            <a:endParaRPr lang="en-US" sz="2400" b="1" dirty="0"/>
          </a:p>
          <a:p>
            <a:r>
              <a:rPr lang="en-US" sz="2400" b="1" i="1" dirty="0"/>
              <a:t>3 Study the tools and find the parts that are common to all of them. An example has been provided.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30" y="3046652"/>
            <a:ext cx="8293308" cy="274454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151205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BCE0-C758-5D40-A070-15CF889E870E}" type="slidenum">
              <a:rPr lang="en-US" smtClean="0"/>
              <a:t>22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7430" y="336174"/>
            <a:ext cx="8429370" cy="83099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400" b="1" i="1" dirty="0"/>
              <a:t>4 Use more than one tool and design a template test for one standard. An example has been provided</a:t>
            </a:r>
            <a:r>
              <a:rPr lang="en-US" sz="2400" b="1" i="1" dirty="0" smtClean="0"/>
              <a:t>.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30" y="1174806"/>
            <a:ext cx="6855225" cy="61235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67697" y="1284054"/>
            <a:ext cx="1719103" cy="43088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</a:rPr>
              <a:t>instructions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75256" y="2886780"/>
            <a:ext cx="2007696" cy="769441"/>
          </a:xfrm>
          <a:prstGeom prst="rect">
            <a:avLst/>
          </a:prstGeom>
          <a:solidFill>
            <a:srgbClr val="E46C0A"/>
          </a:solidFill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</a:rPr>
              <a:t>Specification of sources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79104" y="4115290"/>
            <a:ext cx="2007696" cy="769441"/>
          </a:xfrm>
          <a:prstGeom prst="rect">
            <a:avLst/>
          </a:prstGeom>
          <a:solidFill>
            <a:srgbClr val="E46C0A"/>
          </a:solidFill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</a:rPr>
              <a:t>Skill and knowledge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79104" y="5037131"/>
            <a:ext cx="2007696" cy="769441"/>
          </a:xfrm>
          <a:prstGeom prst="rect">
            <a:avLst/>
          </a:prstGeom>
          <a:solidFill>
            <a:srgbClr val="E46C0A"/>
          </a:solidFill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</a:rPr>
              <a:t>Skill and knowledge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79104" y="5971629"/>
            <a:ext cx="2007696" cy="769441"/>
          </a:xfrm>
          <a:prstGeom prst="rect">
            <a:avLst/>
          </a:prstGeom>
          <a:solidFill>
            <a:srgbClr val="E46C0A"/>
          </a:solidFill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</a:rPr>
              <a:t>Skill and knowledge</a:t>
            </a:r>
            <a:endParaRPr lang="en-US"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837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BCE0-C758-5D40-A070-15CF889E870E}" type="slidenum">
              <a:rPr lang="en-US" smtClean="0"/>
              <a:t>23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7430" y="336174"/>
            <a:ext cx="8429370" cy="83099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400" b="1" i="1" dirty="0"/>
              <a:t>4 Use more than one tool and design a template test for one standard. An example has been provided</a:t>
            </a:r>
            <a:r>
              <a:rPr lang="en-US" sz="2400" b="1" i="1" dirty="0" smtClean="0"/>
              <a:t>.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1717"/>
            <a:ext cx="9144000" cy="505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11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BCE0-C758-5D40-A070-15CF889E870E}" type="slidenum">
              <a:rPr lang="en-US" smtClean="0"/>
              <a:t>24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7430" y="336174"/>
            <a:ext cx="8429370" cy="83099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400" b="1" i="1" dirty="0"/>
              <a:t>4 Use more than one tool and design a template test for one standard. An example has been provided</a:t>
            </a:r>
            <a:r>
              <a:rPr lang="en-US" sz="2400" b="1" i="1" dirty="0" smtClean="0"/>
              <a:t>.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300"/>
            <a:ext cx="9144000" cy="635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36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BCE0-C758-5D40-A070-15CF889E870E}" type="slidenum">
              <a:rPr lang="en-US" smtClean="0"/>
              <a:t>25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7430" y="336174"/>
            <a:ext cx="8429370" cy="83099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400" b="1" i="1" dirty="0"/>
              <a:t>4 Use more than one tool and design a template test for one standard. An example has been provided</a:t>
            </a:r>
            <a:r>
              <a:rPr lang="en-US" sz="2400" b="1" i="1" dirty="0" smtClean="0"/>
              <a:t>.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200"/>
            <a:ext cx="9144000" cy="567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09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BCE0-C758-5D40-A070-15CF889E870E}" type="slidenum">
              <a:rPr lang="en-US" smtClean="0"/>
              <a:t>26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7430" y="336174"/>
            <a:ext cx="8429370" cy="83099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400" b="1" i="1" dirty="0"/>
              <a:t>4 Use more than one tool and design a template test for one standard. An example has been provided</a:t>
            </a:r>
            <a:r>
              <a:rPr lang="en-US" sz="2400" b="1" i="1" dirty="0" smtClean="0"/>
              <a:t>.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7171"/>
            <a:ext cx="9144000" cy="570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19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BCE0-C758-5D40-A070-15CF889E870E}" type="slidenum">
              <a:rPr lang="en-US" smtClean="0"/>
              <a:t>27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7430" y="336174"/>
            <a:ext cx="8429370" cy="83099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400" b="1" i="1" dirty="0"/>
              <a:t>4 Use more than one tool and design a template test for one standard. An example has been provided</a:t>
            </a:r>
            <a:r>
              <a:rPr lang="en-US" sz="2400" b="1" i="1" dirty="0" smtClean="0"/>
              <a:t>.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8117"/>
            <a:ext cx="9144000" cy="56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8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BCE0-C758-5D40-A070-15CF889E870E}" type="slidenum">
              <a:rPr lang="en-US" smtClean="0"/>
              <a:t>28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7430" y="336174"/>
            <a:ext cx="8429370" cy="83099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400" b="1" i="1" dirty="0"/>
              <a:t>4 Use more than one tool and design a template test for one standard. An example has been provided</a:t>
            </a:r>
            <a:r>
              <a:rPr lang="en-US" sz="2400" b="1" i="1" dirty="0" smtClean="0"/>
              <a:t>.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2400"/>
            <a:ext cx="9144000" cy="399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24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73" y="634999"/>
            <a:ext cx="663575" cy="663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2" name="Picture 6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48" y="1424931"/>
            <a:ext cx="731520" cy="61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" name="Picture 6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53" y="2180481"/>
            <a:ext cx="709295" cy="629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4" name="Picture 6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53" y="3037739"/>
            <a:ext cx="812165" cy="608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761594" y="302337"/>
            <a:ext cx="5644133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importance of assessment</a:t>
            </a:r>
            <a:endParaRPr lang="en-US" sz="2800" dirty="0"/>
          </a:p>
        </p:txBody>
      </p:sp>
      <p:sp>
        <p:nvSpPr>
          <p:cNvPr id="68" name="Oval Callout 67"/>
          <p:cNvSpPr/>
          <p:nvPr/>
        </p:nvSpPr>
        <p:spPr>
          <a:xfrm>
            <a:off x="3124431" y="1052413"/>
            <a:ext cx="5603817" cy="988468"/>
          </a:xfrm>
          <a:prstGeom prst="wedgeEllipseCallout">
            <a:avLst>
              <a:gd name="adj1" fmla="val -69917"/>
              <a:gd name="adj2" fmla="val 37921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  <a:ea typeface="ＭＳ 明朝"/>
                <a:cs typeface="Times New Roman"/>
              </a:rPr>
              <a:t>Assessment should test process, strategies, in addition to getting the correct answer. </a:t>
            </a:r>
            <a:endParaRPr lang="en-US" sz="2000" dirty="0">
              <a:effectLst/>
              <a:ea typeface="ＭＳ 明朝"/>
              <a:cs typeface="Times New Roman"/>
            </a:endParaRPr>
          </a:p>
        </p:txBody>
      </p:sp>
      <p:sp>
        <p:nvSpPr>
          <p:cNvPr id="69" name="Oval Callout 68"/>
          <p:cNvSpPr/>
          <p:nvPr/>
        </p:nvSpPr>
        <p:spPr>
          <a:xfrm>
            <a:off x="3124431" y="3869154"/>
            <a:ext cx="5598775" cy="1309585"/>
          </a:xfrm>
          <a:prstGeom prst="wedgeEllipseCallout">
            <a:avLst>
              <a:gd name="adj1" fmla="val -70447"/>
              <a:gd name="adj2" fmla="val -141467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Assessment should help students know to what they learned and what they still need to learn</a:t>
            </a:r>
            <a:endParaRPr lang="en-US" sz="2000" dirty="0">
              <a:effectLst/>
              <a:ea typeface="ＭＳ 明朝"/>
              <a:cs typeface="Times New Roman"/>
            </a:endParaRPr>
          </a:p>
        </p:txBody>
      </p:sp>
      <p:sp>
        <p:nvSpPr>
          <p:cNvPr id="70" name="Oval Callout 69"/>
          <p:cNvSpPr/>
          <p:nvPr/>
        </p:nvSpPr>
        <p:spPr>
          <a:xfrm>
            <a:off x="3441911" y="2180481"/>
            <a:ext cx="5281295" cy="1466223"/>
          </a:xfrm>
          <a:prstGeom prst="wedgeEllipseCallout">
            <a:avLst>
              <a:gd name="adj1" fmla="val -77992"/>
              <a:gd name="adj2" fmla="val -42921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Assessment should help students learn</a:t>
            </a:r>
            <a:endParaRPr lang="en-US" sz="2000" dirty="0">
              <a:effectLst/>
              <a:ea typeface="ＭＳ 明朝"/>
              <a:cs typeface="Times New Roman"/>
            </a:endParaRPr>
          </a:p>
        </p:txBody>
      </p:sp>
      <p:sp>
        <p:nvSpPr>
          <p:cNvPr id="71" name="Oval Callout 70"/>
          <p:cNvSpPr/>
          <p:nvPr/>
        </p:nvSpPr>
        <p:spPr>
          <a:xfrm>
            <a:off x="2761593" y="5303399"/>
            <a:ext cx="5644133" cy="1247223"/>
          </a:xfrm>
          <a:prstGeom prst="wedgeEllipseCallout">
            <a:avLst>
              <a:gd name="adj1" fmla="val -77244"/>
              <a:gd name="adj2" fmla="val -20812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More than one assessment </a:t>
            </a:r>
            <a:r>
              <a:rPr lang="en-US" sz="2000" smtClean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tool should be used.</a:t>
            </a:r>
            <a:endParaRPr lang="en-US" sz="2000" dirty="0">
              <a:effectLst/>
              <a:ea typeface="ＭＳ 明朝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505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BCE0-C758-5D40-A070-15CF889E870E}" type="slidenum">
              <a:rPr lang="en-US" smtClean="0"/>
              <a:t>4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453927" y="2802401"/>
            <a:ext cx="1827638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Next Generation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Science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20957" y="2802401"/>
            <a:ext cx="1086677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Physical</a:t>
            </a:r>
          </a:p>
          <a:p>
            <a:r>
              <a:rPr lang="en-US" dirty="0" smtClean="0"/>
              <a:t>Science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906612" y="1198880"/>
            <a:ext cx="1485655" cy="646331"/>
          </a:xfrm>
          <a:prstGeom prst="rect">
            <a:avLst/>
          </a:prstGeom>
          <a:solidFill>
            <a:srgbClr val="C3D69B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Matter &amp; its interactions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906612" y="2169447"/>
            <a:ext cx="1485655" cy="1200329"/>
          </a:xfrm>
          <a:prstGeom prst="rect">
            <a:avLst/>
          </a:prstGeom>
          <a:solidFill>
            <a:srgbClr val="C3D69B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Motion &amp; stability: Forces &amp; interactions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915884" y="3686516"/>
            <a:ext cx="1485655" cy="369332"/>
          </a:xfrm>
          <a:prstGeom prst="rect">
            <a:avLst/>
          </a:prstGeom>
          <a:solidFill>
            <a:srgbClr val="C3D69B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Energy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978548" y="4311762"/>
            <a:ext cx="2413719" cy="1200329"/>
          </a:xfrm>
          <a:prstGeom prst="rect">
            <a:avLst/>
          </a:prstGeom>
          <a:solidFill>
            <a:srgbClr val="C3D69B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Waves &amp; their applications in technologies for information transfer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486813" y="5236718"/>
            <a:ext cx="1485655" cy="923330"/>
          </a:xfrm>
          <a:prstGeom prst="rect">
            <a:avLst/>
          </a:prstGeom>
          <a:solidFill>
            <a:srgbClr val="E6B9B8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From Molecules to Organisms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815295" y="4965252"/>
            <a:ext cx="1485655" cy="1200329"/>
          </a:xfrm>
          <a:prstGeom prst="rect">
            <a:avLst/>
          </a:prstGeom>
          <a:solidFill>
            <a:srgbClr val="E6B9B8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Ecosystems: Interactions, energy, &amp; dynamics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815295" y="3645089"/>
            <a:ext cx="1485655" cy="1200329"/>
          </a:xfrm>
          <a:prstGeom prst="rect">
            <a:avLst/>
          </a:prstGeom>
          <a:solidFill>
            <a:srgbClr val="E6B9B8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Heredity: Inheritance and variation of traits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815295" y="2367988"/>
            <a:ext cx="1485655" cy="1200329"/>
          </a:xfrm>
          <a:prstGeom prst="rect">
            <a:avLst/>
          </a:prstGeom>
          <a:solidFill>
            <a:srgbClr val="E6B9B8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Biological Evolution: Unity and diversity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593319" y="1951601"/>
            <a:ext cx="160027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Earth &amp; Space </a:t>
            </a:r>
          </a:p>
          <a:p>
            <a:r>
              <a:rPr lang="en-US" dirty="0" smtClean="0"/>
              <a:t>Science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620818" y="552549"/>
            <a:ext cx="1600278" cy="646331"/>
          </a:xfrm>
          <a:prstGeom prst="rect">
            <a:avLst/>
          </a:prstGeom>
          <a:solidFill>
            <a:srgbClr val="FAC090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Earth’s Place in the Universe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653788" y="552549"/>
            <a:ext cx="1600278" cy="646331"/>
          </a:xfrm>
          <a:prstGeom prst="rect">
            <a:avLst/>
          </a:prstGeom>
          <a:solidFill>
            <a:srgbClr val="FAC090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Earth’s Systems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886535" y="1326944"/>
            <a:ext cx="1600278" cy="646331"/>
          </a:xfrm>
          <a:prstGeom prst="rect">
            <a:avLst/>
          </a:prstGeom>
          <a:solidFill>
            <a:srgbClr val="FAC090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Earth &amp; Human Activity</a:t>
            </a:r>
            <a:endParaRPr lang="en-US" dirty="0"/>
          </a:p>
        </p:txBody>
      </p:sp>
      <p:cxnSp>
        <p:nvCxnSpPr>
          <p:cNvPr id="35" name="Straight Arrow Connector 34"/>
          <p:cNvCxnSpPr>
            <a:stCxn id="31" idx="0"/>
          </p:cNvCxnSpPr>
          <p:nvPr/>
        </p:nvCxnSpPr>
        <p:spPr>
          <a:xfrm flipV="1">
            <a:off x="4393458" y="1198880"/>
            <a:ext cx="686757" cy="7527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1" idx="0"/>
            <a:endCxn id="33" idx="2"/>
          </p:cNvCxnSpPr>
          <p:nvPr/>
        </p:nvCxnSpPr>
        <p:spPr>
          <a:xfrm flipH="1" flipV="1">
            <a:off x="3453927" y="1198880"/>
            <a:ext cx="939531" cy="7527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1" idx="0"/>
            <a:endCxn id="34" idx="3"/>
          </p:cNvCxnSpPr>
          <p:nvPr/>
        </p:nvCxnSpPr>
        <p:spPr>
          <a:xfrm flipH="1" flipV="1">
            <a:off x="2486813" y="1650110"/>
            <a:ext cx="1906645" cy="301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2" idx="3"/>
            <a:endCxn id="23" idx="1"/>
          </p:cNvCxnSpPr>
          <p:nvPr/>
        </p:nvCxnSpPr>
        <p:spPr>
          <a:xfrm flipV="1">
            <a:off x="6507634" y="1522046"/>
            <a:ext cx="398978" cy="16035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2" idx="3"/>
            <a:endCxn id="24" idx="1"/>
          </p:cNvCxnSpPr>
          <p:nvPr/>
        </p:nvCxnSpPr>
        <p:spPr>
          <a:xfrm flipV="1">
            <a:off x="6507634" y="2769612"/>
            <a:ext cx="398978" cy="3559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2" idx="3"/>
            <a:endCxn id="25" idx="1"/>
          </p:cNvCxnSpPr>
          <p:nvPr/>
        </p:nvCxnSpPr>
        <p:spPr>
          <a:xfrm>
            <a:off x="6507634" y="3125567"/>
            <a:ext cx="408250" cy="7456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2" idx="3"/>
          </p:cNvCxnSpPr>
          <p:nvPr/>
        </p:nvCxnSpPr>
        <p:spPr>
          <a:xfrm>
            <a:off x="6507634" y="3125567"/>
            <a:ext cx="214358" cy="11881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50" idx="2"/>
            <a:endCxn id="27" idx="0"/>
          </p:cNvCxnSpPr>
          <p:nvPr/>
        </p:nvCxnSpPr>
        <p:spPr>
          <a:xfrm flipH="1">
            <a:off x="3229641" y="4218983"/>
            <a:ext cx="1177749" cy="10177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50" idx="2"/>
            <a:endCxn id="29" idx="3"/>
          </p:cNvCxnSpPr>
          <p:nvPr/>
        </p:nvCxnSpPr>
        <p:spPr>
          <a:xfrm flipH="1">
            <a:off x="2300950" y="4218983"/>
            <a:ext cx="2106440" cy="262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50" idx="2"/>
            <a:endCxn id="30" idx="3"/>
          </p:cNvCxnSpPr>
          <p:nvPr/>
        </p:nvCxnSpPr>
        <p:spPr>
          <a:xfrm flipH="1" flipV="1">
            <a:off x="2300950" y="2968153"/>
            <a:ext cx="2106440" cy="12508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50" idx="2"/>
          </p:cNvCxnSpPr>
          <p:nvPr/>
        </p:nvCxnSpPr>
        <p:spPr>
          <a:xfrm flipH="1">
            <a:off x="2300950" y="4218983"/>
            <a:ext cx="2106440" cy="9294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31" idx="2"/>
            <a:endCxn id="21" idx="0"/>
          </p:cNvCxnSpPr>
          <p:nvPr/>
        </p:nvCxnSpPr>
        <p:spPr>
          <a:xfrm flipH="1">
            <a:off x="4367746" y="2597932"/>
            <a:ext cx="25712" cy="2044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21" idx="3"/>
            <a:endCxn id="22" idx="1"/>
          </p:cNvCxnSpPr>
          <p:nvPr/>
        </p:nvCxnSpPr>
        <p:spPr>
          <a:xfrm>
            <a:off x="5281565" y="3125567"/>
            <a:ext cx="13939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21" idx="2"/>
            <a:endCxn id="50" idx="0"/>
          </p:cNvCxnSpPr>
          <p:nvPr/>
        </p:nvCxnSpPr>
        <p:spPr>
          <a:xfrm>
            <a:off x="4367746" y="3448732"/>
            <a:ext cx="39644" cy="1239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864051" y="3572652"/>
            <a:ext cx="1086677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Life</a:t>
            </a:r>
          </a:p>
          <a:p>
            <a:r>
              <a:rPr lang="en-US" dirty="0" smtClean="0"/>
              <a:t>Science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4717916" y="4322427"/>
            <a:ext cx="1127298" cy="646331"/>
          </a:xfrm>
          <a:prstGeom prst="rect">
            <a:avLst/>
          </a:prstGeom>
          <a:solidFill>
            <a:srgbClr val="C3D69B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Grade 1 </a:t>
            </a:r>
          </a:p>
          <a:p>
            <a:r>
              <a:rPr lang="en-US" dirty="0" smtClean="0"/>
              <a:t>standards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4720668" y="5075797"/>
            <a:ext cx="1127298" cy="646331"/>
          </a:xfrm>
          <a:prstGeom prst="rect">
            <a:avLst/>
          </a:prstGeom>
          <a:solidFill>
            <a:srgbClr val="C3D69B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Grade 2 </a:t>
            </a:r>
          </a:p>
          <a:p>
            <a:r>
              <a:rPr lang="en-US" dirty="0" smtClean="0"/>
              <a:t>standards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4720668" y="5801800"/>
            <a:ext cx="1127298" cy="646331"/>
          </a:xfrm>
          <a:prstGeom prst="rect">
            <a:avLst/>
          </a:prstGeom>
          <a:solidFill>
            <a:srgbClr val="C3D69B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Grade 3 </a:t>
            </a:r>
          </a:p>
          <a:p>
            <a:r>
              <a:rPr lang="en-US" dirty="0" smtClean="0"/>
              <a:t>standards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7219494" y="5801800"/>
            <a:ext cx="1127298" cy="646331"/>
          </a:xfrm>
          <a:prstGeom prst="rect">
            <a:avLst/>
          </a:prstGeom>
          <a:solidFill>
            <a:srgbClr val="C3D69B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Grade 12 </a:t>
            </a:r>
          </a:p>
          <a:p>
            <a:r>
              <a:rPr lang="en-US" dirty="0" smtClean="0"/>
              <a:t>standards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6001228" y="5801800"/>
            <a:ext cx="1127298" cy="646331"/>
          </a:xfrm>
          <a:prstGeom prst="rect">
            <a:avLst/>
          </a:prstGeom>
          <a:solidFill>
            <a:srgbClr val="C3D69B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Grade …… </a:t>
            </a:r>
          </a:p>
          <a:p>
            <a:r>
              <a:rPr lang="en-US" dirty="0" smtClean="0"/>
              <a:t>standards</a:t>
            </a:r>
            <a:endParaRPr lang="en-US" dirty="0"/>
          </a:p>
        </p:txBody>
      </p:sp>
      <p:cxnSp>
        <p:nvCxnSpPr>
          <p:cNvPr id="56" name="Straight Connector 55"/>
          <p:cNvCxnSpPr/>
          <p:nvPr/>
        </p:nvCxnSpPr>
        <p:spPr>
          <a:xfrm flipH="1">
            <a:off x="5819502" y="4667175"/>
            <a:ext cx="1590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5847966" y="5363905"/>
            <a:ext cx="1590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5847966" y="5512091"/>
            <a:ext cx="373131" cy="2897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55" idx="0"/>
          </p:cNvCxnSpPr>
          <p:nvPr/>
        </p:nvCxnSpPr>
        <p:spPr>
          <a:xfrm flipV="1">
            <a:off x="6564877" y="5500731"/>
            <a:ext cx="0" cy="3010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7760523" y="5502596"/>
            <a:ext cx="0" cy="3010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2286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BCE0-C758-5D40-A070-15CF889E870E}" type="slidenum">
              <a:rPr lang="en-US" smtClean="0"/>
              <a:t>5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453927" y="2802401"/>
            <a:ext cx="1827638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Next Generation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Science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20957" y="2802401"/>
            <a:ext cx="1086677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Physical</a:t>
            </a:r>
          </a:p>
          <a:p>
            <a:r>
              <a:rPr lang="en-US" dirty="0" smtClean="0"/>
              <a:t>Science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906612" y="1198880"/>
            <a:ext cx="1485655" cy="646331"/>
          </a:xfrm>
          <a:prstGeom prst="rect">
            <a:avLst/>
          </a:prstGeom>
          <a:solidFill>
            <a:srgbClr val="C3D69B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Matter &amp; its interactions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906612" y="2169447"/>
            <a:ext cx="1485655" cy="1200329"/>
          </a:xfrm>
          <a:prstGeom prst="rect">
            <a:avLst/>
          </a:prstGeom>
          <a:solidFill>
            <a:srgbClr val="C3D69B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Motion &amp; stability: Forces &amp; interactions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915884" y="3686516"/>
            <a:ext cx="1485655" cy="369332"/>
          </a:xfrm>
          <a:prstGeom prst="rect">
            <a:avLst/>
          </a:prstGeom>
          <a:solidFill>
            <a:srgbClr val="C3D69B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Energy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978548" y="4311762"/>
            <a:ext cx="2413719" cy="1200329"/>
          </a:xfrm>
          <a:prstGeom prst="rect">
            <a:avLst/>
          </a:prstGeom>
          <a:solidFill>
            <a:srgbClr val="C3D69B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Waves &amp; their applications in technologies for information transfer</a:t>
            </a:r>
            <a:endParaRPr lang="en-US" dirty="0"/>
          </a:p>
        </p:txBody>
      </p:sp>
      <p:cxnSp>
        <p:nvCxnSpPr>
          <p:cNvPr id="38" name="Straight Arrow Connector 37"/>
          <p:cNvCxnSpPr>
            <a:stCxn id="22" idx="3"/>
            <a:endCxn id="23" idx="1"/>
          </p:cNvCxnSpPr>
          <p:nvPr/>
        </p:nvCxnSpPr>
        <p:spPr>
          <a:xfrm flipV="1">
            <a:off x="6507634" y="1522046"/>
            <a:ext cx="398978" cy="16035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2" idx="3"/>
            <a:endCxn id="24" idx="1"/>
          </p:cNvCxnSpPr>
          <p:nvPr/>
        </p:nvCxnSpPr>
        <p:spPr>
          <a:xfrm flipV="1">
            <a:off x="6507634" y="2769612"/>
            <a:ext cx="398978" cy="3559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2" idx="3"/>
            <a:endCxn id="25" idx="1"/>
          </p:cNvCxnSpPr>
          <p:nvPr/>
        </p:nvCxnSpPr>
        <p:spPr>
          <a:xfrm>
            <a:off x="6507634" y="3125567"/>
            <a:ext cx="408250" cy="7456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2" idx="3"/>
          </p:cNvCxnSpPr>
          <p:nvPr/>
        </p:nvCxnSpPr>
        <p:spPr>
          <a:xfrm>
            <a:off x="6507634" y="3125567"/>
            <a:ext cx="214358" cy="11881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21" idx="0"/>
          </p:cNvCxnSpPr>
          <p:nvPr/>
        </p:nvCxnSpPr>
        <p:spPr>
          <a:xfrm flipH="1">
            <a:off x="4367746" y="2597932"/>
            <a:ext cx="25712" cy="2044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21" idx="3"/>
            <a:endCxn id="22" idx="1"/>
          </p:cNvCxnSpPr>
          <p:nvPr/>
        </p:nvCxnSpPr>
        <p:spPr>
          <a:xfrm>
            <a:off x="5281565" y="3125567"/>
            <a:ext cx="13939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717916" y="4322427"/>
            <a:ext cx="1127298" cy="646331"/>
          </a:xfrm>
          <a:prstGeom prst="rect">
            <a:avLst/>
          </a:prstGeom>
          <a:solidFill>
            <a:srgbClr val="C3D69B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Grade 1 </a:t>
            </a:r>
          </a:p>
          <a:p>
            <a:r>
              <a:rPr lang="en-US" dirty="0" smtClean="0"/>
              <a:t>standards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4720668" y="5075797"/>
            <a:ext cx="1127298" cy="646331"/>
          </a:xfrm>
          <a:prstGeom prst="rect">
            <a:avLst/>
          </a:prstGeom>
          <a:solidFill>
            <a:srgbClr val="C3D69B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Grade 2 </a:t>
            </a:r>
          </a:p>
          <a:p>
            <a:r>
              <a:rPr lang="en-US" dirty="0" smtClean="0"/>
              <a:t>standards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4720668" y="5801800"/>
            <a:ext cx="1127298" cy="646331"/>
          </a:xfrm>
          <a:prstGeom prst="rect">
            <a:avLst/>
          </a:prstGeom>
          <a:solidFill>
            <a:srgbClr val="C3D69B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Grade 3 </a:t>
            </a:r>
          </a:p>
          <a:p>
            <a:r>
              <a:rPr lang="en-US" dirty="0" smtClean="0"/>
              <a:t>standards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7219494" y="5801800"/>
            <a:ext cx="1127298" cy="646331"/>
          </a:xfrm>
          <a:prstGeom prst="rect">
            <a:avLst/>
          </a:prstGeom>
          <a:solidFill>
            <a:srgbClr val="C3D69B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Grade 12 </a:t>
            </a:r>
          </a:p>
          <a:p>
            <a:r>
              <a:rPr lang="en-US" dirty="0" smtClean="0"/>
              <a:t>standards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6001228" y="5801800"/>
            <a:ext cx="1127298" cy="646331"/>
          </a:xfrm>
          <a:prstGeom prst="rect">
            <a:avLst/>
          </a:prstGeom>
          <a:solidFill>
            <a:srgbClr val="C3D69B"/>
          </a:solidFill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Grade …… </a:t>
            </a:r>
          </a:p>
          <a:p>
            <a:r>
              <a:rPr lang="en-US" dirty="0" smtClean="0"/>
              <a:t>standards</a:t>
            </a:r>
            <a:endParaRPr lang="en-US" dirty="0"/>
          </a:p>
        </p:txBody>
      </p:sp>
      <p:cxnSp>
        <p:nvCxnSpPr>
          <p:cNvPr id="56" name="Straight Connector 55"/>
          <p:cNvCxnSpPr/>
          <p:nvPr/>
        </p:nvCxnSpPr>
        <p:spPr>
          <a:xfrm flipH="1">
            <a:off x="5819502" y="4667175"/>
            <a:ext cx="1590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5847966" y="5363905"/>
            <a:ext cx="1590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5847966" y="5512091"/>
            <a:ext cx="373131" cy="2897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55" idx="0"/>
          </p:cNvCxnSpPr>
          <p:nvPr/>
        </p:nvCxnSpPr>
        <p:spPr>
          <a:xfrm flipV="1">
            <a:off x="6564877" y="5500731"/>
            <a:ext cx="0" cy="3010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7760523" y="5502596"/>
            <a:ext cx="0" cy="3010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85442" y="3686516"/>
            <a:ext cx="4572000" cy="1200329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r>
              <a:rPr lang="en-US" b="1" dirty="0"/>
              <a:t>Develop a model of waves to describe patterns in terms of amplitude and wavelength and that waves can cause objects to move.	</a:t>
            </a:r>
          </a:p>
        </p:txBody>
      </p:sp>
      <p:sp>
        <p:nvSpPr>
          <p:cNvPr id="4" name="Rectangle 3"/>
          <p:cNvSpPr/>
          <p:nvPr/>
        </p:nvSpPr>
        <p:spPr>
          <a:xfrm>
            <a:off x="74421" y="4946038"/>
            <a:ext cx="4572000" cy="923330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r>
              <a:rPr lang="en-US" b="1" dirty="0"/>
              <a:t>Develop a model to describe that light reflecting from objects and entering the eye allows objects to be seen.	</a:t>
            </a:r>
          </a:p>
        </p:txBody>
      </p:sp>
      <p:sp>
        <p:nvSpPr>
          <p:cNvPr id="5" name="Rectangle 4"/>
          <p:cNvSpPr/>
          <p:nvPr/>
        </p:nvSpPr>
        <p:spPr>
          <a:xfrm>
            <a:off x="60474" y="5904445"/>
            <a:ext cx="4572000" cy="646331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r>
              <a:rPr lang="en-US" b="1" dirty="0"/>
              <a:t>Generate and compare multiple solutions that use patterns to transfer information	</a:t>
            </a:r>
          </a:p>
        </p:txBody>
      </p:sp>
    </p:spTree>
    <p:extLst>
      <p:ext uri="{BB962C8B-B14F-4D97-AF65-F5344CB8AC3E}">
        <p14:creationId xmlns:p14="http://schemas.microsoft.com/office/powerpoint/2010/main" val="3265878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BCE0-C758-5D40-A070-15CF889E870E}" type="slidenum">
              <a:rPr lang="en-US" smtClean="0"/>
              <a:t>6</a:t>
            </a:fld>
            <a:endParaRPr lang="en-US"/>
          </a:p>
        </p:txBody>
      </p:sp>
      <p:cxnSp>
        <p:nvCxnSpPr>
          <p:cNvPr id="47" name="Straight Connector 46"/>
          <p:cNvCxnSpPr/>
          <p:nvPr/>
        </p:nvCxnSpPr>
        <p:spPr>
          <a:xfrm flipH="1">
            <a:off x="4367746" y="2597932"/>
            <a:ext cx="25712" cy="2044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34415" y="281352"/>
            <a:ext cx="5644133" cy="95410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B What are the </a:t>
            </a:r>
            <a:r>
              <a:rPr lang="en-US" sz="2800" b="1" u="sng" dirty="0"/>
              <a:t>advantages</a:t>
            </a:r>
            <a:r>
              <a:rPr lang="en-US" sz="2800" b="1" dirty="0"/>
              <a:t> if these expectations are clear?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1411033" y="2136339"/>
            <a:ext cx="7275767" cy="4154983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200" b="1" dirty="0"/>
              <a:t>For the student: </a:t>
            </a:r>
            <a:r>
              <a:rPr lang="en-US" sz="2200" dirty="0"/>
              <a:t>If it is clear about what is expected of them, </a:t>
            </a:r>
            <a:endParaRPr lang="en-US" sz="2200" dirty="0" smtClean="0"/>
          </a:p>
          <a:p>
            <a:endParaRPr lang="en-US" sz="2200" dirty="0" smtClean="0"/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they </a:t>
            </a:r>
            <a:r>
              <a:rPr lang="en-US" sz="2200" dirty="0"/>
              <a:t>will concentrate more about how to do it. </a:t>
            </a:r>
            <a:endParaRPr lang="en-US" sz="2200" dirty="0" smtClean="0"/>
          </a:p>
          <a:p>
            <a:pPr marL="285750" indent="-285750">
              <a:buFont typeface="Arial"/>
              <a:buChar char="•"/>
            </a:pPr>
            <a:endParaRPr lang="en-US" sz="2200" dirty="0" smtClean="0"/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It </a:t>
            </a:r>
            <a:r>
              <a:rPr lang="en-US" sz="2200" dirty="0"/>
              <a:t>will help them organize and enhance their memories. </a:t>
            </a:r>
            <a:endParaRPr lang="en-US" sz="2200" dirty="0" smtClean="0"/>
          </a:p>
          <a:p>
            <a:pPr marL="285750" indent="-285750">
              <a:buFont typeface="Arial"/>
              <a:buChar char="•"/>
            </a:pPr>
            <a:endParaRPr lang="en-US" sz="2200" dirty="0" smtClean="0"/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It </a:t>
            </a:r>
            <a:r>
              <a:rPr lang="en-US" sz="2200" dirty="0"/>
              <a:t>will also lower tension during </a:t>
            </a:r>
            <a:r>
              <a:rPr lang="en-US" sz="2200" dirty="0" smtClean="0"/>
              <a:t>exams.</a:t>
            </a:r>
          </a:p>
          <a:p>
            <a:pPr marL="285750" indent="-285750">
              <a:buFont typeface="Arial"/>
              <a:buChar char="•"/>
            </a:pPr>
            <a:endParaRPr lang="en-US" sz="2200" dirty="0" smtClean="0"/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Assignments </a:t>
            </a:r>
            <a:r>
              <a:rPr lang="en-US" sz="2200" dirty="0"/>
              <a:t>and homework will make more sense to them</a:t>
            </a:r>
            <a:r>
              <a:rPr lang="en-US" sz="2200" dirty="0" smtClean="0"/>
              <a:t>.</a:t>
            </a:r>
          </a:p>
          <a:p>
            <a:r>
              <a:rPr lang="en-US" sz="2200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It </a:t>
            </a:r>
            <a:r>
              <a:rPr lang="en-US" sz="2200" dirty="0"/>
              <a:t>will remove the guesswork out of learning and it will help them understand their achievement.</a:t>
            </a:r>
          </a:p>
        </p:txBody>
      </p:sp>
      <p:pic>
        <p:nvPicPr>
          <p:cNvPr id="30" name="Picture 2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15" y="1804551"/>
            <a:ext cx="663575" cy="663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6187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BCE0-C758-5D40-A070-15CF889E870E}" type="slidenum">
              <a:rPr lang="en-US" smtClean="0"/>
              <a:t>7</a:t>
            </a:fld>
            <a:endParaRPr lang="en-US"/>
          </a:p>
        </p:txBody>
      </p:sp>
      <p:cxnSp>
        <p:nvCxnSpPr>
          <p:cNvPr id="47" name="Straight Connector 46"/>
          <p:cNvCxnSpPr/>
          <p:nvPr/>
        </p:nvCxnSpPr>
        <p:spPr>
          <a:xfrm flipH="1">
            <a:off x="4367746" y="2597932"/>
            <a:ext cx="25712" cy="2044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34415" y="281352"/>
            <a:ext cx="8615568" cy="95410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B What are the </a:t>
            </a:r>
            <a:r>
              <a:rPr lang="en-US" sz="2800" b="1" u="sng" dirty="0"/>
              <a:t>advantages</a:t>
            </a:r>
            <a:r>
              <a:rPr lang="en-US" sz="2800" b="1" dirty="0"/>
              <a:t> if these expectations are clear?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1209457" y="1390576"/>
            <a:ext cx="7477343" cy="563231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For the teachers: </a:t>
            </a:r>
            <a:endParaRPr lang="en-US" sz="2400" b="1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It </a:t>
            </a:r>
            <a:r>
              <a:rPr lang="en-US" sz="2400" dirty="0"/>
              <a:t>will easier to synchronize and coordinate their work with other teachers. 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They </a:t>
            </a:r>
            <a:r>
              <a:rPr lang="en-US" sz="2400" dirty="0"/>
              <a:t>will have a clearer long-term expectation plan and how things are connected. 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It </a:t>
            </a:r>
            <a:r>
              <a:rPr lang="en-US" sz="2400" dirty="0"/>
              <a:t>will take them less time to prepare exams and </a:t>
            </a:r>
            <a:r>
              <a:rPr lang="en-US" sz="2400" dirty="0" smtClean="0"/>
              <a:t>tests.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They </a:t>
            </a:r>
            <a:r>
              <a:rPr lang="en-US" sz="2400" dirty="0"/>
              <a:t>will be able to collaborate better and share their workload. 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It </a:t>
            </a:r>
            <a:r>
              <a:rPr lang="en-US" sz="2400" dirty="0"/>
              <a:t>will show progress and attainment in a more transparent way. 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New </a:t>
            </a:r>
            <a:r>
              <a:rPr lang="en-US" sz="2400" dirty="0"/>
              <a:t>teachers can be assimilated into the school system much faster. 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It </a:t>
            </a:r>
            <a:r>
              <a:rPr lang="en-US" sz="2400" dirty="0"/>
              <a:t>improves communication between departments. Teachers can also become more innovative and create interdisciplinary learning. </a:t>
            </a: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15" y="1828364"/>
            <a:ext cx="731520" cy="61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2689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BCE0-C758-5D40-A070-15CF889E870E}" type="slidenum">
              <a:rPr lang="en-US" smtClean="0"/>
              <a:t>8</a:t>
            </a:fld>
            <a:endParaRPr lang="en-US"/>
          </a:p>
        </p:txBody>
      </p:sp>
      <p:cxnSp>
        <p:nvCxnSpPr>
          <p:cNvPr id="47" name="Straight Connector 46"/>
          <p:cNvCxnSpPr/>
          <p:nvPr/>
        </p:nvCxnSpPr>
        <p:spPr>
          <a:xfrm flipH="1">
            <a:off x="4367746" y="2597932"/>
            <a:ext cx="25712" cy="2044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34415" y="281352"/>
            <a:ext cx="8615568" cy="95410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B What are the </a:t>
            </a:r>
            <a:r>
              <a:rPr lang="en-US" sz="2800" b="1" u="sng" dirty="0"/>
              <a:t>advantages</a:t>
            </a:r>
            <a:r>
              <a:rPr lang="en-US" sz="2800" b="1" dirty="0"/>
              <a:t> if these expectations are clear?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1209457" y="1390576"/>
            <a:ext cx="7477343" cy="378565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For the parents: </a:t>
            </a:r>
            <a:r>
              <a:rPr lang="en-US" sz="2400" dirty="0" smtClean="0"/>
              <a:t>It </a:t>
            </a:r>
            <a:r>
              <a:rPr lang="en-US" sz="2400" dirty="0"/>
              <a:t>is clearer about what is expected of their children.  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It </a:t>
            </a:r>
            <a:r>
              <a:rPr lang="en-US" sz="2400" dirty="0"/>
              <a:t>will give some parents a better idea of how to help their children and 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if </a:t>
            </a:r>
            <a:r>
              <a:rPr lang="en-US" sz="2400" dirty="0"/>
              <a:t>they need to hire a private a tutor, the tutor will know the where the child needs help. 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It </a:t>
            </a:r>
            <a:r>
              <a:rPr lang="en-US" sz="2400" dirty="0"/>
              <a:t>eases the tension of exam time and improves communication between parents and teachers. 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Parents </a:t>
            </a:r>
            <a:r>
              <a:rPr lang="en-US" sz="2400" dirty="0"/>
              <a:t>can also better see their children’s progress and attainment rather than just relying on grades.</a:t>
            </a:r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15" y="1390576"/>
            <a:ext cx="709295" cy="629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2232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BCE0-C758-5D40-A070-15CF889E870E}" type="slidenum">
              <a:rPr lang="en-US" smtClean="0"/>
              <a:t>9</a:t>
            </a:fld>
            <a:endParaRPr lang="en-US"/>
          </a:p>
        </p:txBody>
      </p:sp>
      <p:cxnSp>
        <p:nvCxnSpPr>
          <p:cNvPr id="47" name="Straight Connector 46"/>
          <p:cNvCxnSpPr/>
          <p:nvPr/>
        </p:nvCxnSpPr>
        <p:spPr>
          <a:xfrm flipH="1">
            <a:off x="4367746" y="2597932"/>
            <a:ext cx="25712" cy="2044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34415" y="281352"/>
            <a:ext cx="8615568" cy="95410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B What are the </a:t>
            </a:r>
            <a:r>
              <a:rPr lang="en-US" sz="2800" b="1" u="sng" dirty="0"/>
              <a:t>advantages</a:t>
            </a:r>
            <a:r>
              <a:rPr lang="en-US" sz="2800" b="1" dirty="0"/>
              <a:t> if these expectations are clear?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1209457" y="1390576"/>
            <a:ext cx="7477343" cy="526297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For the administration: </a:t>
            </a:r>
            <a:r>
              <a:rPr lang="en-US" sz="2400" dirty="0" smtClean="0"/>
              <a:t>It </a:t>
            </a:r>
            <a:r>
              <a:rPr lang="en-US" sz="2400" dirty="0"/>
              <a:t>is clearer about where the school is heading.  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They </a:t>
            </a:r>
            <a:r>
              <a:rPr lang="en-US" sz="2400" dirty="0"/>
              <a:t>can explain the goals in the vision and mission more effectively to parents, visitors, and accreditation organization. 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Accountability </a:t>
            </a:r>
            <a:r>
              <a:rPr lang="en-US" sz="2400" dirty="0"/>
              <a:t>becomes more objective and transparent. 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Administration </a:t>
            </a:r>
            <a:r>
              <a:rPr lang="en-US" sz="2400" dirty="0"/>
              <a:t>support for students and teachers becomes more focused. 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Evidence </a:t>
            </a:r>
            <a:r>
              <a:rPr lang="en-US" sz="2400" dirty="0"/>
              <a:t>of progress and attainment becomes clearer and communication between administration and faculty will improve. 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Administration’s </a:t>
            </a:r>
            <a:r>
              <a:rPr lang="en-US" sz="2400" dirty="0"/>
              <a:t>decision to allocate time for the different subjects will become more based on evidence.</a:t>
            </a: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90" y="1390576"/>
            <a:ext cx="812165" cy="608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8656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7788</TotalTime>
  <Words>1614</Words>
  <Application>Microsoft Macintosh PowerPoint</Application>
  <PresentationFormat>On-screen Show (4:3)</PresentationFormat>
  <Paragraphs>223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EUPAD Ltd.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 Ghazel</dc:creator>
  <cp:lastModifiedBy>Eli Ghazel</cp:lastModifiedBy>
  <cp:revision>352</cp:revision>
  <cp:lastPrinted>2014-12-16T07:23:58Z</cp:lastPrinted>
  <dcterms:created xsi:type="dcterms:W3CDTF">2014-10-28T13:40:01Z</dcterms:created>
  <dcterms:modified xsi:type="dcterms:W3CDTF">2015-01-17T04:45:30Z</dcterms:modified>
</cp:coreProperties>
</file>