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256" r:id="rId2"/>
    <p:sldId id="559" r:id="rId3"/>
    <p:sldId id="474" r:id="rId4"/>
    <p:sldId id="407" r:id="rId5"/>
    <p:sldId id="408" r:id="rId6"/>
    <p:sldId id="409" r:id="rId7"/>
    <p:sldId id="410" r:id="rId8"/>
    <p:sldId id="411" r:id="rId9"/>
    <p:sldId id="413" r:id="rId10"/>
    <p:sldId id="414" r:id="rId11"/>
    <p:sldId id="492" r:id="rId12"/>
    <p:sldId id="493" r:id="rId13"/>
    <p:sldId id="494" r:id="rId14"/>
    <p:sldId id="495" r:id="rId15"/>
    <p:sldId id="496" r:id="rId16"/>
    <p:sldId id="497" r:id="rId17"/>
    <p:sldId id="498" r:id="rId18"/>
    <p:sldId id="499" r:id="rId19"/>
    <p:sldId id="502" r:id="rId20"/>
    <p:sldId id="500" r:id="rId21"/>
    <p:sldId id="501" r:id="rId22"/>
    <p:sldId id="503" r:id="rId23"/>
    <p:sldId id="505" r:id="rId24"/>
    <p:sldId id="507" r:id="rId25"/>
    <p:sldId id="506" r:id="rId26"/>
    <p:sldId id="508" r:id="rId27"/>
    <p:sldId id="509" r:id="rId28"/>
    <p:sldId id="457" r:id="rId29"/>
    <p:sldId id="553" r:id="rId30"/>
    <p:sldId id="429" r:id="rId31"/>
    <p:sldId id="430" r:id="rId32"/>
    <p:sldId id="510" r:id="rId33"/>
    <p:sldId id="377" r:id="rId34"/>
    <p:sldId id="334" r:id="rId35"/>
    <p:sldId id="336" r:id="rId36"/>
    <p:sldId id="335" r:id="rId37"/>
    <p:sldId id="364" r:id="rId38"/>
    <p:sldId id="511" r:id="rId39"/>
    <p:sldId id="512" r:id="rId40"/>
    <p:sldId id="554" r:id="rId41"/>
    <p:sldId id="558" r:id="rId42"/>
    <p:sldId id="418" r:id="rId43"/>
    <p:sldId id="513" r:id="rId44"/>
    <p:sldId id="514" r:id="rId45"/>
    <p:sldId id="515" r:id="rId46"/>
    <p:sldId id="516" r:id="rId47"/>
    <p:sldId id="517" r:id="rId48"/>
    <p:sldId id="518" r:id="rId49"/>
    <p:sldId id="519" r:id="rId50"/>
    <p:sldId id="520" r:id="rId51"/>
    <p:sldId id="521" r:id="rId52"/>
    <p:sldId id="522" r:id="rId53"/>
    <p:sldId id="523" r:id="rId54"/>
    <p:sldId id="525" r:id="rId55"/>
    <p:sldId id="555" r:id="rId56"/>
    <p:sldId id="524" r:id="rId57"/>
    <p:sldId id="526" r:id="rId58"/>
    <p:sldId id="527" r:id="rId59"/>
    <p:sldId id="528" r:id="rId60"/>
    <p:sldId id="529" r:id="rId61"/>
    <p:sldId id="530" r:id="rId62"/>
    <p:sldId id="531" r:id="rId63"/>
    <p:sldId id="532" r:id="rId64"/>
    <p:sldId id="533" r:id="rId65"/>
    <p:sldId id="534" r:id="rId66"/>
    <p:sldId id="535" r:id="rId67"/>
    <p:sldId id="536" r:id="rId68"/>
    <p:sldId id="537" r:id="rId69"/>
    <p:sldId id="538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  <p:sldId id="549" r:id="rId81"/>
    <p:sldId id="556" r:id="rId82"/>
    <p:sldId id="550" r:id="rId83"/>
    <p:sldId id="551" r:id="rId84"/>
    <p:sldId id="552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2B24"/>
    <a:srgbClr val="CA2D24"/>
    <a:srgbClr val="CA3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36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viewProps" Target="viewProps.xml"/><Relationship Id="rId91" Type="http://schemas.openxmlformats.org/officeDocument/2006/relationships/theme" Target="theme/theme1.xml"/><Relationship Id="rId9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notesMaster" Target="notesMasters/notesMaster1.xml"/><Relationship Id="rId87" Type="http://schemas.openxmlformats.org/officeDocument/2006/relationships/handoutMaster" Target="handoutMasters/handoutMaster1.xml"/><Relationship Id="rId88" Type="http://schemas.openxmlformats.org/officeDocument/2006/relationships/printerSettings" Target="printerSettings/printerSettings1.bin"/><Relationship Id="rId8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A1220-3AA6-374B-B413-BB5A7BA87666}" type="datetimeFigureOut">
              <a:rPr lang="en-US" smtClean="0"/>
              <a:t>2/28/15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BFEF2-513F-6049-BD55-EB62CB811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573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B3B35-44ED-B144-B5AD-6C53D1666941}" type="datetimeFigureOut">
              <a:rPr lang="en-US" smtClean="0"/>
              <a:t>2/28/15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7C801-3BD5-BF42-9B8F-AEAE76A4E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055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801-3BD5-BF42-9B8F-AEAE76A4EAF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6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801-3BD5-BF42-9B8F-AEAE76A4EAF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6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801-3BD5-BF42-9B8F-AEAE76A4EAF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6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801-3BD5-BF42-9B8F-AEAE76A4EAF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6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801-3BD5-BF42-9B8F-AEAE76A4EAF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6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801-3BD5-BF42-9B8F-AEAE76A4EAF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6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801-3BD5-BF42-9B8F-AEAE76A4EAF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6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801-3BD5-BF42-9B8F-AEAE76A4EAF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6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801-3BD5-BF42-9B8F-AEAE76A4EAF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6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801-3BD5-BF42-9B8F-AEAE76A4EAF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68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801-3BD5-BF42-9B8F-AEAE76A4EAF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68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801-3BD5-BF42-9B8F-AEAE76A4EAF2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68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B452-2E69-6849-BC0D-3BE032A8B7FF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3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801-3BD5-BF42-9B8F-AEAE76A4EAF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6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801-3BD5-BF42-9B8F-AEAE76A4EAF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801-3BD5-BF42-9B8F-AEAE76A4EAF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6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801-3BD5-BF42-9B8F-AEAE76A4EAF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6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801-3BD5-BF42-9B8F-AEAE76A4EAF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2F39-41EF-E243-95DC-174D9B000307}" type="datetime1">
              <a:rPr lang="en-US" smtClean="0"/>
              <a:t>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FCB3-5B92-D34C-ACB0-6D279334E6D2}" type="datetime1">
              <a:rPr lang="en-US" smtClean="0"/>
              <a:t>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4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A77D-4AC8-9F49-9F53-6D119F7835FC}" type="datetime1">
              <a:rPr lang="en-US" smtClean="0"/>
              <a:t>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7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29D8-F011-7142-9F9A-2E9A746F8075}" type="datetime1">
              <a:rPr lang="en-US" smtClean="0"/>
              <a:t>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7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4C8A-4FAC-5946-BE67-F74BC595DCF9}" type="datetime1">
              <a:rPr lang="en-US" smtClean="0"/>
              <a:t>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7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0842-119A-7A44-ACB6-37F575A41AF4}" type="datetime1">
              <a:rPr lang="en-US" smtClean="0"/>
              <a:t>2/28/15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6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ABD-0669-C448-842D-AF0882C98C0A}" type="datetime1">
              <a:rPr lang="en-US" smtClean="0"/>
              <a:t>2/28/15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0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E122-F78F-F544-9A46-14FDBDCF4502}" type="datetime1">
              <a:rPr lang="en-US" smtClean="0"/>
              <a:t>2/28/15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4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3FFA-B5CB-ED4A-A412-F71AC04BB39D}" type="datetime1">
              <a:rPr lang="en-US" smtClean="0"/>
              <a:t>2/28/15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5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E34F-C193-2F44-B849-B686F0313D83}" type="datetime1">
              <a:rPr lang="en-US" smtClean="0"/>
              <a:t>2/28/15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2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5C2C-2392-3343-9F9D-10C014B3772A}" type="datetime1">
              <a:rPr lang="en-US" smtClean="0"/>
              <a:t>2/28/15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0B58-3CE0-A54C-823B-6F8996295153}" type="datetime1">
              <a:rPr lang="en-US" smtClean="0"/>
              <a:t>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Eli Ghazel Feb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BCE5E-A048-AD4A-808B-5E161B0E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3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4.png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4.png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2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.munjez.com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0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5471327"/>
            <a:ext cx="8633114" cy="923330"/>
          </a:xfrm>
          <a:prstGeom prst="rect">
            <a:avLst/>
          </a:prstGeom>
          <a:solidFill>
            <a:srgbClr val="C7C7D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Good Morning, Lebanon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8672" y="2514783"/>
            <a:ext cx="9152672" cy="212365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</a:t>
            </a:r>
            <a:r>
              <a:rPr lang="en-US" sz="3000" i="1" dirty="0" smtClean="0">
                <a:solidFill>
                  <a:srgbClr val="FF0000"/>
                </a:solidFill>
              </a:rPr>
              <a:t>&amp;</a:t>
            </a:r>
          </a:p>
          <a:p>
            <a:endParaRPr lang="en-US" sz="3000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90" y="3505200"/>
            <a:ext cx="3045610" cy="65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772" y="3429000"/>
            <a:ext cx="4779028" cy="7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1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57 -0.17872 C -0.34044 -0.21341 -0.33992 -0.24855 -0.33402 -0.28231 C -0.32708 -0.32323 -0.29915 -0.37919 -0.28231 -0.41086 C -0.18931 -0.58774 -0.25785 -0.46543 -0.18115 -0.56739 C -0.17491 -0.57595 -0.16935 -0.58543 -0.16224 -0.5926 C -0.11331 -0.64277 -0.04407 -0.66797 0.01649 -0.67722 C 0.04148 -0.67098 0.06681 -0.66635 0.0918 -0.65849 C 0.11002 -0.65294 0.10585 -0.64855 0.12008 -0.63653 C 0.14958 -0.61156 0.19018 -0.59236 0.20719 -0.54867 C 0.20389 -0.52901 0.2025 -0.50843 0.19764 -0.48924 C 0.19313 -0.47236 0.16207 -0.45387 0.15305 -0.44531 C 0.14611 -0.43907 0.14073 -0.43005 0.13414 -0.42335 C 0.11366 -0.403 0.09527 -0.39838 0.07063 -0.39514 C 0.00573 -0.39722 -0.038 -0.40254 -0.09873 -0.39514 C -0.12458 -0.37456 -0.11365 -0.37988 -0.12944 -0.37317 C -0.131 -0.36809 -0.13257 -0.36277 -0.13413 -0.35745 C -0.13569 -0.35329 -0.13951 -0.34959 -0.13881 -0.34497 C -0.1369 -0.32971 -0.13326 -0.31445 -0.12701 -0.30104 C -0.12424 -0.29479 -0.11782 -0.29248 -0.11296 -0.28855 C -0.10619 -0.28323 -0.09977 -0.2756 -0.09179 -0.27283 C -0.04789 -0.2578 -0.02602 -0.25757 0.01423 -0.2541 C 0.04234 -0.25526 0.07063 -0.25456 0.09891 -0.2571 C 0.12893 -0.25988 0.15235 -0.29317 0.18116 -0.30104 C 0.19053 -0.30728 0.20111 -0.31121 0.20944 -0.31976 C 0.22957 -0.34104 0.24814 -0.36809 0.27295 -0.37942 C 0.28475 -0.37641 0.29829 -0.37919 0.30835 -0.36994 C 0.31529 -0.36369 0.31772 -0.33872 0.31772 -0.33872 C 0.31893 -0.32924 0.32258 -0.32023 0.32241 -0.31052 C 0.32154 -0.27398 0.32032 -0.23722 0.31772 -0.20069 C 0.31477 -0.16208 0.27903 -0.15468 0.25647 -0.14751 C 0.2353 -0.14867 0.21395 -0.1482 0.19296 -0.15052 C 0.18654 -0.15144 0.18047 -0.1556 0.17422 -0.15676 C 0.16311 -0.15884 0.14125 -0.163 0.14125 -0.163 C 0.09995 -0.16092 0.08503 -0.17086 0.06126 -0.13479 C 0.05258 -0.12184 0.04009 -0.10867 0.03297 -0.0941 C 0.02985 -0.08786 0.0236 -0.07537 0.0236 -0.07537 C 0.02204 -0.06705 0.02273 -0.0571 0.01892 -0.05017 C 0.01267 -0.03953 0.01076 -0.03768 0.00712 -0.0252 C -0.00347 0.00972 0.00642 -0.01757 -2.59066E-6 6.41618E-6 " pathEditMode="relative" ptsTypes="ffffffff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11</a:t>
            </a:fld>
            <a:endParaRPr lang="en-US"/>
          </a:p>
        </p:txBody>
      </p:sp>
      <p:sp>
        <p:nvSpPr>
          <p:cNvPr id="18" name="Text Box 5"/>
          <p:cNvSpPr txBox="1"/>
          <p:nvPr/>
        </p:nvSpPr>
        <p:spPr>
          <a:xfrm>
            <a:off x="215280" y="237184"/>
            <a:ext cx="8686799" cy="3334697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800" b="1" dirty="0" smtClean="0">
                <a:solidFill>
                  <a:srgbClr val="CA3126"/>
                </a:solidFill>
                <a:latin typeface="Calisto MT"/>
                <a:cs typeface="Calisto MT"/>
              </a:rPr>
              <a:t>When someone’s knowledge is written or told to others, it becomes information for the audience.</a:t>
            </a:r>
            <a:endParaRPr lang="en-US" sz="48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628" y="3212842"/>
            <a:ext cx="2441105" cy="2445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212842"/>
            <a:ext cx="1819381" cy="2060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80" y="3713009"/>
            <a:ext cx="1564067" cy="1710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3634" y="3713009"/>
            <a:ext cx="2151822" cy="1710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58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12</a:t>
            </a:fld>
            <a:endParaRPr lang="en-US"/>
          </a:p>
        </p:txBody>
      </p:sp>
      <p:sp>
        <p:nvSpPr>
          <p:cNvPr id="10" name="Text Box 5"/>
          <p:cNvSpPr txBox="1"/>
          <p:nvPr/>
        </p:nvSpPr>
        <p:spPr>
          <a:xfrm>
            <a:off x="215280" y="533306"/>
            <a:ext cx="8686799" cy="877987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5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What is LEARNING?</a:t>
            </a:r>
            <a:endParaRPr lang="en-US" sz="48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  <p:sp>
        <p:nvSpPr>
          <p:cNvPr id="9" name="Text Box 5"/>
          <p:cNvSpPr txBox="1"/>
          <p:nvPr/>
        </p:nvSpPr>
        <p:spPr>
          <a:xfrm>
            <a:off x="215280" y="1781756"/>
            <a:ext cx="8686799" cy="3698271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200" b="1" dirty="0">
                <a:solidFill>
                  <a:srgbClr val="CA3126"/>
                </a:solidFill>
                <a:latin typeface="Calisto MT"/>
                <a:cs typeface="Calisto MT"/>
              </a:rPr>
              <a:t>a series of planned </a:t>
            </a:r>
            <a:r>
              <a:rPr lang="en-US" sz="4200" b="1" dirty="0" smtClean="0">
                <a:solidFill>
                  <a:srgbClr val="CA3126"/>
                </a:solidFill>
                <a:latin typeface="Calisto MT"/>
                <a:cs typeface="Calisto MT"/>
              </a:rPr>
              <a:t>or </a:t>
            </a:r>
            <a:r>
              <a:rPr lang="en-US" sz="4200" b="1" dirty="0" smtClean="0">
                <a:solidFill>
                  <a:srgbClr val="CA3126"/>
                </a:solidFill>
                <a:latin typeface="Calisto MT"/>
                <a:cs typeface="Calisto MT"/>
              </a:rPr>
              <a:t>‘accidental’ </a:t>
            </a:r>
            <a:r>
              <a:rPr lang="en-US" sz="4200" b="1" dirty="0" smtClean="0">
                <a:solidFill>
                  <a:srgbClr val="CA3126"/>
                </a:solidFill>
                <a:latin typeface="Calisto MT"/>
                <a:cs typeface="Calisto MT"/>
              </a:rPr>
              <a:t>experiences </a:t>
            </a:r>
            <a:r>
              <a:rPr lang="en-US" sz="4200" b="1" dirty="0">
                <a:solidFill>
                  <a:srgbClr val="CA3126"/>
                </a:solidFill>
                <a:latin typeface="Calisto MT"/>
                <a:cs typeface="Calisto MT"/>
              </a:rPr>
              <a:t>that help </a:t>
            </a:r>
            <a:r>
              <a:rPr lang="en-US" sz="4200" b="1" dirty="0" smtClean="0">
                <a:solidFill>
                  <a:srgbClr val="CA3126"/>
                </a:solidFill>
                <a:latin typeface="Calisto MT"/>
                <a:cs typeface="Calisto MT"/>
              </a:rPr>
              <a:t>persons</a:t>
            </a:r>
            <a:endParaRPr lang="en-US" sz="4200" b="1" dirty="0">
              <a:solidFill>
                <a:srgbClr val="CA3126"/>
              </a:solidFill>
              <a:latin typeface="Calisto MT"/>
              <a:cs typeface="Calisto MT"/>
            </a:endParaRPr>
          </a:p>
          <a:p>
            <a:pPr marL="571500" indent="-571500">
              <a:buFont typeface="Arial"/>
              <a:buChar char="•"/>
            </a:pPr>
            <a:r>
              <a:rPr lang="en-US" sz="4200" b="1" dirty="0">
                <a:solidFill>
                  <a:srgbClr val="CA3126"/>
                </a:solidFill>
                <a:latin typeface="Calisto MT"/>
                <a:cs typeface="Calisto MT"/>
              </a:rPr>
              <a:t>convert information and data from multiple sources into knowledge that </a:t>
            </a:r>
          </a:p>
          <a:p>
            <a:pPr marL="571500" indent="-571500">
              <a:buFont typeface="Arial"/>
              <a:buChar char="•"/>
            </a:pPr>
            <a:r>
              <a:rPr lang="en-US" sz="4200" b="1" dirty="0">
                <a:solidFill>
                  <a:srgbClr val="CA3126"/>
                </a:solidFill>
                <a:latin typeface="Calisto MT"/>
                <a:cs typeface="Calisto MT"/>
              </a:rPr>
              <a:t>can be applied in new situations. </a:t>
            </a:r>
          </a:p>
        </p:txBody>
      </p:sp>
    </p:spTree>
    <p:extLst>
      <p:ext uri="{BB962C8B-B14F-4D97-AF65-F5344CB8AC3E}">
        <p14:creationId xmlns:p14="http://schemas.microsoft.com/office/powerpoint/2010/main" val="122393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13</a:t>
            </a:fld>
            <a:endParaRPr lang="en-US"/>
          </a:p>
        </p:txBody>
      </p:sp>
      <p:sp>
        <p:nvSpPr>
          <p:cNvPr id="10" name="Text Box 5"/>
          <p:cNvSpPr txBox="1"/>
          <p:nvPr/>
        </p:nvSpPr>
        <p:spPr>
          <a:xfrm>
            <a:off x="215280" y="533306"/>
            <a:ext cx="8686799" cy="877987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5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Who are WE?</a:t>
            </a:r>
            <a:endParaRPr lang="en-US" sz="48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  <p:sp>
        <p:nvSpPr>
          <p:cNvPr id="9" name="Text Box 5"/>
          <p:cNvSpPr txBox="1"/>
          <p:nvPr/>
        </p:nvSpPr>
        <p:spPr>
          <a:xfrm>
            <a:off x="215280" y="1658269"/>
            <a:ext cx="8686799" cy="2002271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200" b="1" dirty="0" smtClean="0">
                <a:solidFill>
                  <a:srgbClr val="CA3126"/>
                </a:solidFill>
                <a:latin typeface="Calisto MT"/>
                <a:cs typeface="Calisto MT"/>
              </a:rPr>
              <a:t>What do we do and what are the consequences of our actions in the classroom?</a:t>
            </a:r>
            <a:endParaRPr lang="en-US" sz="42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47586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14</a:t>
            </a:fld>
            <a:endParaRPr lang="en-US"/>
          </a:p>
        </p:txBody>
      </p:sp>
      <p:sp>
        <p:nvSpPr>
          <p:cNvPr id="10" name="Text Box 5"/>
          <p:cNvSpPr txBox="1"/>
          <p:nvPr/>
        </p:nvSpPr>
        <p:spPr>
          <a:xfrm>
            <a:off x="215280" y="533306"/>
            <a:ext cx="8686799" cy="877987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5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Who are WE?</a:t>
            </a:r>
            <a:endParaRPr lang="en-US" sz="48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  <p:sp>
        <p:nvSpPr>
          <p:cNvPr id="9" name="Text Box 5"/>
          <p:cNvSpPr txBox="1"/>
          <p:nvPr/>
        </p:nvSpPr>
        <p:spPr>
          <a:xfrm>
            <a:off x="215280" y="1622986"/>
            <a:ext cx="8686799" cy="3038689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200" b="1" dirty="0" smtClean="0">
                <a:solidFill>
                  <a:srgbClr val="CA3126"/>
                </a:solidFill>
                <a:latin typeface="Calisto MT"/>
                <a:cs typeface="Calisto MT"/>
              </a:rPr>
              <a:t>If we talk, show, explain, and provide examples, then we are only exposing our children to information.</a:t>
            </a:r>
            <a:endParaRPr lang="en-US" sz="42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48158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15</a:t>
            </a:fld>
            <a:endParaRPr lang="en-US"/>
          </a:p>
        </p:txBody>
      </p:sp>
      <p:sp>
        <p:nvSpPr>
          <p:cNvPr id="10" name="Text Box 5"/>
          <p:cNvSpPr txBox="1"/>
          <p:nvPr/>
        </p:nvSpPr>
        <p:spPr>
          <a:xfrm>
            <a:off x="215280" y="533306"/>
            <a:ext cx="8686799" cy="877987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5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Who are WE?</a:t>
            </a:r>
            <a:endParaRPr lang="en-US" sz="48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  <p:sp>
        <p:nvSpPr>
          <p:cNvPr id="9" name="Text Box 5"/>
          <p:cNvSpPr txBox="1"/>
          <p:nvPr/>
        </p:nvSpPr>
        <p:spPr>
          <a:xfrm>
            <a:off x="215280" y="1759707"/>
            <a:ext cx="8686799" cy="1450984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200" b="1" dirty="0" smtClean="0">
                <a:solidFill>
                  <a:srgbClr val="CA3126"/>
                </a:solidFill>
                <a:latin typeface="Calisto MT"/>
                <a:cs typeface="Calisto MT"/>
              </a:rPr>
              <a:t>Information is everywhere</a:t>
            </a:r>
          </a:p>
          <a:p>
            <a:r>
              <a:rPr lang="en-US" sz="4200" b="1" dirty="0" smtClean="0">
                <a:solidFill>
                  <a:srgbClr val="CA3126"/>
                </a:solidFill>
                <a:latin typeface="Calisto MT"/>
                <a:cs typeface="Calisto MT"/>
              </a:rPr>
              <a:t>and readily accessible.</a:t>
            </a:r>
            <a:endParaRPr lang="en-US" sz="42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215280" y="3674262"/>
            <a:ext cx="8686799" cy="1450984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200" b="1" dirty="0" smtClean="0">
                <a:solidFill>
                  <a:srgbClr val="CA3126"/>
                </a:solidFill>
                <a:latin typeface="Calisto MT"/>
                <a:cs typeface="Calisto MT"/>
              </a:rPr>
              <a:t>It is no longer the prerogative of a few ‘teachers’.</a:t>
            </a:r>
            <a:endParaRPr lang="en-US" sz="42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900770"/>
            <a:ext cx="2207926" cy="145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9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16</a:t>
            </a:fld>
            <a:endParaRPr lang="en-US"/>
          </a:p>
        </p:txBody>
      </p:sp>
      <p:sp>
        <p:nvSpPr>
          <p:cNvPr id="10" name="Text Box 5"/>
          <p:cNvSpPr txBox="1"/>
          <p:nvPr/>
        </p:nvSpPr>
        <p:spPr>
          <a:xfrm>
            <a:off x="215280" y="533306"/>
            <a:ext cx="8686799" cy="877987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5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What is our role?</a:t>
            </a:r>
            <a:endParaRPr lang="en-US" sz="48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  <p:sp>
        <p:nvSpPr>
          <p:cNvPr id="9" name="Text Box 5"/>
          <p:cNvSpPr txBox="1"/>
          <p:nvPr/>
        </p:nvSpPr>
        <p:spPr>
          <a:xfrm>
            <a:off x="215280" y="1759707"/>
            <a:ext cx="8686799" cy="815902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200" b="1" dirty="0" smtClean="0">
                <a:solidFill>
                  <a:srgbClr val="CA3126"/>
                </a:solidFill>
                <a:latin typeface="Calisto MT"/>
                <a:cs typeface="Calisto MT"/>
              </a:rPr>
              <a:t>We are no longer ‘teachers’.</a:t>
            </a:r>
            <a:endParaRPr lang="en-US" sz="42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215280" y="2948770"/>
            <a:ext cx="8686799" cy="1450984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200" b="1" dirty="0" smtClean="0">
                <a:solidFill>
                  <a:srgbClr val="CA3126"/>
                </a:solidFill>
                <a:latin typeface="Calisto MT"/>
                <a:cs typeface="Calisto MT"/>
              </a:rPr>
              <a:t>We are </a:t>
            </a:r>
          </a:p>
          <a:p>
            <a:r>
              <a:rPr lang="en-US" sz="4200" b="1" dirty="0" smtClean="0">
                <a:solidFill>
                  <a:srgbClr val="CA3126"/>
                </a:solidFill>
                <a:latin typeface="Calisto MT"/>
                <a:cs typeface="Calisto MT"/>
              </a:rPr>
              <a:t>LEARNING DESIGNERS.</a:t>
            </a:r>
            <a:endParaRPr lang="en-US" sz="42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4601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17</a:t>
            </a:fld>
            <a:endParaRPr lang="en-US"/>
          </a:p>
        </p:txBody>
      </p:sp>
      <p:sp>
        <p:nvSpPr>
          <p:cNvPr id="10" name="Text Box 5"/>
          <p:cNvSpPr txBox="1"/>
          <p:nvPr/>
        </p:nvSpPr>
        <p:spPr>
          <a:xfrm>
            <a:off x="215280" y="533306"/>
            <a:ext cx="8686799" cy="877987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5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New learning</a:t>
            </a:r>
            <a:endParaRPr lang="en-US" sz="48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 flipV="1">
            <a:off x="4690269" y="3412750"/>
            <a:ext cx="1025007" cy="521228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3"/>
          </p:cNvCxnSpPr>
          <p:nvPr/>
        </p:nvCxnSpPr>
        <p:spPr>
          <a:xfrm>
            <a:off x="2240938" y="2554959"/>
            <a:ext cx="757818" cy="261779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80" y="1599129"/>
            <a:ext cx="2025658" cy="191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299875" y="2816738"/>
            <a:ext cx="1905783" cy="630942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500" b="1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Collect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754" y="2998997"/>
            <a:ext cx="2387980" cy="1743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756" y="2111614"/>
            <a:ext cx="1691512" cy="2258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2839996" y="3738928"/>
            <a:ext cx="2257886" cy="630942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500" b="1" dirty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Organize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5016298" y="4637004"/>
            <a:ext cx="4287837" cy="107721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Make sense of </a:t>
            </a:r>
          </a:p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and apply</a:t>
            </a:r>
          </a:p>
        </p:txBody>
      </p:sp>
    </p:spTree>
    <p:extLst>
      <p:ext uri="{BB962C8B-B14F-4D97-AF65-F5344CB8AC3E}">
        <p14:creationId xmlns:p14="http://schemas.microsoft.com/office/powerpoint/2010/main" val="362936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18</a:t>
            </a:fld>
            <a:endParaRPr lang="en-US"/>
          </a:p>
        </p:txBody>
      </p:sp>
      <p:sp>
        <p:nvSpPr>
          <p:cNvPr id="10" name="Text Box 5"/>
          <p:cNvSpPr txBox="1"/>
          <p:nvPr/>
        </p:nvSpPr>
        <p:spPr>
          <a:xfrm>
            <a:off x="215280" y="533306"/>
            <a:ext cx="8686799" cy="877987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5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Principles of effective learning</a:t>
            </a:r>
            <a:endParaRPr lang="en-US" sz="48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4991100" y="3420292"/>
            <a:ext cx="855663" cy="127000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655888" y="3420292"/>
            <a:ext cx="906462" cy="1411287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814888" y="1820785"/>
            <a:ext cx="3420684" cy="19443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3592" y="1695038"/>
            <a:ext cx="2768194" cy="2133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12329" y="4130965"/>
            <a:ext cx="4941343" cy="12952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1393825" y="1820092"/>
            <a:ext cx="2168525" cy="1785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Maximize the amount of </a:t>
            </a:r>
            <a:r>
              <a:rPr lang="en-US" sz="2200" b="1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learning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experience per individual 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4991100" y="2029642"/>
            <a:ext cx="3030538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Make the </a:t>
            </a:r>
            <a:r>
              <a:rPr lang="en-US" sz="2200" b="1" dirty="0" smtClean="0"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learning</a:t>
            </a:r>
            <a:r>
              <a:rPr lang="en-US" sz="2200" b="1" dirty="0" smtClean="0">
                <a:solidFill>
                  <a:srgbClr val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experiences connect to form a concept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2351088" y="4309292"/>
            <a:ext cx="4287837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Include social interaction as part of the </a:t>
            </a:r>
            <a:r>
              <a:rPr lang="en-US" sz="2200" b="1" dirty="0" smtClean="0"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learning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experience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495675" y="2663054"/>
            <a:ext cx="1495425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2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19</a:t>
            </a:fld>
            <a:endParaRPr lang="en-US"/>
          </a:p>
        </p:txBody>
      </p:sp>
      <p:sp>
        <p:nvSpPr>
          <p:cNvPr id="10" name="Text Box 5"/>
          <p:cNvSpPr txBox="1"/>
          <p:nvPr/>
        </p:nvSpPr>
        <p:spPr>
          <a:xfrm>
            <a:off x="457201" y="1076111"/>
            <a:ext cx="8229599" cy="2593249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5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Challenges and </a:t>
            </a:r>
          </a:p>
          <a:p>
            <a:pPr algn="ctr"/>
            <a:r>
              <a:rPr lang="en-US" sz="45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Problems </a:t>
            </a:r>
          </a:p>
          <a:p>
            <a:pPr algn="ctr"/>
            <a:r>
              <a:rPr lang="en-US" sz="45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in Learning</a:t>
            </a:r>
            <a:endParaRPr lang="en-US" sz="48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20</a:t>
            </a:fld>
            <a:endParaRPr lang="en-US"/>
          </a:p>
        </p:txBody>
      </p:sp>
      <p:sp>
        <p:nvSpPr>
          <p:cNvPr id="10" name="Text Box 5"/>
          <p:cNvSpPr txBox="1"/>
          <p:nvPr/>
        </p:nvSpPr>
        <p:spPr>
          <a:xfrm>
            <a:off x="317515" y="335183"/>
            <a:ext cx="8643473" cy="529234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Challenges and Problems in Learning</a:t>
            </a:r>
            <a:endParaRPr lang="en-US" sz="40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17515" y="2052009"/>
            <a:ext cx="8643473" cy="1916517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The student is bombarded with too much information from multiple subjects every day.</a:t>
            </a:r>
            <a:endParaRPr lang="en-US" sz="40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33624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3</a:t>
            </a:fld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15280" y="3872936"/>
            <a:ext cx="8686799" cy="116215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kern="0" dirty="0" smtClean="0">
                <a:solidFill>
                  <a:srgbClr val="CA3126"/>
                </a:solidFill>
                <a:effectLst/>
                <a:latin typeface="Calisto MT"/>
                <a:ea typeface="ＭＳ Ｐ明朝"/>
                <a:cs typeface="Times New Roman"/>
              </a:rPr>
              <a:t>Eli Ghazel</a:t>
            </a:r>
            <a:endParaRPr lang="en-US" sz="1800" b="1" kern="0" dirty="0">
              <a:solidFill>
                <a:srgbClr val="CA3827"/>
              </a:solidFill>
              <a:effectLst/>
              <a:latin typeface="Calisto MT"/>
              <a:ea typeface="ＭＳ Ｐ明朝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53765" y="4404153"/>
            <a:ext cx="60580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/>
              <a:t>eli@eupad.net</a:t>
            </a:r>
            <a:r>
              <a:rPr lang="en-US" sz="3500" dirty="0" smtClean="0"/>
              <a:t> </a:t>
            </a:r>
            <a:r>
              <a:rPr lang="en-US" sz="3500" dirty="0" smtClean="0"/>
              <a:t>  </a:t>
            </a:r>
            <a:r>
              <a:rPr lang="en-US" sz="3200" dirty="0" smtClean="0"/>
              <a:t>+</a:t>
            </a:r>
            <a:r>
              <a:rPr lang="en-US" sz="3200" dirty="0" smtClean="0"/>
              <a:t>971559221588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49364" y="789592"/>
            <a:ext cx="50952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www.eupad.net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err="1" smtClean="0"/>
              <a:t>www.munjez.com</a:t>
            </a:r>
            <a:r>
              <a:rPr lang="en-US" sz="4000" dirty="0" smtClean="0"/>
              <a:t> </a:t>
            </a:r>
          </a:p>
          <a:p>
            <a:endParaRPr lang="en-US" sz="4000" dirty="0"/>
          </a:p>
          <a:p>
            <a:r>
              <a:rPr lang="en-US" sz="4000" dirty="0" smtClean="0"/>
              <a:t>www.21caf.org</a:t>
            </a:r>
            <a:endParaRPr lang="en-US" sz="4000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86" y="789592"/>
            <a:ext cx="3045610" cy="65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448" y="3255816"/>
            <a:ext cx="4779028" cy="7352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360" y="1701161"/>
            <a:ext cx="1651000" cy="124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4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21</a:t>
            </a:fld>
            <a:endParaRPr lang="en-US"/>
          </a:p>
        </p:txBody>
      </p:sp>
      <p:sp>
        <p:nvSpPr>
          <p:cNvPr id="10" name="Text Box 5"/>
          <p:cNvSpPr txBox="1"/>
          <p:nvPr/>
        </p:nvSpPr>
        <p:spPr>
          <a:xfrm>
            <a:off x="317515" y="335183"/>
            <a:ext cx="8643473" cy="529234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Challenges and Problems in Learning</a:t>
            </a:r>
            <a:endParaRPr lang="en-US" sz="40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  <p:sp>
        <p:nvSpPr>
          <p:cNvPr id="8" name="Text Box 5"/>
          <p:cNvSpPr txBox="1"/>
          <p:nvPr/>
        </p:nvSpPr>
        <p:spPr>
          <a:xfrm>
            <a:off x="317515" y="1884421"/>
            <a:ext cx="8643473" cy="2463385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The student is not helped to develop mental models of organization in order to start making sense of information. </a:t>
            </a:r>
            <a:r>
              <a:rPr lang="en-US" sz="4000" b="1" i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(develop knowledge)</a:t>
            </a:r>
            <a:endParaRPr lang="en-US" sz="4000" b="1" i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66316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22</a:t>
            </a:fld>
            <a:endParaRPr lang="en-US"/>
          </a:p>
        </p:txBody>
      </p:sp>
      <p:sp>
        <p:nvSpPr>
          <p:cNvPr id="10" name="Text Box 5"/>
          <p:cNvSpPr txBox="1"/>
          <p:nvPr/>
        </p:nvSpPr>
        <p:spPr>
          <a:xfrm>
            <a:off x="317515" y="335183"/>
            <a:ext cx="8643473" cy="529234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Challenges and Problems in Learning</a:t>
            </a:r>
            <a:endParaRPr lang="en-US" sz="40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  <p:sp>
        <p:nvSpPr>
          <p:cNvPr id="8" name="Text Box 5"/>
          <p:cNvSpPr txBox="1"/>
          <p:nvPr/>
        </p:nvSpPr>
        <p:spPr>
          <a:xfrm>
            <a:off x="301841" y="1111393"/>
            <a:ext cx="8643473" cy="3236413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The students’ responses are usually </a:t>
            </a:r>
          </a:p>
          <a:p>
            <a:pPr marL="571500" indent="-571500">
              <a:buFont typeface="Arial"/>
              <a:buChar char="•"/>
            </a:pPr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Test type exercises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Answers to questions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Essays</a:t>
            </a:r>
          </a:p>
          <a:p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 </a:t>
            </a:r>
            <a:endParaRPr lang="en-US" sz="4000" b="1" i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4210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23</a:t>
            </a:fld>
            <a:endParaRPr lang="en-US"/>
          </a:p>
        </p:txBody>
      </p:sp>
      <p:sp>
        <p:nvSpPr>
          <p:cNvPr id="10" name="Text Box 5"/>
          <p:cNvSpPr txBox="1"/>
          <p:nvPr/>
        </p:nvSpPr>
        <p:spPr>
          <a:xfrm>
            <a:off x="317515" y="335183"/>
            <a:ext cx="8643473" cy="529234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Challenges and Problems in Learning</a:t>
            </a:r>
            <a:endParaRPr lang="en-US" sz="40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  <p:sp>
        <p:nvSpPr>
          <p:cNvPr id="8" name="Text Box 5"/>
          <p:cNvSpPr txBox="1"/>
          <p:nvPr/>
        </p:nvSpPr>
        <p:spPr>
          <a:xfrm>
            <a:off x="301841" y="1160313"/>
            <a:ext cx="8643473" cy="3187493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The need to develop an experience or a set of experiences in the classroom and at </a:t>
            </a:r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home that help our children learn.</a:t>
            </a:r>
            <a:endParaRPr lang="en-US" sz="4000" b="1" dirty="0" smtClean="0">
              <a:solidFill>
                <a:srgbClr val="CA312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sto MT"/>
              <a:cs typeface="Calisto MT"/>
            </a:endParaRPr>
          </a:p>
          <a:p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 </a:t>
            </a:r>
            <a:endParaRPr lang="en-US" sz="4000" b="1" i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55112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24</a:t>
            </a:fld>
            <a:endParaRPr lang="en-US"/>
          </a:p>
        </p:txBody>
      </p:sp>
      <p:sp>
        <p:nvSpPr>
          <p:cNvPr id="10" name="Text Box 5"/>
          <p:cNvSpPr txBox="1"/>
          <p:nvPr/>
        </p:nvSpPr>
        <p:spPr>
          <a:xfrm>
            <a:off x="317515" y="335183"/>
            <a:ext cx="8643473" cy="529234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A Learning Experience Needs</a:t>
            </a:r>
            <a:endParaRPr lang="en-US" sz="40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  <p:sp>
        <p:nvSpPr>
          <p:cNvPr id="8" name="Text Box 5"/>
          <p:cNvSpPr txBox="1"/>
          <p:nvPr/>
        </p:nvSpPr>
        <p:spPr>
          <a:xfrm>
            <a:off x="317515" y="1093751"/>
            <a:ext cx="4127699" cy="1162414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Sources of information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6664" y="2619712"/>
            <a:ext cx="2735807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that can be read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986" y="1093751"/>
            <a:ext cx="2508857" cy="14228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15" y="2413000"/>
            <a:ext cx="3088938" cy="156898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8393" y="4109599"/>
            <a:ext cx="2735807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that can be heard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714" y="3329655"/>
            <a:ext cx="2413000" cy="15038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56969" y="4939560"/>
            <a:ext cx="2367722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that can be seen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823" y="3307619"/>
            <a:ext cx="2388504" cy="160395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01719" y="4939560"/>
            <a:ext cx="2367722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that can be seen and heard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5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 animBg="1"/>
      <p:bldP spid="24" grpId="0" animBg="1"/>
      <p:bldP spid="26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25</a:t>
            </a:fld>
            <a:endParaRPr lang="en-US"/>
          </a:p>
        </p:txBody>
      </p:sp>
      <p:sp>
        <p:nvSpPr>
          <p:cNvPr id="10" name="Text Box 5"/>
          <p:cNvSpPr txBox="1"/>
          <p:nvPr/>
        </p:nvSpPr>
        <p:spPr>
          <a:xfrm>
            <a:off x="317515" y="335183"/>
            <a:ext cx="8643473" cy="529234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A Learning Experience Needs</a:t>
            </a:r>
            <a:endParaRPr lang="en-US" sz="40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  <p:sp>
        <p:nvSpPr>
          <p:cNvPr id="8" name="Text Box 5"/>
          <p:cNvSpPr txBox="1"/>
          <p:nvPr/>
        </p:nvSpPr>
        <p:spPr>
          <a:xfrm>
            <a:off x="317515" y="1093751"/>
            <a:ext cx="4127699" cy="2416836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M</a:t>
            </a:r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ental (cognitive) processing of information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2200" y="2804944"/>
            <a:ext cx="2735807" cy="37046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Comparing information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436" y="1093751"/>
            <a:ext cx="1476306" cy="1536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43" y="5221780"/>
            <a:ext cx="2735807" cy="37046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Recognizing information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79" y="3510587"/>
            <a:ext cx="1476306" cy="15367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23921" y="5221780"/>
            <a:ext cx="2735807" cy="37046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Identifying information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57" y="3510587"/>
            <a:ext cx="1476306" cy="15367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25181" y="5221780"/>
            <a:ext cx="2735807" cy="37046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Classifying information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417" y="3510587"/>
            <a:ext cx="1476306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9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 animBg="1"/>
      <p:bldP spid="16" grpId="0" animBg="1"/>
      <p:bldP spid="18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26</a:t>
            </a:fld>
            <a:endParaRPr lang="en-US"/>
          </a:p>
        </p:txBody>
      </p:sp>
      <p:sp>
        <p:nvSpPr>
          <p:cNvPr id="10" name="Text Box 5"/>
          <p:cNvSpPr txBox="1"/>
          <p:nvPr/>
        </p:nvSpPr>
        <p:spPr>
          <a:xfrm>
            <a:off x="317515" y="335183"/>
            <a:ext cx="8643473" cy="529234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A Learning Experience Needs</a:t>
            </a:r>
            <a:endParaRPr lang="en-US" sz="40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  <p:sp>
        <p:nvSpPr>
          <p:cNvPr id="8" name="Text Box 5"/>
          <p:cNvSpPr txBox="1"/>
          <p:nvPr/>
        </p:nvSpPr>
        <p:spPr>
          <a:xfrm>
            <a:off x="317515" y="1093751"/>
            <a:ext cx="4127699" cy="1164317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Response from the students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19093" y="1411292"/>
            <a:ext cx="1967707" cy="37046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Speaking response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8157" y="4453877"/>
            <a:ext cx="2735807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Act out / demonstrating  response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391" y="1093750"/>
            <a:ext cx="1687163" cy="1679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56" y="2773416"/>
            <a:ext cx="2082800" cy="1474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558" y="2066572"/>
            <a:ext cx="1318591" cy="1676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124200" y="3742972"/>
            <a:ext cx="1835307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Writing response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935" y="2984914"/>
            <a:ext cx="2278315" cy="15161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79935" y="4575683"/>
            <a:ext cx="2278315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Drawing / providing an image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6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 animBg="1"/>
      <p:bldP spid="16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27</a:t>
            </a:fld>
            <a:endParaRPr lang="en-US"/>
          </a:p>
        </p:txBody>
      </p:sp>
      <p:sp>
        <p:nvSpPr>
          <p:cNvPr id="10" name="Text Box 5"/>
          <p:cNvSpPr txBox="1"/>
          <p:nvPr/>
        </p:nvSpPr>
        <p:spPr>
          <a:xfrm>
            <a:off x="317515" y="335183"/>
            <a:ext cx="8643473" cy="529234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A Learning Experience Needs</a:t>
            </a:r>
            <a:endParaRPr lang="en-US" sz="40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  <p:sp>
        <p:nvSpPr>
          <p:cNvPr id="8" name="Text Box 5"/>
          <p:cNvSpPr txBox="1"/>
          <p:nvPr/>
        </p:nvSpPr>
        <p:spPr>
          <a:xfrm>
            <a:off x="317515" y="1033875"/>
            <a:ext cx="4127699" cy="4323191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Response from the students</a:t>
            </a:r>
          </a:p>
          <a:p>
            <a:pPr marL="457200" indent="-457200">
              <a:buFont typeface="Arial"/>
              <a:buChar char="•"/>
            </a:pPr>
            <a:r>
              <a:rPr lang="en-US" sz="3000" b="1" dirty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c</a:t>
            </a:r>
            <a:r>
              <a:rPr lang="en-US" sz="3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reates meaning focused attention</a:t>
            </a:r>
          </a:p>
          <a:p>
            <a:pPr marL="457200" indent="-457200">
              <a:buFont typeface="Arial"/>
              <a:buChar char="•"/>
            </a:pPr>
            <a:r>
              <a:rPr lang="en-US" sz="3000" b="1" dirty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i</a:t>
            </a:r>
            <a:r>
              <a:rPr lang="en-US" sz="3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s managed for maximum experience for all</a:t>
            </a:r>
          </a:p>
          <a:p>
            <a:pPr marL="457200" indent="-457200">
              <a:buFont typeface="Arial"/>
              <a:buChar char="•"/>
            </a:pPr>
            <a:r>
              <a:rPr lang="en-US" sz="3000" b="1" dirty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i</a:t>
            </a:r>
            <a:r>
              <a:rPr lang="en-US" sz="3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ncludes social interaction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2005" y="1653915"/>
            <a:ext cx="1967707" cy="37046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Speaking response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25181" y="4453877"/>
            <a:ext cx="2735807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Act out / demonstrating  response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391" y="1093751"/>
            <a:ext cx="1169515" cy="1164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867" y="4453877"/>
            <a:ext cx="1275933" cy="903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391" y="3321266"/>
            <a:ext cx="890868" cy="11326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242005" y="3676605"/>
            <a:ext cx="1835307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Writing response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908" y="2418284"/>
            <a:ext cx="1241998" cy="82649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42005" y="2598447"/>
            <a:ext cx="2278315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Drawing / providing an image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28</a:t>
            </a:fld>
            <a:endParaRPr lang="en-US"/>
          </a:p>
        </p:txBody>
      </p:sp>
      <p:sp>
        <p:nvSpPr>
          <p:cNvPr id="10" name="Text Box 5"/>
          <p:cNvSpPr txBox="1"/>
          <p:nvPr/>
        </p:nvSpPr>
        <p:spPr>
          <a:xfrm>
            <a:off x="317515" y="1621197"/>
            <a:ext cx="8643473" cy="1941167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>
                <a:solidFill>
                  <a:srgbClr val="CA3126"/>
                </a:solidFill>
                <a:latin typeface="Calisto MT"/>
                <a:cs typeface="Calisto MT"/>
              </a:rPr>
              <a:t>What are the best ways to help </a:t>
            </a:r>
            <a:r>
              <a:rPr lang="en-US" sz="4000" b="1" dirty="0" smtClean="0">
                <a:solidFill>
                  <a:srgbClr val="CA3126"/>
                </a:solidFill>
                <a:latin typeface="Calisto MT"/>
                <a:cs typeface="Calisto MT"/>
              </a:rPr>
              <a:t>our children learn</a:t>
            </a:r>
            <a:r>
              <a:rPr lang="en-US" sz="4000" b="1" dirty="0">
                <a:solidFill>
                  <a:srgbClr val="CA3126"/>
                </a:solidFill>
                <a:latin typeface="Calisto MT"/>
                <a:cs typeface="Calisto MT"/>
              </a:rPr>
              <a:t>?</a:t>
            </a:r>
            <a:endParaRPr lang="en-US" sz="4000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9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2146529" y="438403"/>
            <a:ext cx="6055678" cy="1815882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smtClean="0"/>
              <a:t>Printed </a:t>
            </a:r>
            <a:endParaRPr lang="en-US" sz="2800" dirty="0" smtClean="0"/>
          </a:p>
          <a:p>
            <a:r>
              <a:rPr lang="en-US" sz="2800" dirty="0" smtClean="0"/>
              <a:t>Audio</a:t>
            </a:r>
          </a:p>
          <a:p>
            <a:r>
              <a:rPr lang="en-US" sz="2800" dirty="0" smtClean="0"/>
              <a:t>Video</a:t>
            </a:r>
          </a:p>
          <a:p>
            <a:r>
              <a:rPr lang="en-US" sz="2800" dirty="0" smtClean="0"/>
              <a:t>Pictures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146529" y="2458721"/>
            <a:ext cx="6055678" cy="1815882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Tasks for learning: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Collect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Organize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Make sense of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146529" y="4425551"/>
            <a:ext cx="6055678" cy="224676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Response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Using images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Acting out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Speaking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Writing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616" y="1011992"/>
            <a:ext cx="1425221" cy="707886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Sources/information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08081" y="2839497"/>
            <a:ext cx="1590756" cy="40011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Processing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08081" y="4856214"/>
            <a:ext cx="1117140" cy="40011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Respond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5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30</a:t>
            </a:fld>
            <a:endParaRPr lang="en-US"/>
          </a:p>
        </p:txBody>
      </p:sp>
      <p:sp>
        <p:nvSpPr>
          <p:cNvPr id="10" name="Text Box 5"/>
          <p:cNvSpPr txBox="1"/>
          <p:nvPr/>
        </p:nvSpPr>
        <p:spPr>
          <a:xfrm>
            <a:off x="317515" y="1621197"/>
            <a:ext cx="8643473" cy="1941167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A writer is only as good as his mastery of reading skills and strategies</a:t>
            </a:r>
            <a:endParaRPr lang="en-US" sz="40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9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4</a:t>
            </a:fld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15280" y="1831890"/>
            <a:ext cx="8686799" cy="320320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kern="0" dirty="0">
                <a:solidFill>
                  <a:srgbClr val="CA3126"/>
                </a:solidFill>
                <a:effectLst/>
                <a:latin typeface="Calisto MT"/>
                <a:ea typeface="ＭＳ Ｐ明朝"/>
                <a:cs typeface="Times New Roman"/>
              </a:rPr>
              <a:t>In the next 20 years, 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kern="0" dirty="0">
                <a:solidFill>
                  <a:srgbClr val="CA3126"/>
                </a:solidFill>
                <a:effectLst/>
                <a:latin typeface="Calisto MT"/>
                <a:ea typeface="ＭＳ Ｐ明朝"/>
                <a:cs typeface="Times New Roman"/>
              </a:rPr>
              <a:t>9 out </a:t>
            </a:r>
            <a:r>
              <a:rPr lang="en-US" sz="4000" b="1" kern="0" dirty="0">
                <a:solidFill>
                  <a:srgbClr val="CA3827"/>
                </a:solidFill>
                <a:effectLst/>
                <a:latin typeface="Calisto MT"/>
                <a:ea typeface="ＭＳ Ｐ明朝"/>
                <a:cs typeface="Times New Roman"/>
              </a:rPr>
              <a:t>10 of the jobs we know today </a:t>
            </a:r>
            <a:endParaRPr lang="en-US" sz="4000" b="1" kern="0" dirty="0" smtClean="0">
              <a:solidFill>
                <a:srgbClr val="CA3827"/>
              </a:solidFill>
              <a:effectLst/>
              <a:latin typeface="Calisto MT"/>
              <a:ea typeface="ＭＳ Ｐ明朝"/>
              <a:cs typeface="Times New Roman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kern="0" dirty="0" smtClean="0">
                <a:solidFill>
                  <a:srgbClr val="CA3827"/>
                </a:solidFill>
                <a:effectLst/>
                <a:latin typeface="Calisto MT"/>
                <a:ea typeface="ＭＳ Ｐ明朝"/>
                <a:cs typeface="Times New Roman"/>
              </a:rPr>
              <a:t>will become </a:t>
            </a:r>
            <a:r>
              <a:rPr lang="en-US" sz="4000" b="1" kern="0" dirty="0">
                <a:solidFill>
                  <a:srgbClr val="CA3827"/>
                </a:solidFill>
                <a:effectLst/>
                <a:latin typeface="Calisto MT"/>
                <a:ea typeface="ＭＳ Ｐ明朝"/>
                <a:cs typeface="Times New Roman"/>
              </a:rPr>
              <a:t>obsolete!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>
                <a:solidFill>
                  <a:srgbClr val="CA3827"/>
                </a:solidFill>
                <a:effectLst/>
                <a:ea typeface="ＭＳ Ｐ明朝"/>
                <a:cs typeface="Times New Roman"/>
              </a:rPr>
              <a:t> </a:t>
            </a:r>
            <a:endParaRPr lang="en-US" sz="1800" b="1" kern="0" dirty="0">
              <a:solidFill>
                <a:srgbClr val="CA3827"/>
              </a:solidFill>
              <a:effectLst/>
              <a:latin typeface="Calisto MT"/>
              <a:ea typeface="ＭＳ Ｐ明朝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6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31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8633" y="384568"/>
            <a:ext cx="8228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Study </a:t>
            </a:r>
            <a:r>
              <a:rPr lang="en-US" sz="2400" b="1" dirty="0"/>
              <a:t>the sentences below and underline the parts that answer the following words    WHO   WHAT     ACTION (verb)     HOW     WHERE    WHEN. Write the appropriate word above each underlined part.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03927" y="2353035"/>
            <a:ext cx="80613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u="sng" dirty="0"/>
              <a:t>We</a:t>
            </a:r>
            <a:r>
              <a:rPr lang="en-US" sz="2400" dirty="0"/>
              <a:t> </a:t>
            </a:r>
            <a:r>
              <a:rPr lang="en-US" sz="2400" u="sng" dirty="0"/>
              <a:t>will build</a:t>
            </a:r>
            <a:r>
              <a:rPr lang="en-US" sz="2400" dirty="0"/>
              <a:t> </a:t>
            </a:r>
            <a:r>
              <a:rPr lang="en-US" sz="2400" u="sng" dirty="0"/>
              <a:t>a new birdhouse</a:t>
            </a:r>
            <a:r>
              <a:rPr lang="en-US" sz="2400" dirty="0"/>
              <a:t> </a:t>
            </a:r>
            <a:r>
              <a:rPr lang="en-US" sz="2400" u="sng" dirty="0"/>
              <a:t>with the basket</a:t>
            </a:r>
            <a:r>
              <a:rPr lang="en-US" sz="2400" dirty="0"/>
              <a:t>. 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u="sng" dirty="0" smtClean="0"/>
              <a:t>Dog </a:t>
            </a:r>
            <a:r>
              <a:rPr lang="en-US" sz="2400" u="sng" dirty="0"/>
              <a:t>hair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u="sng" dirty="0" smtClean="0"/>
              <a:t>was</a:t>
            </a:r>
            <a:r>
              <a:rPr lang="en-US" sz="2400" dirty="0" smtClean="0"/>
              <a:t>   </a:t>
            </a:r>
            <a:r>
              <a:rPr lang="en-US" sz="2400" u="sng" dirty="0" smtClean="0"/>
              <a:t>on </a:t>
            </a:r>
            <a:r>
              <a:rPr lang="en-US" sz="2400" u="sng" dirty="0"/>
              <a:t>the list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u="sng" dirty="0" smtClean="0"/>
              <a:t>Taylor and her friends</a:t>
            </a:r>
            <a:r>
              <a:rPr lang="en-US" sz="2400" dirty="0" smtClean="0"/>
              <a:t>   </a:t>
            </a:r>
            <a:r>
              <a:rPr lang="en-US" sz="2400" u="sng" dirty="0" smtClean="0"/>
              <a:t>watched</a:t>
            </a:r>
            <a:r>
              <a:rPr lang="en-US" sz="2400" dirty="0" smtClean="0"/>
              <a:t>    </a:t>
            </a:r>
            <a:r>
              <a:rPr lang="en-US" sz="2400" u="sng" dirty="0" smtClean="0"/>
              <a:t>the basket.</a:t>
            </a:r>
          </a:p>
          <a:p>
            <a:endParaRPr lang="en-US" sz="2400" u="sng" dirty="0" smtClean="0"/>
          </a:p>
          <a:p>
            <a:pPr marL="342900" indent="-342900">
              <a:buFont typeface="Arial"/>
              <a:buChar char="•"/>
            </a:pPr>
            <a:r>
              <a:rPr lang="en-US" sz="2400" u="sng" dirty="0" smtClean="0"/>
              <a:t>The </a:t>
            </a:r>
            <a:r>
              <a:rPr lang="en-US" sz="2400" u="sng" dirty="0"/>
              <a:t>basket</a:t>
            </a: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u="sng" dirty="0" smtClean="0"/>
              <a:t>was</a:t>
            </a:r>
            <a:r>
              <a:rPr lang="en-US" sz="2400" dirty="0" smtClean="0"/>
              <a:t>  </a:t>
            </a:r>
            <a:r>
              <a:rPr lang="en-US" sz="2400" u="sng" dirty="0" smtClean="0"/>
              <a:t>empty</a:t>
            </a:r>
            <a:r>
              <a:rPr lang="en-US" sz="2400" dirty="0" smtClean="0"/>
              <a:t>   </a:t>
            </a:r>
            <a:r>
              <a:rPr lang="en-US" sz="2400" u="sng" dirty="0" smtClean="0"/>
              <a:t>in </a:t>
            </a:r>
            <a:r>
              <a:rPr lang="en-US" sz="2400" u="sng" dirty="0"/>
              <a:t>a few days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u="sng" dirty="0" smtClean="0"/>
              <a:t>Yarn</a:t>
            </a:r>
            <a:r>
              <a:rPr lang="en-US" sz="2400" dirty="0" smtClean="0"/>
              <a:t>   </a:t>
            </a:r>
            <a:r>
              <a:rPr lang="en-US" sz="2400" u="sng" dirty="0" smtClean="0"/>
              <a:t>poked </a:t>
            </a:r>
            <a:r>
              <a:rPr lang="en-US" sz="2400" u="sng" dirty="0"/>
              <a:t>out</a:t>
            </a: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u="sng" dirty="0" smtClean="0"/>
              <a:t>from </a:t>
            </a:r>
            <a:r>
              <a:rPr lang="en-US" sz="2400" u="sng" dirty="0"/>
              <a:t>the sticks and mud. </a:t>
            </a:r>
            <a:endParaRPr lang="en-US" sz="2400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93789" y="2017304"/>
            <a:ext cx="68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2859" y="2015918"/>
            <a:ext cx="86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2024417"/>
            <a:ext cx="86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3368" y="1983703"/>
            <a:ext cx="86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9567" y="2841749"/>
            <a:ext cx="86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3407" y="2835380"/>
            <a:ext cx="86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6687" y="2846652"/>
            <a:ext cx="86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9567" y="3598851"/>
            <a:ext cx="535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Who                                   Action              What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533" y="4351050"/>
            <a:ext cx="535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What             Action     What                 When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466" y="5050327"/>
            <a:ext cx="535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What             Action                      Where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6872"/>
            <a:ext cx="9144000" cy="5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1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32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8633" y="843908"/>
            <a:ext cx="8228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Study </a:t>
            </a:r>
            <a:r>
              <a:rPr lang="en-US" sz="2400" b="1" dirty="0"/>
              <a:t>the sentences below and underline the parts that answer the following words    WHO   WHAT     ACTION (verb)     HOW     WHERE    WHEN. Write the appropriate word above each underlined part.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8633" y="3701246"/>
            <a:ext cx="2471530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tall handsome man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2563" y="3701246"/>
            <a:ext cx="999106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bought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28629" y="3701246"/>
            <a:ext cx="318590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beautiful red Mercedes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8633" y="4982675"/>
            <a:ext cx="1340620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t a whim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22732" y="4982675"/>
            <a:ext cx="2540122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 the dealer in </a:t>
            </a:r>
            <a:r>
              <a:rPr lang="en-US" dirty="0" smtClean="0"/>
              <a:t>Beirut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7549" y="4982675"/>
            <a:ext cx="318590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ast weekend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4840" y="3020365"/>
            <a:ext cx="535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Who                         Action                      What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9270" y="4372364"/>
            <a:ext cx="535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                    Where                                   When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1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33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8633" y="843908"/>
            <a:ext cx="8228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Which question word    </a:t>
            </a:r>
            <a:r>
              <a:rPr lang="en-US" sz="2400" b="1" dirty="0"/>
              <a:t>WHO   </a:t>
            </a:r>
            <a:r>
              <a:rPr lang="en-US" sz="2400" b="1" dirty="0" smtClean="0"/>
              <a:t>WHAT     </a:t>
            </a:r>
            <a:r>
              <a:rPr lang="en-US" sz="2400" b="1" dirty="0"/>
              <a:t>HOW     WHERE    </a:t>
            </a:r>
            <a:r>
              <a:rPr lang="en-US" sz="2400" b="1" dirty="0" smtClean="0"/>
              <a:t>WHEN does each box below answer?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1033" y="2080049"/>
            <a:ext cx="2726340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033" y="2728528"/>
            <a:ext cx="2726340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ig round red table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1032" y="3502387"/>
            <a:ext cx="2726341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n the big round red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2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01637" y="792965"/>
            <a:ext cx="8229600" cy="1981200"/>
          </a:xfrm>
          <a:prstGeom prst="rect">
            <a:avLst/>
          </a:prstGeom>
          <a:solidFill>
            <a:schemeClr val="accent2">
              <a:lumMod val="2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b="1" dirty="0">
                <a:solidFill>
                  <a:schemeClr val="bg1"/>
                </a:solidFill>
              </a:rPr>
              <a:t>A complex sentence is one simple sentence where one of the parts is modified by a clause. A clause may start with a relative adverb such as WHO, WHAT, THAT, WHERE etc. Study the diagram of a complex sentence below and write three complex sentences using words from unit one. </a:t>
            </a:r>
            <a:endParaRPr lang="en-GB" b="1" dirty="0">
              <a:solidFill>
                <a:schemeClr val="bg1"/>
              </a:solidFill>
              <a:latin typeface="Calibri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752651"/>
              </p:ext>
            </p:extLst>
          </p:nvPr>
        </p:nvGraphicFramePr>
        <p:xfrm>
          <a:off x="401637" y="2960650"/>
          <a:ext cx="8285163" cy="1371600"/>
        </p:xfrm>
        <a:graphic>
          <a:graphicData uri="http://schemas.openxmlformats.org/drawingml/2006/table">
            <a:tbl>
              <a:tblPr/>
              <a:tblGrid>
                <a:gridCol w="1380458"/>
                <a:gridCol w="1380458"/>
                <a:gridCol w="1380458"/>
                <a:gridCol w="1080219"/>
                <a:gridCol w="1682308"/>
                <a:gridCol w="1381262"/>
              </a:tblGrid>
              <a:tr h="59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"/>
                        </a:rPr>
                        <a:t>Who/</a:t>
                      </a:r>
                      <a:endParaRPr lang="en-GB" sz="1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"/>
                        </a:rPr>
                        <a:t>what</a:t>
                      </a:r>
                      <a:endParaRPr lang="en-GB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3967" marR="6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"/>
                        </a:rPr>
                        <a:t>Action</a:t>
                      </a:r>
                      <a:endParaRPr lang="en-GB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3967" marR="6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Arial"/>
                        </a:rPr>
                        <a:t>Who/</a:t>
                      </a:r>
                      <a:endParaRPr lang="en-GB" sz="18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Arial"/>
                        </a:rPr>
                        <a:t>what</a:t>
                      </a:r>
                      <a:endParaRPr lang="en-GB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3967" marR="6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Arial"/>
                        </a:rPr>
                        <a:t>How</a:t>
                      </a:r>
                      <a:endParaRPr lang="en-GB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3967" marR="6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"/>
                        </a:rPr>
                        <a:t>Where </a:t>
                      </a:r>
                      <a:endParaRPr lang="en-GB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3967" marR="6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"/>
                        </a:rPr>
                        <a:t>When</a:t>
                      </a:r>
                      <a:endParaRPr lang="en-GB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3967" marR="6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799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Arial"/>
                        </a:rPr>
                        <a:t>The big tree</a:t>
                      </a:r>
                      <a:endParaRPr lang="en-GB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3967" marR="6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fell</a:t>
                      </a:r>
                      <a:endParaRPr lang="en-GB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3967" marR="6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3967" marR="6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3967" marR="6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on the old house</a:t>
                      </a:r>
                      <a:endParaRPr lang="en-GB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3967" marR="6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  <a:cs typeface="Arial"/>
                        </a:rPr>
                        <a:t>during the storm.</a:t>
                      </a:r>
                      <a:endParaRPr lang="en-GB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3967" marR="63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AutoShape 1"/>
          <p:cNvSpPr>
            <a:spLocks/>
          </p:cNvSpPr>
          <p:nvPr/>
        </p:nvSpPr>
        <p:spPr bwMode="auto">
          <a:xfrm>
            <a:off x="1374775" y="4993872"/>
            <a:ext cx="1624013" cy="609600"/>
          </a:xfrm>
          <a:prstGeom prst="borderCallout2">
            <a:avLst>
              <a:gd name="adj1" fmla="val 18750"/>
              <a:gd name="adj2" fmla="val -4694"/>
              <a:gd name="adj3" fmla="val 18750"/>
              <a:gd name="adj4" fmla="val -14634"/>
              <a:gd name="adj5" fmla="val -103231"/>
              <a:gd name="adj6" fmla="val -2472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sz="1400" b="1">
                <a:latin typeface="Calibri" charset="0"/>
              </a:rPr>
              <a:t>which was in the front garden</a:t>
            </a:r>
            <a:endParaRPr lang="en-US" sz="1400"/>
          </a:p>
        </p:txBody>
      </p:sp>
      <p:sp>
        <p:nvSpPr>
          <p:cNvPr id="10" name="AutoShape 2"/>
          <p:cNvSpPr>
            <a:spLocks/>
          </p:cNvSpPr>
          <p:nvPr/>
        </p:nvSpPr>
        <p:spPr bwMode="auto">
          <a:xfrm>
            <a:off x="6763484" y="4818453"/>
            <a:ext cx="1622425" cy="350837"/>
          </a:xfrm>
          <a:prstGeom prst="borderCallout2">
            <a:avLst>
              <a:gd name="adj1" fmla="val 32606"/>
              <a:gd name="adj2" fmla="val -4694"/>
              <a:gd name="adj3" fmla="val 32606"/>
              <a:gd name="adj4" fmla="val -10954"/>
              <a:gd name="adj5" fmla="val -157606"/>
              <a:gd name="adj6" fmla="val -17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sz="1400" b="1">
                <a:latin typeface="Calibri" charset="0"/>
              </a:rPr>
              <a:t>where I was born</a:t>
            </a:r>
            <a:endParaRPr lang="en-US" sz="1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34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7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35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8633" y="2522760"/>
            <a:ext cx="8228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At a lower level, we put words together to form the details and actions of a sentence. At a higher level, the details are no longer the parts of the sentence but the whole sentence becomes one idea.</a:t>
            </a:r>
            <a:endParaRPr lang="en-US" sz="2400" b="1" dirty="0"/>
          </a:p>
          <a:p>
            <a:r>
              <a:rPr lang="en-US" sz="2400" i="1" dirty="0"/>
              <a:t> 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2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36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8633" y="438608"/>
            <a:ext cx="8228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Read </a:t>
            </a:r>
            <a:r>
              <a:rPr lang="en-US" sz="2400" b="1" dirty="0"/>
              <a:t>the sentences and write the letter of the idea each one expresses. Sometimes depending on the context and the intonation, a sentence may express more than one idea. That’s why we have jokes and puns.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58632" y="2008268"/>
            <a:ext cx="8228167" cy="3942782"/>
            <a:chOff x="0" y="0"/>
            <a:chExt cx="6059170" cy="3632200"/>
          </a:xfrm>
        </p:grpSpPr>
        <p:sp>
          <p:nvSpPr>
            <p:cNvPr id="7" name="Text Box 22"/>
            <p:cNvSpPr txBox="1">
              <a:spLocks noChangeArrowheads="1"/>
            </p:cNvSpPr>
            <p:nvPr/>
          </p:nvSpPr>
          <p:spPr bwMode="auto">
            <a:xfrm>
              <a:off x="0" y="8255"/>
              <a:ext cx="4161790" cy="3623945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fontAlgn="base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200" b="1" kern="1200" dirty="0" smtClean="0">
                  <a:solidFill>
                    <a:srgbClr val="2A2A39"/>
                  </a:solidFill>
                  <a:effectLst/>
                  <a:latin typeface="Calibri"/>
                  <a:ea typeface="ＭＳ Ｐゴシック"/>
                  <a:cs typeface="ＭＳ Ｐゴシック"/>
                </a:rPr>
                <a:t>_____</a:t>
              </a:r>
              <a:r>
                <a:rPr lang="en-GB" b="1" dirty="0">
                  <a:solidFill>
                    <a:srgbClr val="2A2A39"/>
                  </a:solidFill>
                  <a:latin typeface="Calibri"/>
                  <a:ea typeface="ＭＳ Ｐゴシック"/>
                  <a:cs typeface="ＭＳ Ｐゴシック"/>
                </a:rPr>
                <a:t> </a:t>
              </a:r>
              <a:r>
                <a:rPr lang="en-GB" b="1" kern="1200" dirty="0" smtClean="0">
                  <a:solidFill>
                    <a:srgbClr val="2A2A39"/>
                  </a:solidFill>
                  <a:effectLst/>
                  <a:latin typeface="Calibri"/>
                  <a:ea typeface="ＭＳ Ｐゴシック"/>
                  <a:cs typeface="ＭＳ Ｐゴシック"/>
                </a:rPr>
                <a:t>1 </a:t>
              </a:r>
              <a:r>
                <a:rPr lang="en-GB" b="1" kern="1200" dirty="0">
                  <a:solidFill>
                    <a:srgbClr val="2A2A39"/>
                  </a:solidFill>
                  <a:effectLst/>
                  <a:latin typeface="Calibri"/>
                  <a:ea typeface="ＭＳ Ｐゴシック"/>
                  <a:cs typeface="ＭＳ Ｐゴシック"/>
                </a:rPr>
                <a:t>I need three blue pens, please. 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fontAlgn="base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b="1" kern="1200" dirty="0">
                  <a:solidFill>
                    <a:srgbClr val="2A2A39"/>
                  </a:solidFill>
                  <a:effectLst/>
                  <a:latin typeface="Calibri"/>
                  <a:ea typeface="ＭＳ Ｐゴシック"/>
                  <a:cs typeface="ＭＳ Ｐゴシック"/>
                </a:rPr>
                <a:t>___ 2 The ship had already left. 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fontAlgn="base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b="1" kern="1200" dirty="0">
                  <a:solidFill>
                    <a:srgbClr val="2A2A39"/>
                  </a:solidFill>
                  <a:effectLst/>
                  <a:latin typeface="Calibri"/>
                  <a:ea typeface="ＭＳ Ｐゴシック"/>
                  <a:cs typeface="ＭＳ Ｐゴシック"/>
                </a:rPr>
                <a:t>___ 3 This is the third time I asked for a glass of water. 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fontAlgn="base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b="1" kern="1200" dirty="0">
                  <a:solidFill>
                    <a:srgbClr val="2A2A39"/>
                  </a:solidFill>
                  <a:effectLst/>
                  <a:latin typeface="Calibri"/>
                  <a:ea typeface="ＭＳ Ｐゴシック"/>
                  <a:cs typeface="ＭＳ Ｐゴシック"/>
                </a:rPr>
                <a:t>___ 4 Careful, you are going to fall. 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fontAlgn="base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b="1" kern="1200" dirty="0">
                  <a:solidFill>
                    <a:srgbClr val="2A2A39"/>
                  </a:solidFill>
                  <a:effectLst/>
                  <a:latin typeface="Calibri"/>
                  <a:ea typeface="ＭＳ Ｐゴシック"/>
                  <a:cs typeface="ＭＳ Ｐゴシック"/>
                </a:rPr>
                <a:t>___ 5 He wants to go home. 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fontAlgn="base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b="1" kern="1200" dirty="0">
                  <a:solidFill>
                    <a:srgbClr val="2A2A39"/>
                  </a:solidFill>
                  <a:effectLst/>
                  <a:latin typeface="Calibri"/>
                  <a:ea typeface="ＭＳ Ｐゴシック"/>
                  <a:cs typeface="ＭＳ Ｐゴシック"/>
                </a:rPr>
                <a:t>___ 6 The books on the history of the </a:t>
              </a:r>
              <a:r>
                <a:rPr lang="en-GB" b="1" kern="1200" dirty="0" smtClean="0">
                  <a:solidFill>
                    <a:srgbClr val="2A2A39"/>
                  </a:solidFill>
                  <a:effectLst/>
                  <a:latin typeface="Calibri"/>
                  <a:ea typeface="ＭＳ Ｐゴシック"/>
                  <a:cs typeface="ＭＳ Ｐゴシック"/>
                </a:rPr>
                <a:t>Egypt are </a:t>
              </a:r>
              <a:r>
                <a:rPr lang="en-GB" b="1" kern="1200" dirty="0">
                  <a:solidFill>
                    <a:srgbClr val="2A2A39"/>
                  </a:solidFill>
                  <a:effectLst/>
                  <a:latin typeface="Calibri"/>
                  <a:ea typeface="ＭＳ Ｐゴシック"/>
                  <a:cs typeface="ＭＳ Ｐゴシック"/>
                </a:rPr>
                <a:t>on </a:t>
              </a:r>
              <a:r>
                <a:rPr lang="en-GB" b="1" kern="1200" dirty="0" smtClean="0">
                  <a:solidFill>
                    <a:srgbClr val="2A2A39"/>
                  </a:solidFill>
                  <a:effectLst/>
                  <a:latin typeface="Calibri"/>
                  <a:ea typeface="ＭＳ Ｐゴシック"/>
                  <a:cs typeface="ＭＳ Ｐゴシック"/>
                </a:rPr>
                <a:t>the</a:t>
              </a:r>
            </a:p>
            <a:p>
              <a:pPr marL="0" marR="0" fontAlgn="base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b="1" dirty="0">
                  <a:solidFill>
                    <a:srgbClr val="2A2A39"/>
                  </a:solidFill>
                  <a:latin typeface="Calibri"/>
                  <a:ea typeface="ＭＳ Ｐゴシック"/>
                  <a:cs typeface="ＭＳ Ｐゴシック"/>
                </a:rPr>
                <a:t> </a:t>
              </a:r>
              <a:r>
                <a:rPr lang="en-GB" b="1" dirty="0" smtClean="0">
                  <a:solidFill>
                    <a:srgbClr val="2A2A39"/>
                  </a:solidFill>
                  <a:latin typeface="Calibri"/>
                  <a:ea typeface="ＭＳ Ｐゴシック"/>
                  <a:cs typeface="ＭＳ Ｐゴシック"/>
                </a:rPr>
                <a:t>       </a:t>
              </a:r>
              <a:r>
                <a:rPr lang="en-GB" b="1" kern="1200" dirty="0" smtClean="0">
                  <a:solidFill>
                    <a:srgbClr val="2A2A39"/>
                  </a:solidFill>
                  <a:effectLst/>
                  <a:latin typeface="Calibri"/>
                  <a:ea typeface="ＭＳ Ｐゴシック"/>
                  <a:cs typeface="ＭＳ Ｐゴシック"/>
                </a:rPr>
                <a:t> </a:t>
              </a:r>
              <a:r>
                <a:rPr lang="en-GB" b="1" kern="1200" dirty="0">
                  <a:solidFill>
                    <a:srgbClr val="2A2A39"/>
                  </a:solidFill>
                  <a:effectLst/>
                  <a:latin typeface="Calibri"/>
                  <a:ea typeface="ＭＳ Ｐゴシック"/>
                  <a:cs typeface="ＭＳ Ｐゴシック"/>
                </a:rPr>
                <a:t>top shelf. 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fontAlgn="base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b="1" kern="1200" dirty="0">
                  <a:solidFill>
                    <a:srgbClr val="2A2A39"/>
                  </a:solidFill>
                  <a:effectLst/>
                  <a:latin typeface="Calibri"/>
                  <a:ea typeface="ＭＳ Ｐゴシック"/>
                  <a:cs typeface="ＭＳ Ｐゴシック"/>
                </a:rPr>
                <a:t>___ 7 This ice cream is delicious. 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fontAlgn="base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b="1" kern="1200" dirty="0">
                  <a:solidFill>
                    <a:srgbClr val="2A2A39"/>
                  </a:solidFill>
                  <a:effectLst/>
                  <a:latin typeface="Calibri"/>
                  <a:ea typeface="ＭＳ Ｐゴシック"/>
                  <a:cs typeface="ＭＳ Ｐゴシック"/>
                </a:rPr>
                <a:t>___ 8 Don’t put the rug there or someone might trip </a:t>
              </a:r>
              <a:r>
                <a:rPr lang="en-GB" b="1" kern="1200" dirty="0" smtClean="0">
                  <a:solidFill>
                    <a:srgbClr val="2A2A39"/>
                  </a:solidFill>
                  <a:effectLst/>
                  <a:latin typeface="Calibri"/>
                  <a:ea typeface="ＭＳ Ｐゴシック"/>
                  <a:cs typeface="ＭＳ Ｐゴシック"/>
                </a:rPr>
                <a:t>on </a:t>
              </a:r>
            </a:p>
            <a:p>
              <a:pPr marL="0" marR="0" fontAlgn="base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b="1" dirty="0">
                  <a:solidFill>
                    <a:srgbClr val="2A2A39"/>
                  </a:solidFill>
                  <a:latin typeface="Calibri"/>
                  <a:ea typeface="ＭＳ Ｐゴシック"/>
                  <a:cs typeface="ＭＳ Ｐゴシック"/>
                </a:rPr>
                <a:t> </a:t>
              </a:r>
              <a:r>
                <a:rPr lang="en-GB" b="1" dirty="0" smtClean="0">
                  <a:solidFill>
                    <a:srgbClr val="2A2A39"/>
                  </a:solidFill>
                  <a:latin typeface="Calibri"/>
                  <a:ea typeface="ＭＳ Ｐゴシック"/>
                  <a:cs typeface="ＭＳ Ｐゴシック"/>
                </a:rPr>
                <a:t>      </a:t>
              </a:r>
              <a:r>
                <a:rPr lang="en-GB" b="1" kern="1200" dirty="0" smtClean="0">
                  <a:solidFill>
                    <a:srgbClr val="2A2A39"/>
                  </a:solidFill>
                  <a:effectLst/>
                  <a:latin typeface="Calibri"/>
                  <a:ea typeface="ＭＳ Ｐゴシック"/>
                  <a:cs typeface="ＭＳ Ｐゴシック"/>
                </a:rPr>
                <a:t>  it</a:t>
              </a:r>
              <a:r>
                <a:rPr lang="en-GB" b="1" kern="1200" dirty="0">
                  <a:solidFill>
                    <a:srgbClr val="2A2A39"/>
                  </a:solidFill>
                  <a:effectLst/>
                  <a:latin typeface="Calibri"/>
                  <a:ea typeface="ＭＳ Ｐゴシック"/>
                  <a:cs typeface="ＭＳ Ｐゴシック"/>
                </a:rPr>
                <a:t>. 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fontAlgn="base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b="1" kern="1200" dirty="0">
                  <a:solidFill>
                    <a:srgbClr val="2A2A39"/>
                  </a:solidFill>
                  <a:effectLst/>
                  <a:latin typeface="Calibri"/>
                  <a:ea typeface="ＭＳ Ｐゴシック"/>
                  <a:cs typeface="ＭＳ Ｐゴシック"/>
                </a:rPr>
                <a:t>___ 9 The building is tall and wide. 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230370" y="0"/>
              <a:ext cx="1828800" cy="360108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/>
            <a:p>
              <a:pPr marL="0" marR="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kern="1200" dirty="0">
                  <a:solidFill>
                    <a:srgbClr val="FF0000"/>
                  </a:solidFill>
                  <a:effectLst/>
                  <a:latin typeface="Calibri"/>
                  <a:ea typeface="ＭＳ Ｐゴシック"/>
                  <a:cs typeface="Calibri"/>
                </a:rPr>
                <a:t>a) An opinion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kern="1200" dirty="0">
                  <a:solidFill>
                    <a:srgbClr val="FF0000"/>
                  </a:solidFill>
                  <a:effectLst/>
                  <a:latin typeface="Calibri"/>
                  <a:ea typeface="ＭＳ Ｐゴシック"/>
                  <a:cs typeface="Calibri"/>
                </a:rPr>
                <a:t>b) A cause and effect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kern="1200" dirty="0">
                  <a:solidFill>
                    <a:srgbClr val="FF0000"/>
                  </a:solidFill>
                  <a:effectLst/>
                  <a:latin typeface="Calibri"/>
                  <a:ea typeface="ＭＳ Ｐゴシック"/>
                  <a:cs typeface="Calibri"/>
                </a:rPr>
                <a:t>c) A sequence of events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kern="1200" dirty="0">
                  <a:solidFill>
                    <a:srgbClr val="FF0000"/>
                  </a:solidFill>
                  <a:effectLst/>
                  <a:latin typeface="Calibri"/>
                  <a:ea typeface="ＭＳ Ｐゴシック"/>
                  <a:cs typeface="Calibri"/>
                </a:rPr>
                <a:t>d) A complaint 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kern="1200" dirty="0">
                  <a:solidFill>
                    <a:srgbClr val="FF0000"/>
                  </a:solidFill>
                  <a:effectLst/>
                  <a:latin typeface="Calibri"/>
                  <a:ea typeface="ＭＳ Ｐゴシック"/>
                  <a:cs typeface="Calibri"/>
                </a:rPr>
                <a:t>e) A prediction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kern="1200" dirty="0">
                  <a:solidFill>
                    <a:srgbClr val="FF0000"/>
                  </a:solidFill>
                  <a:effectLst/>
                  <a:latin typeface="Calibri"/>
                  <a:ea typeface="ＭＳ Ｐゴシック"/>
                  <a:cs typeface="Calibri"/>
                </a:rPr>
                <a:t>f) A retell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kern="1200" dirty="0">
                  <a:solidFill>
                    <a:srgbClr val="FF0000"/>
                  </a:solidFill>
                  <a:effectLst/>
                  <a:latin typeface="Calibri"/>
                  <a:ea typeface="ＭＳ Ｐゴシック"/>
                  <a:cs typeface="Calibri"/>
                </a:rPr>
                <a:t>g) A description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0" marR="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kern="1200" dirty="0">
                  <a:solidFill>
                    <a:srgbClr val="FF0000"/>
                  </a:solidFill>
                  <a:effectLst/>
                  <a:latin typeface="Calibri"/>
                  <a:ea typeface="ＭＳ Ｐゴシック"/>
                  <a:cs typeface="Calibri"/>
                </a:rPr>
                <a:t>h) Information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0912"/>
            <a:ext cx="9144000" cy="5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9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37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8633" y="2705360"/>
            <a:ext cx="8228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smtClean="0"/>
              <a:t>At an even higher level, the sentences come together to present a narrative, a description, an informative text and so forth.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3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38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8633" y="843908"/>
            <a:ext cx="8228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Read/Write a story. </a:t>
            </a:r>
            <a:r>
              <a:rPr lang="en-US" sz="2400" dirty="0"/>
              <a:t>Use the organizer to make notes of your ideas then use it to write your story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44302" y="1817658"/>
            <a:ext cx="3345193" cy="120032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Who?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1895" y="1809622"/>
            <a:ext cx="3345193" cy="120032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Where?  When?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4302" y="3167227"/>
            <a:ext cx="6842786" cy="120032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What happened?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4302" y="4492482"/>
            <a:ext cx="6842786" cy="120032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How did the story end?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9761"/>
            <a:ext cx="9144000" cy="5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8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39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8633" y="843908"/>
            <a:ext cx="8228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Read/Write a story. </a:t>
            </a:r>
            <a:r>
              <a:rPr lang="en-US" sz="2400" dirty="0"/>
              <a:t>Use the organizer to make notes of your ideas then use it to write your story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44302" y="1817658"/>
            <a:ext cx="3345193" cy="120032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Who?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1895" y="1809622"/>
            <a:ext cx="3345193" cy="120032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Where?  When?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4302" y="3167227"/>
            <a:ext cx="6842786" cy="120032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What happened?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4302" y="4492482"/>
            <a:ext cx="6842786" cy="120032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How did the story end?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9761"/>
            <a:ext cx="9144000" cy="500219"/>
          </a:xfrm>
          <a:prstGeom prst="rect">
            <a:avLst/>
          </a:prstGeom>
        </p:spPr>
      </p:pic>
      <p:sp>
        <p:nvSpPr>
          <p:cNvPr id="14" name="Text Box 5"/>
          <p:cNvSpPr txBox="1"/>
          <p:nvPr/>
        </p:nvSpPr>
        <p:spPr>
          <a:xfrm>
            <a:off x="7387088" y="2127355"/>
            <a:ext cx="1631537" cy="2843269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000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How can we use sources to write a story?</a:t>
            </a:r>
            <a:endParaRPr lang="en-US" sz="3000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2294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2967602"/>
            <a:ext cx="2375293" cy="461665"/>
          </a:xfrm>
          <a:prstGeom prst="rect">
            <a:avLst/>
          </a:prstGeom>
          <a:solidFill>
            <a:srgbClr val="3333CC"/>
          </a:solidFill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Writing Traits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 Ghazel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76249" y="1413985"/>
            <a:ext cx="1646708" cy="461665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Ideas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85068" y="3451012"/>
            <a:ext cx="2269464" cy="461665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Organization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19801" y="998486"/>
            <a:ext cx="2269464" cy="830997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Sentence fluency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38678" y="3434240"/>
            <a:ext cx="1679303" cy="461665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Voice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95304" y="2136605"/>
            <a:ext cx="1679303" cy="830997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Word choice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04708" y="2378494"/>
            <a:ext cx="1679303" cy="707886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Cause and effect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84011" y="3172606"/>
            <a:ext cx="1201598" cy="1323439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More specific to less specific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98878" y="4080856"/>
            <a:ext cx="1679303" cy="1323439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More important to less important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42828" y="1585813"/>
            <a:ext cx="1679303" cy="400110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Strong words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44897" y="331025"/>
            <a:ext cx="1679303" cy="1015663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Grab the readers’ interest 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9378" y="2127573"/>
            <a:ext cx="1679303" cy="1323439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Create clear picture in the readers’ minds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8021" y="4012625"/>
            <a:ext cx="1679303" cy="707886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Informal / informal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699307" y="4019326"/>
            <a:ext cx="1679303" cy="400110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Tone 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43654" y="4649963"/>
            <a:ext cx="1679303" cy="400110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Serious 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44897" y="4891124"/>
            <a:ext cx="1679303" cy="400110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</a:t>
            </a:r>
            <a:r>
              <a:rPr lang="en-US" sz="2000" b="1" dirty="0" smtClean="0"/>
              <a:t>uspenseful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20481" y="5281390"/>
            <a:ext cx="1679303" cy="400110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Humorous </a:t>
            </a:r>
            <a:endParaRPr lang="en-US" sz="2000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22131" y="4419436"/>
            <a:ext cx="164625" cy="471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538959" y="4414119"/>
            <a:ext cx="106294" cy="8672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108279" y="4419436"/>
            <a:ext cx="124918" cy="2305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638233" y="3826813"/>
            <a:ext cx="124918" cy="2305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189376" y="3834326"/>
            <a:ext cx="169561" cy="2465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2264865" y="1936611"/>
            <a:ext cx="124918" cy="2305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755105" y="1346688"/>
            <a:ext cx="124918" cy="2305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23122" y="1878328"/>
            <a:ext cx="319706" cy="2582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138136" y="3086381"/>
            <a:ext cx="250619" cy="3646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6893921" y="3895906"/>
            <a:ext cx="102613" cy="184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7154533" y="3649376"/>
            <a:ext cx="4294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378610" y="1878328"/>
            <a:ext cx="198811" cy="10892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899784" y="1622501"/>
            <a:ext cx="1097905" cy="13451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40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9761"/>
            <a:ext cx="9144000" cy="5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4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5</a:t>
            </a:fld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15280" y="1831890"/>
            <a:ext cx="8686799" cy="320320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>
                <a:solidFill>
                  <a:srgbClr val="CA3126"/>
                </a:solidFill>
                <a:latin typeface="Calisto MT"/>
                <a:cs typeface="Calisto MT"/>
              </a:rPr>
              <a:t>In the next 6 years, (by 2020),</a:t>
            </a:r>
          </a:p>
          <a:p>
            <a:r>
              <a:rPr lang="en-US" sz="4000" b="1" dirty="0">
                <a:solidFill>
                  <a:srgbClr val="CA3126"/>
                </a:solidFill>
                <a:latin typeface="Calisto MT"/>
                <a:cs typeface="Calisto MT"/>
              </a:rPr>
              <a:t>	a 3</a:t>
            </a:r>
            <a:r>
              <a:rPr lang="en-US" sz="4000" b="1" baseline="30000" dirty="0">
                <a:solidFill>
                  <a:srgbClr val="CA3126"/>
                </a:solidFill>
                <a:latin typeface="Calisto MT"/>
                <a:cs typeface="Calisto MT"/>
              </a:rPr>
              <a:t>rd</a:t>
            </a:r>
            <a:r>
              <a:rPr lang="en-US" sz="4000" b="1" dirty="0">
                <a:solidFill>
                  <a:srgbClr val="CA3126"/>
                </a:solidFill>
                <a:latin typeface="Calisto MT"/>
                <a:cs typeface="Calisto MT"/>
              </a:rPr>
              <a:t> grader will enter high school</a:t>
            </a:r>
          </a:p>
          <a:p>
            <a:r>
              <a:rPr lang="en-US" sz="4000" b="1" dirty="0">
                <a:solidFill>
                  <a:srgbClr val="CA3126"/>
                </a:solidFill>
                <a:latin typeface="Calisto MT"/>
                <a:cs typeface="Calisto MT"/>
              </a:rPr>
              <a:t>	a 6</a:t>
            </a:r>
            <a:r>
              <a:rPr lang="en-US" sz="4000" b="1" baseline="30000" dirty="0">
                <a:solidFill>
                  <a:srgbClr val="CA3126"/>
                </a:solidFill>
                <a:latin typeface="Calisto MT"/>
                <a:cs typeface="Calisto MT"/>
              </a:rPr>
              <a:t>th</a:t>
            </a:r>
            <a:r>
              <a:rPr lang="en-US" sz="4000" b="1" dirty="0">
                <a:solidFill>
                  <a:srgbClr val="CA3126"/>
                </a:solidFill>
                <a:latin typeface="Calisto MT"/>
                <a:cs typeface="Calisto MT"/>
              </a:rPr>
              <a:t> grader will go into university</a:t>
            </a:r>
          </a:p>
          <a:p>
            <a:r>
              <a:rPr lang="en-US" sz="4000" b="1" dirty="0">
                <a:solidFill>
                  <a:srgbClr val="CA3126"/>
                </a:solidFill>
                <a:latin typeface="Calisto MT"/>
                <a:cs typeface="Calisto MT"/>
              </a:rPr>
              <a:t>	a 12</a:t>
            </a:r>
            <a:r>
              <a:rPr lang="en-US" sz="4000" b="1" baseline="30000" dirty="0">
                <a:solidFill>
                  <a:srgbClr val="CA3126"/>
                </a:solidFill>
                <a:latin typeface="Calisto MT"/>
                <a:cs typeface="Calisto MT"/>
              </a:rPr>
              <a:t>th</a:t>
            </a:r>
            <a:r>
              <a:rPr lang="en-US" sz="4000" b="1" dirty="0">
                <a:solidFill>
                  <a:srgbClr val="CA3126"/>
                </a:solidFill>
                <a:latin typeface="Calisto MT"/>
                <a:cs typeface="Calisto MT"/>
              </a:rPr>
              <a:t> grader will enter the job </a:t>
            </a:r>
            <a:r>
              <a:rPr lang="en-US" sz="4000" b="1" dirty="0" smtClean="0">
                <a:solidFill>
                  <a:srgbClr val="CA3126"/>
                </a:solidFill>
                <a:latin typeface="Calisto MT"/>
                <a:cs typeface="Calisto MT"/>
              </a:rPr>
              <a:t> </a:t>
            </a:r>
          </a:p>
          <a:p>
            <a:r>
              <a:rPr lang="en-US" sz="4000" b="1" dirty="0">
                <a:solidFill>
                  <a:srgbClr val="CA3126"/>
                </a:solidFill>
                <a:latin typeface="Calisto MT"/>
                <a:cs typeface="Calisto MT"/>
              </a:rPr>
              <a:t> </a:t>
            </a:r>
            <a:r>
              <a:rPr lang="en-US" sz="4000" b="1" dirty="0" smtClean="0">
                <a:solidFill>
                  <a:srgbClr val="CA3126"/>
                </a:solidFill>
                <a:latin typeface="Calisto MT"/>
                <a:cs typeface="Calisto MT"/>
              </a:rPr>
              <a:t>  market</a:t>
            </a:r>
            <a:endParaRPr lang="en-US" sz="4000" b="1" dirty="0">
              <a:solidFill>
                <a:srgbClr val="CA3126"/>
              </a:solidFill>
              <a:latin typeface="Calisto MT"/>
              <a:cs typeface="Calisto MT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>
                <a:solidFill>
                  <a:srgbClr val="CA3827"/>
                </a:solidFill>
                <a:effectLst/>
                <a:latin typeface="Calisto MT"/>
                <a:ea typeface="ＭＳ Ｐ明朝"/>
                <a:cs typeface="Calisto MT"/>
              </a:rPr>
              <a:t> </a:t>
            </a:r>
            <a:endParaRPr lang="en-US" sz="1800" b="1" kern="0" dirty="0">
              <a:solidFill>
                <a:srgbClr val="CA3827"/>
              </a:solidFill>
              <a:effectLst/>
              <a:latin typeface="Calisto MT"/>
              <a:ea typeface="ＭＳ Ｐ明朝"/>
              <a:cs typeface="Calisto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4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 Ghazel 2015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41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9761"/>
            <a:ext cx="9144000" cy="500219"/>
          </a:xfrm>
          <a:prstGeom prst="rect">
            <a:avLst/>
          </a:prstGeom>
        </p:spPr>
      </p:pic>
      <p:sp>
        <p:nvSpPr>
          <p:cNvPr id="38" name="Text Box 5"/>
          <p:cNvSpPr txBox="1"/>
          <p:nvPr/>
        </p:nvSpPr>
        <p:spPr>
          <a:xfrm>
            <a:off x="317515" y="1621197"/>
            <a:ext cx="8643473" cy="1941167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>
                <a:solidFill>
                  <a:srgbClr val="CA3126"/>
                </a:solidFill>
                <a:latin typeface="Calisto MT"/>
                <a:cs typeface="Calisto MT"/>
              </a:rPr>
              <a:t>What do we want our children to learn?</a:t>
            </a:r>
            <a:endParaRPr lang="en-US" sz="4000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406629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42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851" y="884838"/>
            <a:ext cx="3351598" cy="4770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Read to </a:t>
            </a:r>
            <a:r>
              <a:rPr lang="en-US" sz="2500" dirty="0" smtClean="0"/>
              <a:t>Write</a:t>
            </a:r>
            <a:endParaRPr lang="en-US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614850" y="336781"/>
            <a:ext cx="3351599" cy="477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Source: Reading; 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851" y="1540610"/>
            <a:ext cx="8071949" cy="4708981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500" dirty="0"/>
              <a:t>Write about the similarities and differences between two texts</a:t>
            </a:r>
          </a:p>
          <a:p>
            <a:pPr marL="171450" indent="-171450">
              <a:buFont typeface="Arial"/>
              <a:buChar char="•"/>
            </a:pPr>
            <a:r>
              <a:rPr lang="en-US" sz="2500" dirty="0"/>
              <a:t>Write a sentence that fits seamlessly into a text</a:t>
            </a:r>
          </a:p>
          <a:p>
            <a:pPr marL="171450" indent="-171450">
              <a:buFont typeface="Arial"/>
              <a:buChar char="•"/>
            </a:pPr>
            <a:r>
              <a:rPr lang="en-US" sz="2500" dirty="0"/>
              <a:t>Write a sentence using words from the text</a:t>
            </a:r>
          </a:p>
          <a:p>
            <a:pPr marL="171450" indent="-171450">
              <a:buFont typeface="Arial"/>
              <a:buChar char="•"/>
            </a:pPr>
            <a:r>
              <a:rPr lang="en-US" sz="2500" dirty="0"/>
              <a:t>Write a prediction using the information in the text</a:t>
            </a:r>
          </a:p>
          <a:p>
            <a:pPr marL="171450" indent="-171450">
              <a:buFont typeface="Arial"/>
              <a:buChar char="•"/>
            </a:pPr>
            <a:r>
              <a:rPr lang="en-US" sz="2500" dirty="0"/>
              <a:t>Write to change/add information in the text</a:t>
            </a:r>
          </a:p>
          <a:p>
            <a:pPr marL="171450" indent="-171450">
              <a:buFont typeface="Arial"/>
              <a:buChar char="•"/>
            </a:pPr>
            <a:r>
              <a:rPr lang="en-US" sz="2500" dirty="0"/>
              <a:t>Write a summary of the text</a:t>
            </a:r>
          </a:p>
          <a:p>
            <a:pPr marL="171450" indent="-171450">
              <a:buFont typeface="Arial"/>
              <a:buChar char="•"/>
            </a:pPr>
            <a:r>
              <a:rPr lang="en-US" sz="2500" dirty="0"/>
              <a:t>Write a script using a text</a:t>
            </a:r>
          </a:p>
          <a:p>
            <a:pPr marL="171450" indent="-171450">
              <a:buFont typeface="Arial"/>
              <a:buChar char="•"/>
            </a:pPr>
            <a:r>
              <a:rPr lang="en-US" sz="2500" dirty="0"/>
              <a:t>Write to merge 2+ texts into one</a:t>
            </a:r>
          </a:p>
          <a:p>
            <a:pPr marL="171450" indent="-171450">
              <a:buFont typeface="Arial"/>
              <a:buChar char="•"/>
            </a:pPr>
            <a:r>
              <a:rPr lang="en-US" sz="2500" dirty="0"/>
              <a:t>Write to comment, to critique, to give opinion, to point out flaws, inconsistencies, fallacies, to question, to explain, and to suggest alternatives to ‘what if’.</a:t>
            </a:r>
          </a:p>
        </p:txBody>
      </p:sp>
    </p:spTree>
    <p:extLst>
      <p:ext uri="{BB962C8B-B14F-4D97-AF65-F5344CB8AC3E}">
        <p14:creationId xmlns:p14="http://schemas.microsoft.com/office/powerpoint/2010/main" val="185614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43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851" y="759398"/>
            <a:ext cx="1387543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Read to Speak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14851" y="336781"/>
            <a:ext cx="1268928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Source: Reading;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7577" y="1179972"/>
            <a:ext cx="1904939" cy="507831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Write about the similarities and differences between two texts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Write a sentence that fits seamlessly into a text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Write a sentence using words from the text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Write a prediction using the information in the text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Write to change/add information in the text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Write a summary of the text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Write a script using a text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Write to merge 2+ texts into one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Write to comment, to critique, to give opinion, to point out flaws, inconsistencies, fallacies, to question, to explain, and to suggest alternatives to ‘what if’.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4851" y="1179972"/>
            <a:ext cx="1904939" cy="4893646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Talk about the similarities and differences between two texts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Talk to insert a sentence that fits seamlessly into a text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Talk to make a sentence using words from the text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Talk to make a prediction using the information in the text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Talk to change/add information in the text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Talk to summarize the text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Talk to merge 2+ texts into one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Talk to comment, to critique, to give opinion, to point out flaws, inconsistencies, fallacies, to question, to explain, and to suggest alternatives to ‘what if’.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8109" y="1179057"/>
            <a:ext cx="1904939" cy="83099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Act out / demonstrate words, phrases, sentences, texts read silently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5383" y="1179057"/>
            <a:ext cx="1904939" cy="3231653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Draw depictions of people, places, things, time, actions, positions, and proximity in texts read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Draw to make diagrams, charts, tables, flow charts and non-print signs to represent information and concepts in texts read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Create models of people, places, things, time, actions, positions, and proximity in texts read</a:t>
            </a:r>
          </a:p>
          <a:p>
            <a:pPr marL="171450" indent="-171450">
              <a:buFont typeface="Arial"/>
              <a:buChar char="•"/>
            </a:pPr>
            <a:endParaRPr lang="en-US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677577" y="759398"/>
            <a:ext cx="1387543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Read to write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5383" y="759398"/>
            <a:ext cx="1387543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Read to draw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798109" y="759398"/>
            <a:ext cx="1387543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Read to act out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412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 Ghazel 2015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44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9761"/>
            <a:ext cx="9144000" cy="500219"/>
          </a:xfrm>
          <a:prstGeom prst="rect">
            <a:avLst/>
          </a:prstGeom>
        </p:spPr>
      </p:pic>
      <p:sp>
        <p:nvSpPr>
          <p:cNvPr id="38" name="Text Box 5"/>
          <p:cNvSpPr txBox="1"/>
          <p:nvPr/>
        </p:nvSpPr>
        <p:spPr>
          <a:xfrm>
            <a:off x="317515" y="1621197"/>
            <a:ext cx="8643473" cy="1941167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Let’s remember…</a:t>
            </a:r>
          </a:p>
          <a:p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Writing is just a response</a:t>
            </a:r>
          </a:p>
          <a:p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to a source of information</a:t>
            </a:r>
            <a:endParaRPr lang="en-US" sz="40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405251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 Ghazel 2015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45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9761"/>
            <a:ext cx="9144000" cy="500219"/>
          </a:xfrm>
          <a:prstGeom prst="rect">
            <a:avLst/>
          </a:prstGeom>
        </p:spPr>
      </p:pic>
      <p:sp>
        <p:nvSpPr>
          <p:cNvPr id="38" name="Text Box 5"/>
          <p:cNvSpPr txBox="1"/>
          <p:nvPr/>
        </p:nvSpPr>
        <p:spPr>
          <a:xfrm>
            <a:off x="317515" y="1621197"/>
            <a:ext cx="8643473" cy="1941167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en-US" sz="4000" b="1" dirty="0" smtClean="0"/>
          </a:p>
          <a:p>
            <a:endParaRPr lang="en-US" sz="4000" b="1" dirty="0"/>
          </a:p>
          <a:p>
            <a:r>
              <a:rPr lang="en-US" sz="4000" b="1" dirty="0" smtClean="0"/>
              <a:t>Example</a:t>
            </a:r>
          </a:p>
          <a:p>
            <a:r>
              <a:rPr lang="en-US" sz="4000" b="1" dirty="0" smtClean="0"/>
              <a:t>Helping </a:t>
            </a:r>
            <a:r>
              <a:rPr lang="en-US" sz="4000" b="1" dirty="0"/>
              <a:t>our students learn to compare and contrast in reading </a:t>
            </a:r>
            <a:endParaRPr lang="en-US" sz="40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90956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 Ghazel 2015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46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9761"/>
            <a:ext cx="9144000" cy="500219"/>
          </a:xfrm>
          <a:prstGeom prst="rect">
            <a:avLst/>
          </a:prstGeom>
        </p:spPr>
      </p:pic>
      <p:sp>
        <p:nvSpPr>
          <p:cNvPr id="38" name="Text Box 5"/>
          <p:cNvSpPr txBox="1"/>
          <p:nvPr/>
        </p:nvSpPr>
        <p:spPr>
          <a:xfrm>
            <a:off x="317515" y="346348"/>
            <a:ext cx="8643473" cy="4806650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500" b="1" dirty="0"/>
              <a:t>Performance task expected of the students</a:t>
            </a:r>
            <a:r>
              <a:rPr lang="en-US" sz="3500" b="1" dirty="0" smtClean="0"/>
              <a:t>:</a:t>
            </a:r>
          </a:p>
          <a:p>
            <a:r>
              <a:rPr lang="en-US" sz="3500" dirty="0" smtClean="0"/>
              <a:t> </a:t>
            </a:r>
            <a:endParaRPr lang="en-US" sz="3500" dirty="0"/>
          </a:p>
          <a:p>
            <a:r>
              <a:rPr lang="en-US" sz="3500" dirty="0"/>
              <a:t>Read the two texts and answer the question. </a:t>
            </a:r>
          </a:p>
          <a:p>
            <a:r>
              <a:rPr lang="en-US" sz="3500" dirty="0"/>
              <a:t>How are Bob’s and Sally’s bedrooms alike and different? Write four sentences.</a:t>
            </a:r>
          </a:p>
          <a:p>
            <a:r>
              <a:rPr lang="en-US" sz="4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236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 Ghazel 2015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47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9761"/>
            <a:ext cx="9144000" cy="500219"/>
          </a:xfrm>
          <a:prstGeom prst="rect">
            <a:avLst/>
          </a:prstGeom>
        </p:spPr>
      </p:pic>
      <p:sp>
        <p:nvSpPr>
          <p:cNvPr id="38" name="Text Box 5"/>
          <p:cNvSpPr txBox="1"/>
          <p:nvPr/>
        </p:nvSpPr>
        <p:spPr>
          <a:xfrm>
            <a:off x="317515" y="808145"/>
            <a:ext cx="8643473" cy="4666000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500" b="1" dirty="0"/>
              <a:t>1 Teacher’s analysis: </a:t>
            </a:r>
            <a:r>
              <a:rPr lang="en-US" sz="3500" dirty="0"/>
              <a:t>The students need to decide what information (details) should be compared. </a:t>
            </a:r>
            <a:endParaRPr lang="en-US" sz="3500" dirty="0" smtClean="0"/>
          </a:p>
          <a:p>
            <a:r>
              <a:rPr lang="en-US" sz="3500" dirty="0" smtClean="0"/>
              <a:t>In </a:t>
            </a:r>
            <a:r>
              <a:rPr lang="en-US" sz="3500" dirty="0"/>
              <a:t>her lesson plan, the teacher gives the students an activity such as the one below:</a:t>
            </a:r>
          </a:p>
          <a:p>
            <a:r>
              <a:rPr lang="en-US" sz="4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0340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 Ghazel 2015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48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9761"/>
            <a:ext cx="9144000" cy="500219"/>
          </a:xfrm>
          <a:prstGeom prst="rect">
            <a:avLst/>
          </a:prstGeom>
        </p:spPr>
      </p:pic>
      <p:sp>
        <p:nvSpPr>
          <p:cNvPr id="38" name="Text Box 5"/>
          <p:cNvSpPr txBox="1"/>
          <p:nvPr/>
        </p:nvSpPr>
        <p:spPr>
          <a:xfrm>
            <a:off x="317515" y="808145"/>
            <a:ext cx="8643473" cy="4666000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500" b="1" dirty="0"/>
              <a:t>a Teacher’s instructions to the students: </a:t>
            </a:r>
            <a:r>
              <a:rPr lang="en-US" sz="3500" i="1" dirty="0"/>
              <a:t>Find words, short phrases that tell </a:t>
            </a:r>
            <a:endParaRPr lang="en-US" sz="3500" dirty="0"/>
          </a:p>
          <a:p>
            <a:r>
              <a:rPr lang="en-US" sz="3500" i="1" dirty="0" smtClean="0"/>
              <a:t>about </a:t>
            </a:r>
            <a:r>
              <a:rPr lang="en-US" sz="3500" i="1" dirty="0"/>
              <a:t>the bedrooms in the two texts and underline them.</a:t>
            </a:r>
            <a:endParaRPr lang="en-US" sz="3500" dirty="0"/>
          </a:p>
          <a:p>
            <a:r>
              <a:rPr lang="en-US" sz="4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6979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 Ghazel 2015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49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9761"/>
            <a:ext cx="9144000" cy="500219"/>
          </a:xfrm>
          <a:prstGeom prst="rect">
            <a:avLst/>
          </a:prstGeom>
        </p:spPr>
      </p:pic>
      <p:sp>
        <p:nvSpPr>
          <p:cNvPr id="38" name="Text Box 5"/>
          <p:cNvSpPr txBox="1"/>
          <p:nvPr/>
        </p:nvSpPr>
        <p:spPr>
          <a:xfrm>
            <a:off x="317515" y="808145"/>
            <a:ext cx="8643473" cy="4666000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500" b="1" dirty="0"/>
              <a:t>2 Teacher’s analysis: </a:t>
            </a:r>
            <a:r>
              <a:rPr lang="en-US" sz="3500" dirty="0"/>
              <a:t>The students need to group (classify) the information details in order to be able to compare and contrast. </a:t>
            </a:r>
            <a:endParaRPr lang="en-US" sz="3500" dirty="0" smtClean="0"/>
          </a:p>
          <a:p>
            <a:r>
              <a:rPr lang="en-US" sz="3500" dirty="0" smtClean="0"/>
              <a:t>In </a:t>
            </a:r>
            <a:r>
              <a:rPr lang="en-US" sz="3500" dirty="0"/>
              <a:t>her lesson plan, the teacher gives the students an activity such as the one below:</a:t>
            </a:r>
          </a:p>
          <a:p>
            <a:r>
              <a:rPr lang="en-US" sz="4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85034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 Ghazel 2015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50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9761"/>
            <a:ext cx="9144000" cy="500219"/>
          </a:xfrm>
          <a:prstGeom prst="rect">
            <a:avLst/>
          </a:prstGeom>
        </p:spPr>
      </p:pic>
      <p:sp>
        <p:nvSpPr>
          <p:cNvPr id="38" name="Text Box 5"/>
          <p:cNvSpPr txBox="1"/>
          <p:nvPr/>
        </p:nvSpPr>
        <p:spPr>
          <a:xfrm>
            <a:off x="317515" y="808145"/>
            <a:ext cx="8643473" cy="4666000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500" b="1" dirty="0"/>
              <a:t>b Teacher’s instructions to the students</a:t>
            </a:r>
            <a:r>
              <a:rPr lang="en-US" sz="3500" i="1" dirty="0"/>
              <a:t>: </a:t>
            </a:r>
            <a:endParaRPr lang="en-US" sz="3500" i="1" dirty="0" smtClean="0"/>
          </a:p>
          <a:p>
            <a:r>
              <a:rPr lang="en-US" sz="3500" i="1" dirty="0" smtClean="0"/>
              <a:t>Look </a:t>
            </a:r>
            <a:r>
              <a:rPr lang="en-US" sz="3500" i="1" dirty="0"/>
              <a:t>at the details you </a:t>
            </a:r>
            <a:r>
              <a:rPr lang="en-US" sz="3500" i="1" dirty="0" smtClean="0"/>
              <a:t>underlined </a:t>
            </a:r>
            <a:r>
              <a:rPr lang="en-US" sz="3500" i="1" dirty="0"/>
              <a:t>and group them according to the questions that follow. Then write them in </a:t>
            </a:r>
            <a:r>
              <a:rPr lang="en-US" sz="3500" i="1" dirty="0" smtClean="0"/>
              <a:t>the </a:t>
            </a:r>
            <a:r>
              <a:rPr lang="en-US" sz="3500" i="1" dirty="0"/>
              <a:t>chart.</a:t>
            </a:r>
            <a:endParaRPr lang="en-US" sz="3500" dirty="0"/>
          </a:p>
          <a:p>
            <a:pPr lvl="0"/>
            <a:r>
              <a:rPr lang="en-US" sz="3200" i="1" dirty="0" smtClean="0"/>
              <a:t>	Which </a:t>
            </a:r>
            <a:r>
              <a:rPr lang="en-US" sz="3200" i="1" dirty="0"/>
              <a:t>details (information) talk about size?</a:t>
            </a:r>
            <a:endParaRPr lang="en-US" sz="3200" dirty="0"/>
          </a:p>
          <a:p>
            <a:pPr lvl="0"/>
            <a:r>
              <a:rPr lang="en-US" sz="3200" i="1" dirty="0" smtClean="0"/>
              <a:t>	Which </a:t>
            </a:r>
            <a:r>
              <a:rPr lang="en-US" sz="3200" i="1" dirty="0"/>
              <a:t>details (information) talk about position?</a:t>
            </a:r>
            <a:endParaRPr lang="en-US" sz="3200" dirty="0"/>
          </a:p>
          <a:p>
            <a:pPr lvl="0"/>
            <a:r>
              <a:rPr lang="en-US" sz="3200" i="1" dirty="0" smtClean="0"/>
              <a:t>	Which </a:t>
            </a:r>
            <a:r>
              <a:rPr lang="en-US" sz="3200" i="1" dirty="0"/>
              <a:t>details (information) talk about use?</a:t>
            </a:r>
            <a:endParaRPr lang="en-US" sz="3200" dirty="0"/>
          </a:p>
          <a:p>
            <a:pPr lvl="0"/>
            <a:r>
              <a:rPr lang="en-US" sz="3200" i="1" dirty="0" smtClean="0"/>
              <a:t>	Which </a:t>
            </a:r>
            <a:r>
              <a:rPr lang="en-US" sz="3200" i="1" dirty="0"/>
              <a:t>details (information) talk about color</a:t>
            </a:r>
            <a:r>
              <a:rPr lang="en-US" sz="3200" i="1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205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6</a:t>
            </a:fld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15280" y="1573605"/>
            <a:ext cx="8686799" cy="320320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>
                <a:solidFill>
                  <a:srgbClr val="CA3126"/>
                </a:solidFill>
                <a:latin typeface="Calisto MT"/>
                <a:cs typeface="Calisto MT"/>
              </a:rPr>
              <a:t>How is your educational institute preparing today’s children for the future?</a:t>
            </a:r>
            <a:endParaRPr lang="en-US" sz="4000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2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 Ghazel 2015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51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9761"/>
            <a:ext cx="9144000" cy="500219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428587"/>
              </p:ext>
            </p:extLst>
          </p:nvPr>
        </p:nvGraphicFramePr>
        <p:xfrm>
          <a:off x="488860" y="1702752"/>
          <a:ext cx="8342911" cy="1619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5" imgW="5626100" imgH="1092200" progId="Word.Document.12">
                  <p:embed/>
                </p:oleObj>
              </mc:Choice>
              <mc:Fallback>
                <p:oleObj name="Document" r:id="rId5" imgW="5626100" imgH="109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860" y="1702752"/>
                        <a:ext cx="8342911" cy="1619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011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 Ghazel 2015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52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9761"/>
            <a:ext cx="9144000" cy="500219"/>
          </a:xfrm>
          <a:prstGeom prst="rect">
            <a:avLst/>
          </a:prstGeom>
        </p:spPr>
      </p:pic>
      <p:sp>
        <p:nvSpPr>
          <p:cNvPr id="38" name="Text Box 5"/>
          <p:cNvSpPr txBox="1"/>
          <p:nvPr/>
        </p:nvSpPr>
        <p:spPr>
          <a:xfrm>
            <a:off x="317515" y="808145"/>
            <a:ext cx="8643473" cy="4666000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/>
              <a:t>3 Teacher’s analysis: </a:t>
            </a:r>
            <a:r>
              <a:rPr lang="en-US" sz="3600" dirty="0"/>
              <a:t>The students now have organized information in the chart and can produce sentences to compare and contrast Bob’s and Sally’s bedrooms.</a:t>
            </a:r>
          </a:p>
          <a:p>
            <a:r>
              <a:rPr lang="en-US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5752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 Ghazel 2015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53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9761"/>
            <a:ext cx="9144000" cy="500219"/>
          </a:xfrm>
          <a:prstGeom prst="rect">
            <a:avLst/>
          </a:prstGeom>
        </p:spPr>
      </p:pic>
      <p:sp>
        <p:nvSpPr>
          <p:cNvPr id="38" name="Text Box 5"/>
          <p:cNvSpPr txBox="1"/>
          <p:nvPr/>
        </p:nvSpPr>
        <p:spPr>
          <a:xfrm>
            <a:off x="317515" y="808145"/>
            <a:ext cx="8643473" cy="4666000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/>
              <a:t>c Teacher’s instructions to the students</a:t>
            </a:r>
            <a:r>
              <a:rPr lang="en-US" sz="3600" i="1" dirty="0"/>
              <a:t>: Write four sentences to show how </a:t>
            </a:r>
            <a:r>
              <a:rPr lang="en-US" sz="3600" i="1" dirty="0" smtClean="0"/>
              <a:t>Bob’s </a:t>
            </a:r>
            <a:r>
              <a:rPr lang="en-US" sz="3600" i="1" dirty="0"/>
              <a:t>and Sally’s bedrooms are similar and different.</a:t>
            </a:r>
            <a:endParaRPr lang="en-US" sz="3600" dirty="0"/>
          </a:p>
          <a:p>
            <a:r>
              <a:rPr lang="en-US" sz="3600" i="1" dirty="0"/>
              <a:t> </a:t>
            </a:r>
            <a:endParaRPr lang="en-US" sz="3600" dirty="0"/>
          </a:p>
          <a:p>
            <a:r>
              <a:rPr lang="en-US" sz="3600" dirty="0"/>
              <a:t> </a:t>
            </a:r>
          </a:p>
          <a:p>
            <a:r>
              <a:rPr lang="en-US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2605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 Ghazel 2015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54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9761"/>
            <a:ext cx="9144000" cy="500219"/>
          </a:xfrm>
          <a:prstGeom prst="rect">
            <a:avLst/>
          </a:prstGeom>
        </p:spPr>
      </p:pic>
      <p:sp>
        <p:nvSpPr>
          <p:cNvPr id="38" name="Text Box 5"/>
          <p:cNvSpPr txBox="1"/>
          <p:nvPr/>
        </p:nvSpPr>
        <p:spPr>
          <a:xfrm>
            <a:off x="317515" y="808145"/>
            <a:ext cx="8643473" cy="4666000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/>
              <a:t>4 Teacher’s analysis: </a:t>
            </a:r>
            <a:r>
              <a:rPr lang="en-US" sz="3600" dirty="0"/>
              <a:t>The teacher knows that the students need to be able to apply their knowledge to new situations</a:t>
            </a:r>
          </a:p>
          <a:p>
            <a:r>
              <a:rPr lang="en-US" sz="3600" dirty="0"/>
              <a:t> </a:t>
            </a:r>
          </a:p>
          <a:p>
            <a:r>
              <a:rPr lang="en-US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283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 Ghazel 2015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55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9761"/>
            <a:ext cx="9144000" cy="500219"/>
          </a:xfrm>
          <a:prstGeom prst="rect">
            <a:avLst/>
          </a:prstGeom>
        </p:spPr>
      </p:pic>
      <p:sp>
        <p:nvSpPr>
          <p:cNvPr id="38" name="Text Box 5"/>
          <p:cNvSpPr txBox="1"/>
          <p:nvPr/>
        </p:nvSpPr>
        <p:spPr>
          <a:xfrm>
            <a:off x="317515" y="577246"/>
            <a:ext cx="8643473" cy="5166281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500" b="1" dirty="0"/>
              <a:t>d Teacher’s instructions to the students: </a:t>
            </a:r>
            <a:endParaRPr lang="en-US" sz="3500" b="1" dirty="0" smtClean="0"/>
          </a:p>
          <a:p>
            <a:r>
              <a:rPr lang="en-US" sz="3500" i="1" dirty="0" smtClean="0"/>
              <a:t>In </a:t>
            </a:r>
            <a:r>
              <a:rPr lang="en-US" sz="3500" i="1" dirty="0"/>
              <a:t>groups of three, tell each other the </a:t>
            </a:r>
            <a:endParaRPr lang="en-US" sz="3500" dirty="0"/>
          </a:p>
          <a:p>
            <a:r>
              <a:rPr lang="en-US" sz="3500" i="1" dirty="0"/>
              <a:t>steps that you took in order to compare Sally’s and Bob’s  bedrooms and what            you should do when I give you two new texts to read and compare</a:t>
            </a:r>
            <a:r>
              <a:rPr lang="en-US" sz="3500" i="1" dirty="0" smtClean="0"/>
              <a:t>.</a:t>
            </a:r>
          </a:p>
          <a:p>
            <a:endParaRPr lang="en-US" sz="3500" i="1" dirty="0"/>
          </a:p>
          <a:p>
            <a:r>
              <a:rPr lang="en-US" sz="3500" i="1" dirty="0" smtClean="0"/>
              <a:t> </a:t>
            </a:r>
            <a:r>
              <a:rPr lang="en-US" sz="3500" i="1" dirty="0"/>
              <a:t>When you finish, write your steps  on the large sheet and put it up on the wall.</a:t>
            </a:r>
            <a:endParaRPr lang="en-US" sz="35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780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 Ghazel 2015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56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9761"/>
            <a:ext cx="9144000" cy="500219"/>
          </a:xfrm>
          <a:prstGeom prst="rect">
            <a:avLst/>
          </a:prstGeom>
        </p:spPr>
      </p:pic>
      <p:sp>
        <p:nvSpPr>
          <p:cNvPr id="38" name="Text Box 5"/>
          <p:cNvSpPr txBox="1"/>
          <p:nvPr/>
        </p:nvSpPr>
        <p:spPr>
          <a:xfrm>
            <a:off x="317515" y="1621197"/>
            <a:ext cx="8643473" cy="1941167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>
                <a:solidFill>
                  <a:srgbClr val="CA3126"/>
                </a:solidFill>
                <a:latin typeface="Calisto MT"/>
                <a:cs typeface="Calisto MT"/>
              </a:rPr>
              <a:t>How do we know that </a:t>
            </a:r>
            <a:r>
              <a:rPr lang="en-US" sz="4000" b="1" dirty="0" smtClean="0">
                <a:solidFill>
                  <a:srgbClr val="CA3126"/>
                </a:solidFill>
                <a:latin typeface="Calisto MT"/>
                <a:cs typeface="Calisto MT"/>
              </a:rPr>
              <a:t>our children have </a:t>
            </a:r>
            <a:r>
              <a:rPr lang="en-US" sz="4000" b="1" dirty="0">
                <a:solidFill>
                  <a:srgbClr val="CA3126"/>
                </a:solidFill>
                <a:latin typeface="Calisto MT"/>
                <a:cs typeface="Calisto MT"/>
              </a:rPr>
              <a:t>learned?</a:t>
            </a:r>
            <a:endParaRPr lang="en-US" sz="4000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93456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 Ghazel 2015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57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6240"/>
            <a:ext cx="9144000" cy="500219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523147"/>
              </p:ext>
            </p:extLst>
          </p:nvPr>
        </p:nvGraphicFramePr>
        <p:xfrm>
          <a:off x="795409" y="673100"/>
          <a:ext cx="7376780" cy="551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5" imgW="5626100" imgH="5511800" progId="Word.Document.12">
                  <p:embed/>
                </p:oleObj>
              </mc:Choice>
              <mc:Fallback>
                <p:oleObj name="Document" r:id="rId5" imgW="5626100" imgH="551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5409" y="673100"/>
                        <a:ext cx="7376780" cy="551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77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 smtClean="0"/>
              <a:t>Read </a:t>
            </a:r>
            <a:r>
              <a:rPr lang="en-US" sz="3600" b="1" dirty="0"/>
              <a:t>each sample instruction </a:t>
            </a:r>
            <a:r>
              <a:rPr lang="en-US" sz="3600" b="1" dirty="0" smtClean="0"/>
              <a:t>from an </a:t>
            </a:r>
            <a:r>
              <a:rPr lang="en-US" sz="3600" b="1" dirty="0"/>
              <a:t>IELTS essay and underline the parts. Write the words who, what, how, where, and action above each part</a:t>
            </a:r>
            <a:r>
              <a:rPr lang="en-US" sz="3600" b="1" dirty="0" smtClean="0"/>
              <a:t>.</a:t>
            </a:r>
          </a:p>
          <a:p>
            <a:endParaRPr lang="en-US" sz="3600" b="1" dirty="0"/>
          </a:p>
          <a:p>
            <a:r>
              <a:rPr lang="en-US" sz="3600" b="1" dirty="0"/>
              <a:t>1 Is freedom of speech necessary in a free society? </a:t>
            </a:r>
            <a:r>
              <a:rPr lang="en-US" sz="3600" b="1" i="1" dirty="0"/>
              <a:t>Do you agree or disagree</a:t>
            </a:r>
            <a:r>
              <a:rPr lang="en-US" sz="3600" b="1" i="1" dirty="0" smtClean="0"/>
              <a:t>?</a:t>
            </a:r>
          </a:p>
          <a:p>
            <a:endParaRPr lang="en-US" sz="3600" b="1" i="1" dirty="0"/>
          </a:p>
          <a:p>
            <a:endParaRPr lang="en-US" sz="3600" b="1" i="1" dirty="0" smtClean="0"/>
          </a:p>
          <a:p>
            <a:r>
              <a:rPr lang="en-US" sz="3600" b="1" i="1" dirty="0" smtClean="0">
                <a:solidFill>
                  <a:srgbClr val="0000FF"/>
                </a:solidFill>
              </a:rPr>
              <a:t>Under 5 </a:t>
            </a:r>
            <a:r>
              <a:rPr lang="en-US" sz="3600" b="1" i="1" dirty="0" err="1" smtClean="0">
                <a:solidFill>
                  <a:srgbClr val="0000FF"/>
                </a:solidFill>
              </a:rPr>
              <a:t>mins</a:t>
            </a:r>
            <a:r>
              <a:rPr lang="en-US" sz="3600" b="1" i="1" dirty="0" smtClean="0">
                <a:solidFill>
                  <a:srgbClr val="0000FF"/>
                </a:solidFill>
              </a:rPr>
              <a:t> / 40</a:t>
            </a:r>
            <a:endParaRPr lang="en-US" sz="3600" dirty="0">
              <a:solidFill>
                <a:srgbClr val="0000FF"/>
              </a:solidFill>
            </a:endParaRPr>
          </a:p>
          <a:p>
            <a:endParaRPr lang="en-US" sz="36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736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 smtClean="0"/>
              <a:t>Read </a:t>
            </a:r>
            <a:r>
              <a:rPr lang="en-US" sz="3600" b="1" dirty="0"/>
              <a:t>each sample instruction for an IELTS essay and underline the parts. Write the words who, what, how, where, and action above each part</a:t>
            </a:r>
            <a:r>
              <a:rPr lang="en-US" sz="3600" b="1" dirty="0" smtClean="0"/>
              <a:t>.</a:t>
            </a:r>
          </a:p>
          <a:p>
            <a:r>
              <a:rPr lang="en-US" sz="3600" b="1" dirty="0" smtClean="0"/>
              <a:t>  </a:t>
            </a:r>
            <a:r>
              <a:rPr lang="en-US" sz="3600" b="1" dirty="0" smtClean="0">
                <a:solidFill>
                  <a:srgbClr val="FF0000"/>
                </a:solidFill>
              </a:rPr>
              <a:t>action             what                     what</a:t>
            </a:r>
            <a:endParaRPr lang="en-US" sz="3600" b="1" dirty="0">
              <a:solidFill>
                <a:srgbClr val="FF0000"/>
              </a:solidFill>
            </a:endParaRPr>
          </a:p>
          <a:p>
            <a:pPr marL="742950" indent="-742950">
              <a:buAutoNum type="arabicPlain"/>
            </a:pPr>
            <a:r>
              <a:rPr lang="en-US" sz="3600" b="1" u="sng" dirty="0" smtClean="0"/>
              <a:t>Is</a:t>
            </a:r>
            <a:r>
              <a:rPr lang="en-US" sz="3600" b="1" dirty="0" smtClean="0"/>
              <a:t>      </a:t>
            </a:r>
            <a:r>
              <a:rPr lang="en-US" sz="3600" b="1" u="sng" dirty="0"/>
              <a:t>freedom of speech</a:t>
            </a:r>
            <a:r>
              <a:rPr lang="en-US" sz="3600" b="1" dirty="0"/>
              <a:t> </a:t>
            </a:r>
            <a:r>
              <a:rPr lang="en-US" sz="3600" b="1" dirty="0" smtClean="0"/>
              <a:t>   </a:t>
            </a:r>
            <a:r>
              <a:rPr lang="en-US" sz="3600" b="1" u="sng" dirty="0" smtClean="0"/>
              <a:t>necessary </a:t>
            </a:r>
          </a:p>
          <a:p>
            <a:endParaRPr lang="en-US" sz="3600" b="1" dirty="0" smtClean="0"/>
          </a:p>
          <a:p>
            <a:r>
              <a:rPr lang="en-US" sz="3600" b="1" dirty="0"/>
              <a:t> </a:t>
            </a:r>
            <a:r>
              <a:rPr lang="en-US" sz="3600" b="1" dirty="0" smtClean="0"/>
              <a:t>    </a:t>
            </a:r>
            <a:r>
              <a:rPr lang="en-US" sz="3600" b="1" dirty="0" smtClean="0">
                <a:solidFill>
                  <a:srgbClr val="FF0000"/>
                </a:solidFill>
              </a:rPr>
              <a:t>where                      who     action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u="sng" dirty="0" smtClean="0"/>
              <a:t>in </a:t>
            </a:r>
            <a:r>
              <a:rPr lang="en-US" sz="3600" b="1" u="sng" dirty="0"/>
              <a:t>a free society</a:t>
            </a:r>
            <a:r>
              <a:rPr lang="en-US" sz="3600" b="1" dirty="0"/>
              <a:t>? </a:t>
            </a:r>
            <a:r>
              <a:rPr lang="en-US" sz="3400" b="1" i="1" dirty="0"/>
              <a:t>Do </a:t>
            </a:r>
            <a:r>
              <a:rPr lang="en-US" sz="3400" b="1" i="1" u="sng" dirty="0"/>
              <a:t>you</a:t>
            </a:r>
            <a:r>
              <a:rPr lang="en-US" sz="3400" b="1" i="1" dirty="0"/>
              <a:t> </a:t>
            </a:r>
            <a:r>
              <a:rPr lang="en-US" sz="3400" b="1" i="1" dirty="0" smtClean="0"/>
              <a:t> </a:t>
            </a:r>
            <a:r>
              <a:rPr lang="en-US" sz="3400" b="1" i="1" u="sng" dirty="0" smtClean="0"/>
              <a:t>agree </a:t>
            </a:r>
            <a:r>
              <a:rPr lang="en-US" sz="3400" b="1" i="1" u="sng" dirty="0"/>
              <a:t>or disagree</a:t>
            </a:r>
            <a:r>
              <a:rPr lang="en-US" sz="3400" b="1" i="1" dirty="0"/>
              <a:t>?</a:t>
            </a:r>
            <a:endParaRPr lang="en-US" sz="3400" dirty="0"/>
          </a:p>
          <a:p>
            <a:endParaRPr lang="en-US" sz="36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9175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 smtClean="0"/>
              <a:t>Read </a:t>
            </a:r>
            <a:r>
              <a:rPr lang="en-US" sz="3600" b="1" dirty="0"/>
              <a:t>each sample instruction for an IELTS essay and underline the parts. Write the words who, what, how, where, and action above each part</a:t>
            </a:r>
            <a:r>
              <a:rPr lang="en-US" sz="3600" b="1" dirty="0" smtClean="0"/>
              <a:t>.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2 </a:t>
            </a:r>
            <a:r>
              <a:rPr lang="en-US" sz="3600" b="1" dirty="0"/>
              <a:t>Some people </a:t>
            </a:r>
            <a:r>
              <a:rPr lang="en-US" sz="3600" b="1" dirty="0" smtClean="0"/>
              <a:t>  think women should be allowed to join the army, the navy and the air force just like men. </a:t>
            </a:r>
            <a:endParaRPr lang="en-US" sz="36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730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7</a:t>
            </a:fld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15280" y="1592755"/>
            <a:ext cx="8686799" cy="189409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  <a:latin typeface="Calisto MT"/>
                <a:cs typeface="Calisto MT"/>
              </a:rPr>
              <a:t>There are three major questions that need to be asked and continuously seek answers for:  </a:t>
            </a:r>
            <a:endParaRPr lang="en-US" sz="4000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2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 smtClean="0"/>
              <a:t>Read </a:t>
            </a:r>
            <a:r>
              <a:rPr lang="en-US" sz="3600" b="1" dirty="0"/>
              <a:t>each sample instruction for an IELTS essay and underline the parts. Write the words who, what, how, where, and action above each part</a:t>
            </a:r>
            <a:r>
              <a:rPr lang="en-US" sz="3600" b="1" dirty="0" smtClean="0"/>
              <a:t>.</a:t>
            </a:r>
          </a:p>
          <a:p>
            <a:r>
              <a:rPr lang="en-US" sz="3600" b="1" dirty="0" smtClean="0"/>
              <a:t>      </a:t>
            </a:r>
            <a:r>
              <a:rPr lang="en-US" sz="3600" b="1" dirty="0" smtClean="0">
                <a:solidFill>
                  <a:srgbClr val="FF0000"/>
                </a:solidFill>
              </a:rPr>
              <a:t>who               action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2 </a:t>
            </a:r>
            <a:r>
              <a:rPr lang="en-US" sz="3600" b="1" u="sng" dirty="0"/>
              <a:t>Some people</a:t>
            </a:r>
            <a:r>
              <a:rPr lang="en-US" sz="3600" b="1" dirty="0"/>
              <a:t> </a:t>
            </a:r>
            <a:r>
              <a:rPr lang="en-US" sz="3600" b="1" dirty="0" smtClean="0"/>
              <a:t>  </a:t>
            </a:r>
            <a:r>
              <a:rPr lang="en-US" sz="3600" b="1" u="sng" dirty="0" smtClean="0"/>
              <a:t>think</a:t>
            </a:r>
            <a:r>
              <a:rPr lang="en-US" sz="3600" b="1" dirty="0" smtClean="0"/>
              <a:t> </a:t>
            </a:r>
          </a:p>
          <a:p>
            <a:r>
              <a:rPr lang="en-US" sz="3600" b="1" dirty="0" smtClean="0"/>
              <a:t>                             </a:t>
            </a:r>
            <a:r>
              <a:rPr lang="en-US" sz="3600" b="1" dirty="0" smtClean="0">
                <a:solidFill>
                  <a:srgbClr val="FF0000"/>
                </a:solidFill>
              </a:rPr>
              <a:t>what</a:t>
            </a:r>
            <a:endParaRPr lang="en-US" sz="3600" b="1" dirty="0"/>
          </a:p>
          <a:p>
            <a:r>
              <a:rPr lang="en-US" sz="3600" b="1" u="sng" dirty="0" smtClean="0"/>
              <a:t>women should be allowed to join the army, the navy and the air force just like men</a:t>
            </a:r>
            <a:r>
              <a:rPr lang="en-US" sz="3600" b="1" dirty="0" smtClean="0"/>
              <a:t>. </a:t>
            </a:r>
            <a:endParaRPr lang="en-US" sz="36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1615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 smtClean="0"/>
              <a:t>Read </a:t>
            </a:r>
            <a:r>
              <a:rPr lang="en-US" sz="3600" b="1" dirty="0"/>
              <a:t>each sample instruction for an IELTS essay and underline the parts. Write the words who, what, how, where, and action above each part</a:t>
            </a:r>
            <a:r>
              <a:rPr lang="en-US" sz="3600" b="1" dirty="0" smtClean="0"/>
              <a:t>.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3 In </a:t>
            </a:r>
            <a:r>
              <a:rPr lang="en-US" sz="3600" b="1" dirty="0"/>
              <a:t>the past, buildings often reflected the culture of a society but today all modern buildings are alike and cities throughout the world are becoming similar. </a:t>
            </a:r>
            <a:r>
              <a:rPr lang="en-US" sz="1200" dirty="0">
                <a:effectLst/>
                <a:ea typeface="ＭＳ 明朝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2586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 smtClean="0"/>
              <a:t>Read </a:t>
            </a:r>
            <a:r>
              <a:rPr lang="en-US" sz="3600" b="1" dirty="0"/>
              <a:t>each sample instruction for an IELTS essay and underline the parts. Write the words who, what, how, where, and action above each part</a:t>
            </a:r>
            <a:r>
              <a:rPr lang="en-US" sz="3600" b="1" dirty="0" smtClean="0"/>
              <a:t>.</a:t>
            </a:r>
          </a:p>
          <a:p>
            <a:r>
              <a:rPr lang="en-US" sz="3600" b="1" dirty="0" smtClean="0"/>
              <a:t>    </a:t>
            </a:r>
            <a:r>
              <a:rPr lang="en-US" sz="3600" b="1" dirty="0" smtClean="0">
                <a:solidFill>
                  <a:srgbClr val="FF0000"/>
                </a:solidFill>
              </a:rPr>
              <a:t>when                 what          action</a:t>
            </a:r>
          </a:p>
          <a:p>
            <a:r>
              <a:rPr lang="en-US" sz="3600" b="1" dirty="0" smtClean="0"/>
              <a:t>3 </a:t>
            </a:r>
            <a:r>
              <a:rPr lang="en-US" sz="3600" b="1" u="sng" dirty="0" smtClean="0"/>
              <a:t>In </a:t>
            </a:r>
            <a:r>
              <a:rPr lang="en-US" sz="3600" b="1" u="sng" dirty="0"/>
              <a:t>the past</a:t>
            </a:r>
            <a:r>
              <a:rPr lang="en-US" sz="3600" b="1" dirty="0"/>
              <a:t>, </a:t>
            </a:r>
            <a:r>
              <a:rPr lang="en-US" sz="3600" b="1" dirty="0" smtClean="0"/>
              <a:t>  </a:t>
            </a:r>
            <a:r>
              <a:rPr lang="en-US" sz="3600" b="1" u="sng" dirty="0" smtClean="0"/>
              <a:t>buildings</a:t>
            </a:r>
            <a:r>
              <a:rPr lang="en-US" sz="3600" b="1" dirty="0" smtClean="0"/>
              <a:t>    </a:t>
            </a:r>
            <a:r>
              <a:rPr lang="en-US" sz="3600" b="1" u="sng" dirty="0"/>
              <a:t>often reflected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r>
              <a:rPr lang="en-US" sz="3600" b="1" dirty="0" smtClean="0"/>
              <a:t>             </a:t>
            </a:r>
            <a:r>
              <a:rPr lang="en-US" sz="3600" b="1" dirty="0">
                <a:solidFill>
                  <a:srgbClr val="FF0000"/>
                </a:solidFill>
              </a:rPr>
              <a:t>what </a:t>
            </a:r>
            <a:endParaRPr lang="en-US" sz="3600" b="1" dirty="0" smtClean="0"/>
          </a:p>
          <a:p>
            <a:r>
              <a:rPr lang="en-US" sz="3600" b="1" u="sng" dirty="0" smtClean="0"/>
              <a:t>the </a:t>
            </a:r>
            <a:r>
              <a:rPr lang="en-US" sz="3600" b="1" u="sng" dirty="0"/>
              <a:t>culture of a </a:t>
            </a:r>
            <a:r>
              <a:rPr lang="en-US" sz="3600" b="1" u="sng" dirty="0" smtClean="0"/>
              <a:t>society</a:t>
            </a:r>
          </a:p>
          <a:p>
            <a:endParaRPr lang="en-US" sz="3600" b="1" dirty="0"/>
          </a:p>
          <a:p>
            <a:r>
              <a:rPr lang="en-US" sz="2500" b="1" dirty="0" smtClean="0"/>
              <a:t>but </a:t>
            </a:r>
            <a:r>
              <a:rPr lang="en-US" sz="2500" b="1" dirty="0"/>
              <a:t>today all modern buildings are alike and cities throughout the world are becoming similar. </a:t>
            </a:r>
            <a:r>
              <a:rPr lang="en-US" sz="2500" dirty="0">
                <a:effectLst/>
                <a:ea typeface="ＭＳ 明朝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8032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 smtClean="0"/>
              <a:t>Read </a:t>
            </a:r>
            <a:r>
              <a:rPr lang="en-US" sz="3600" b="1" dirty="0"/>
              <a:t>each sample instruction for an IELTS essay and underline the parts. Write the words who, what, how, where, and action above each part</a:t>
            </a:r>
            <a:r>
              <a:rPr lang="en-US" sz="3600" b="1" dirty="0" smtClean="0"/>
              <a:t>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but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when            what                    action   what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smtClean="0"/>
              <a:t>today    all </a:t>
            </a:r>
            <a:r>
              <a:rPr lang="en-US" sz="3600" b="1" dirty="0"/>
              <a:t>modern buildings </a:t>
            </a:r>
            <a:r>
              <a:rPr lang="en-US" sz="3600" b="1" dirty="0" smtClean="0"/>
              <a:t>  are     alike </a:t>
            </a:r>
          </a:p>
          <a:p>
            <a:endParaRPr lang="en-US" sz="3600" b="1" dirty="0"/>
          </a:p>
          <a:p>
            <a:r>
              <a:rPr lang="en-US" sz="2500" b="1" dirty="0" smtClean="0"/>
              <a:t>and </a:t>
            </a:r>
            <a:r>
              <a:rPr lang="en-US" sz="2500" b="1" dirty="0"/>
              <a:t>cities throughout the world are becoming similar. </a:t>
            </a:r>
            <a:r>
              <a:rPr lang="en-US" sz="1200" dirty="0">
                <a:effectLst/>
                <a:ea typeface="ＭＳ 明朝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6365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 smtClean="0"/>
              <a:t>Read </a:t>
            </a:r>
            <a:r>
              <a:rPr lang="en-US" sz="3600" b="1" dirty="0"/>
              <a:t>each sample instruction for an IELTS essay and underline the parts. Write the words who, what, how, where, and action above each part</a:t>
            </a:r>
            <a:r>
              <a:rPr lang="en-US" sz="3600" b="1" dirty="0" smtClean="0"/>
              <a:t>.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and </a:t>
            </a:r>
          </a:p>
          <a:p>
            <a:r>
              <a:rPr lang="en-US" sz="3600" b="1" dirty="0" smtClean="0"/>
              <a:t>    </a:t>
            </a:r>
            <a:r>
              <a:rPr lang="en-US" sz="3600" b="1" dirty="0" smtClean="0">
                <a:solidFill>
                  <a:srgbClr val="FF0000"/>
                </a:solidFill>
              </a:rPr>
              <a:t>what                                             action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u="sng" dirty="0" smtClean="0"/>
              <a:t>cities </a:t>
            </a:r>
            <a:r>
              <a:rPr lang="en-US" sz="3600" b="1" u="sng" dirty="0"/>
              <a:t>throughout the world</a:t>
            </a:r>
            <a:r>
              <a:rPr lang="en-US" sz="3600" b="1" dirty="0"/>
              <a:t> </a:t>
            </a:r>
            <a:r>
              <a:rPr lang="en-US" sz="3600" b="1" dirty="0" smtClean="0"/>
              <a:t>    </a:t>
            </a:r>
            <a:r>
              <a:rPr lang="en-US" sz="3600" b="1" u="sng" dirty="0" smtClean="0"/>
              <a:t>are becoming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   what </a:t>
            </a:r>
            <a:endParaRPr lang="en-US" sz="3600" b="1" u="sng" dirty="0"/>
          </a:p>
          <a:p>
            <a:r>
              <a:rPr lang="en-US" sz="3600" b="1" u="sng" dirty="0" smtClean="0"/>
              <a:t> </a:t>
            </a:r>
            <a:r>
              <a:rPr lang="en-US" sz="3600" b="1" u="sng" dirty="0"/>
              <a:t>similar</a:t>
            </a:r>
            <a:r>
              <a:rPr lang="en-US" sz="3600" b="1" dirty="0"/>
              <a:t>. </a:t>
            </a:r>
            <a:r>
              <a:rPr lang="en-US" sz="1200" dirty="0">
                <a:effectLst/>
                <a:ea typeface="ＭＳ 明朝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4814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 smtClean="0"/>
              <a:t>Read </a:t>
            </a:r>
            <a:r>
              <a:rPr lang="en-US" sz="3600" b="1" dirty="0"/>
              <a:t>each sample instruction for an IELTS essay and underline the parts. Write the words who, what, how, where, and action above each part</a:t>
            </a:r>
            <a:r>
              <a:rPr lang="en-US" sz="3600" b="1" dirty="0" smtClean="0"/>
              <a:t>.</a:t>
            </a:r>
          </a:p>
          <a:p>
            <a:endParaRPr lang="en-US" sz="3600" b="1" dirty="0" smtClean="0"/>
          </a:p>
          <a:p>
            <a:r>
              <a:rPr lang="en-US" sz="3600" b="1" i="1" dirty="0"/>
              <a:t>What do you think is the reason for this, and is it a good thing or a bad thing? 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245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 smtClean="0"/>
              <a:t>Read </a:t>
            </a:r>
            <a:r>
              <a:rPr lang="en-US" sz="3600" b="1" dirty="0"/>
              <a:t>each sample instruction for an IELTS essay and underline the parts. Write the words who, what, how, where, and action above each part</a:t>
            </a:r>
            <a:r>
              <a:rPr lang="en-US" sz="3600" b="1" dirty="0" smtClean="0"/>
              <a:t>.</a:t>
            </a:r>
          </a:p>
          <a:p>
            <a:endParaRPr lang="en-US" sz="3600" b="1" dirty="0" smtClean="0"/>
          </a:p>
          <a:p>
            <a:r>
              <a:rPr lang="en-US" sz="3600" b="1" dirty="0"/>
              <a:t>The world is experiencing a dramatic increase in population. This is causing problems not only for poor, underdeveloped countries, but also for industrialized and developing nations. 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346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 smtClean="0"/>
              <a:t>Read </a:t>
            </a:r>
            <a:r>
              <a:rPr lang="en-US" sz="3600" b="1" dirty="0"/>
              <a:t>each sample instruction for an IELTS essay and underline the parts. Write the words who, what, how, where, and action above each part</a:t>
            </a:r>
            <a:r>
              <a:rPr lang="en-US" sz="3600" b="1" dirty="0" smtClean="0"/>
              <a:t>.</a:t>
            </a:r>
          </a:p>
          <a:p>
            <a:endParaRPr lang="en-US" sz="3600" b="1" dirty="0" smtClean="0"/>
          </a:p>
          <a:p>
            <a:r>
              <a:rPr lang="en-US" sz="3600" b="1" i="1" dirty="0"/>
              <a:t>Describe some of the problems that overpopulation causes, and suggest at least one possible solution.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485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/>
              <a:t>The next step is to create a quick organizer to collect thoughts, details and ideas. </a:t>
            </a:r>
            <a:endParaRPr lang="en-US" sz="3600" b="1" dirty="0" smtClean="0"/>
          </a:p>
          <a:p>
            <a:endParaRPr lang="en-US" sz="3600" b="1" dirty="0"/>
          </a:p>
          <a:p>
            <a:r>
              <a:rPr lang="en-US" sz="3600" b="1" dirty="0" smtClean="0"/>
              <a:t>One </a:t>
            </a:r>
            <a:r>
              <a:rPr lang="en-US" sz="3600" b="1" dirty="0"/>
              <a:t>of the quickest way to do so is to use a T-Chart or a double T-Chart. </a:t>
            </a:r>
            <a:endParaRPr lang="en-US" sz="3600" b="1" dirty="0" smtClean="0"/>
          </a:p>
          <a:p>
            <a:endParaRPr lang="en-US" sz="3600" b="1" dirty="0"/>
          </a:p>
          <a:p>
            <a:r>
              <a:rPr lang="en-US" sz="3600" b="1" dirty="0" smtClean="0"/>
              <a:t>See </a:t>
            </a:r>
            <a:r>
              <a:rPr lang="en-US" sz="3600" b="1" dirty="0"/>
              <a:t>slide for examples.</a:t>
            </a:r>
            <a:endParaRPr lang="en-US" sz="3600" dirty="0"/>
          </a:p>
          <a:p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05788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/>
              <a:t>The next step is to create a quick organizer to collect thoughts, details and ideas. One of the quickest way to do so is to use a T-Chart or a double T-Chart. See slide for examples.</a:t>
            </a:r>
            <a:endParaRPr lang="en-US" sz="3600" dirty="0"/>
          </a:p>
          <a:p>
            <a:endParaRPr lang="en-US" sz="36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719044" y="3323386"/>
            <a:ext cx="589407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75579" y="3337356"/>
            <a:ext cx="13970" cy="32073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27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8</a:t>
            </a:fld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15280" y="620735"/>
            <a:ext cx="8686799" cy="1377519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  <a:latin typeface="Calisto MT"/>
                <a:cs typeface="Calisto MT"/>
              </a:rPr>
              <a:t>What do we want our children to learn?</a:t>
            </a:r>
            <a:endParaRPr lang="en-US" sz="4000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215280" y="2344366"/>
            <a:ext cx="8686799" cy="1377519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  <a:latin typeface="Calisto MT"/>
                <a:cs typeface="Calisto MT"/>
              </a:rPr>
              <a:t>What are the best ways to help them learn?</a:t>
            </a:r>
            <a:endParaRPr lang="en-US" sz="4000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260040" y="4006890"/>
            <a:ext cx="8686799" cy="1377519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  <a:latin typeface="Calisto MT"/>
                <a:cs typeface="Calisto MT"/>
              </a:rPr>
              <a:t>How do we know that they have learned?</a:t>
            </a:r>
            <a:endParaRPr lang="en-US" sz="4000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6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/>
              <a:t>The next step is to create a quick organizer to collect thoughts, details and ideas. One of the quickest way to do so is to use a T-Chart or a double T-Chart. See slide for examples.</a:t>
            </a:r>
            <a:endParaRPr lang="en-US" sz="3600" dirty="0"/>
          </a:p>
          <a:p>
            <a:endParaRPr lang="en-US" sz="36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740704" y="3205480"/>
            <a:ext cx="589407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96604" y="3219450"/>
            <a:ext cx="13970" cy="32073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7064" y="3509645"/>
            <a:ext cx="23348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78954" y="3509645"/>
            <a:ext cx="13970" cy="2700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03969" y="3489960"/>
            <a:ext cx="23348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55859" y="3489960"/>
            <a:ext cx="13970" cy="2700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86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/>
              <a:t>The next step is to create a quick organizer to collect thoughts, details and ideas. One of the quickest way to do so is to use a T-Chart or a double T-Chart. See slide for examples.</a:t>
            </a:r>
            <a:endParaRPr lang="en-US" sz="3600" dirty="0"/>
          </a:p>
          <a:p>
            <a:endParaRPr lang="en-US" sz="36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740704" y="3205480"/>
            <a:ext cx="589407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96604" y="3219450"/>
            <a:ext cx="13970" cy="32073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7064" y="3744815"/>
            <a:ext cx="23348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78954" y="3744815"/>
            <a:ext cx="13970" cy="2700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03969" y="3725130"/>
            <a:ext cx="23348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55859" y="3725130"/>
            <a:ext cx="13970" cy="2700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63848" y="2845497"/>
            <a:ext cx="536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Buy a house or               start a new business  </a:t>
            </a:r>
            <a:r>
              <a:rPr lang="en-US" b="1" dirty="0" smtClean="0"/>
              <a:t>(discuss) 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16500" y="3280101"/>
            <a:ext cx="601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Advantage   disadvantage       Advantage          disadvantage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0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 smtClean="0"/>
              <a:t>Choose </a:t>
            </a:r>
            <a:r>
              <a:rPr lang="en-US" sz="3600" b="1" dirty="0"/>
              <a:t>one of the instructions Study the parts of the instructions and identify the headings for the T-chart. Then write down the headings, the details, ideas and thoughts in the appropriate columns</a:t>
            </a:r>
            <a:r>
              <a:rPr lang="en-US" sz="3600" b="1" dirty="0" smtClean="0"/>
              <a:t>.</a:t>
            </a:r>
          </a:p>
          <a:p>
            <a:endParaRPr lang="en-US" sz="3600" b="1" dirty="0"/>
          </a:p>
          <a:p>
            <a:endParaRPr lang="en-US" sz="3600" b="1" dirty="0" smtClean="0"/>
          </a:p>
          <a:p>
            <a:endParaRPr lang="en-US" sz="3600" b="1" dirty="0"/>
          </a:p>
          <a:p>
            <a:endParaRPr lang="en-US" sz="3600" b="1" dirty="0" smtClean="0"/>
          </a:p>
          <a:p>
            <a:r>
              <a:rPr lang="en-US" sz="3600" b="1" i="1" dirty="0" smtClean="0">
                <a:solidFill>
                  <a:srgbClr val="0000FF"/>
                </a:solidFill>
              </a:rPr>
              <a:t>under 10 </a:t>
            </a:r>
            <a:r>
              <a:rPr lang="en-US" sz="3600" b="1" i="1" dirty="0" err="1">
                <a:solidFill>
                  <a:srgbClr val="0000FF"/>
                </a:solidFill>
              </a:rPr>
              <a:t>mins</a:t>
            </a:r>
            <a:r>
              <a:rPr lang="en-US" sz="3600" b="1" i="1" dirty="0">
                <a:solidFill>
                  <a:srgbClr val="0000FF"/>
                </a:solidFill>
              </a:rPr>
              <a:t> / 40</a:t>
            </a:r>
            <a:endParaRPr lang="en-US" sz="3600" dirty="0">
              <a:solidFill>
                <a:srgbClr val="0000FF"/>
              </a:solidFill>
            </a:endParaRPr>
          </a:p>
          <a:p>
            <a:endParaRPr lang="en-US" sz="36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740704" y="3205480"/>
            <a:ext cx="589407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96604" y="3219450"/>
            <a:ext cx="13970" cy="32073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7064" y="3744815"/>
            <a:ext cx="23348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78954" y="3744815"/>
            <a:ext cx="13970" cy="2700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03969" y="3725130"/>
            <a:ext cx="23348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55859" y="3725130"/>
            <a:ext cx="13970" cy="2700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37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 smtClean="0"/>
              <a:t>Study </a:t>
            </a:r>
            <a:r>
              <a:rPr lang="en-US" sz="3600" b="1" dirty="0"/>
              <a:t>your details, thoughts and ideas. </a:t>
            </a:r>
            <a:endParaRPr lang="en-US" sz="3600" dirty="0"/>
          </a:p>
          <a:p>
            <a:pPr lvl="0"/>
            <a:r>
              <a:rPr lang="en-US" sz="3600" b="1" dirty="0" smtClean="0"/>
              <a:t>A  Note </a:t>
            </a:r>
            <a:r>
              <a:rPr lang="en-US" sz="3600" b="1" dirty="0"/>
              <a:t>which are examples, reasons, opinions, arguments</a:t>
            </a:r>
            <a:endParaRPr lang="en-US" sz="3600" dirty="0"/>
          </a:p>
          <a:p>
            <a:pPr lvl="0"/>
            <a:r>
              <a:rPr lang="en-US" sz="3600" b="1" dirty="0" smtClean="0"/>
              <a:t>B  Cross </a:t>
            </a:r>
            <a:r>
              <a:rPr lang="en-US" sz="3600" b="1" dirty="0"/>
              <a:t>out the ones you think are irrelevant</a:t>
            </a:r>
            <a:endParaRPr lang="en-US" sz="3600" dirty="0"/>
          </a:p>
          <a:p>
            <a:pPr lvl="0"/>
            <a:r>
              <a:rPr lang="en-US" sz="3600" b="1" dirty="0" smtClean="0"/>
              <a:t>C  Number </a:t>
            </a:r>
            <a:r>
              <a:rPr lang="en-US" sz="3600" b="1" dirty="0"/>
              <a:t>your ideas in the order importance to </a:t>
            </a:r>
            <a:r>
              <a:rPr lang="en-US" sz="3600" b="1" dirty="0" smtClean="0"/>
              <a:t>you</a:t>
            </a:r>
          </a:p>
          <a:p>
            <a:pPr lvl="0"/>
            <a:endParaRPr lang="en-US" sz="3600" b="1" dirty="0" smtClean="0"/>
          </a:p>
          <a:p>
            <a:r>
              <a:rPr lang="en-US" sz="3600" b="1" dirty="0" smtClean="0">
                <a:solidFill>
                  <a:srgbClr val="0000FF"/>
                </a:solidFill>
              </a:rPr>
              <a:t>Under 5 </a:t>
            </a:r>
            <a:r>
              <a:rPr lang="en-US" sz="3600" b="1" dirty="0" err="1" smtClean="0">
                <a:solidFill>
                  <a:srgbClr val="0000FF"/>
                </a:solidFill>
              </a:rPr>
              <a:t>mins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>
                <a:solidFill>
                  <a:srgbClr val="0000FF"/>
                </a:solidFill>
              </a:rPr>
              <a:t>/ </a:t>
            </a:r>
            <a:r>
              <a:rPr lang="en-US" sz="3600" b="1" dirty="0" smtClean="0">
                <a:solidFill>
                  <a:srgbClr val="0000FF"/>
                </a:solidFill>
              </a:rPr>
              <a:t>40</a:t>
            </a:r>
            <a:endParaRPr lang="en-US" sz="3600" dirty="0">
              <a:solidFill>
                <a:srgbClr val="0000FF"/>
              </a:solidFill>
            </a:endParaRPr>
          </a:p>
          <a:p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426022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/>
              <a:t>There are several types of essays – persuasive, descriptive, informative, comparison and contrast, cause and effect and each has its own unique organizer. The time available is not enough to go into the different types. </a:t>
            </a:r>
            <a:endParaRPr lang="en-US" sz="3600" dirty="0"/>
          </a:p>
          <a:p>
            <a:r>
              <a:rPr lang="en-US" sz="3600" b="1" dirty="0"/>
              <a:t> </a:t>
            </a:r>
            <a:endParaRPr lang="en-US" sz="3600" dirty="0"/>
          </a:p>
          <a:p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65560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/>
              <a:t> 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47" y="183437"/>
            <a:ext cx="8137120" cy="6377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97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/>
              <a:t> 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71" y="212716"/>
            <a:ext cx="6018589" cy="6513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95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/>
              <a:t> 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7" y="493847"/>
            <a:ext cx="8809711" cy="5808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05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/>
              <a:t> </a:t>
            </a:r>
            <a:endParaRPr lang="en-US" sz="3600" dirty="0"/>
          </a:p>
          <a:p>
            <a:r>
              <a:rPr lang="en-US" sz="3600" b="1" dirty="0"/>
              <a:t>For more examples, go to </a:t>
            </a:r>
            <a:r>
              <a:rPr lang="en-US" sz="3600" b="1" u="sng" dirty="0">
                <a:hlinkClick r:id="rId3"/>
              </a:rPr>
              <a:t>www.munjez.com</a:t>
            </a:r>
            <a:r>
              <a:rPr lang="en-US" sz="3600" b="1" dirty="0"/>
              <a:t> and download the On Location Teacher Support Guides for grades 10, 11 and 12 written by Eli Ghazel and published by McGraw-Hill Education.</a:t>
            </a:r>
            <a:endParaRPr lang="en-US" sz="3600" dirty="0"/>
          </a:p>
          <a:p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58684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/>
              <a:t> </a:t>
            </a:r>
            <a:endParaRPr lang="en-US" sz="3600" dirty="0"/>
          </a:p>
          <a:p>
            <a:r>
              <a:rPr lang="en-US" sz="3600" b="1" dirty="0" smtClean="0"/>
              <a:t>Examine </a:t>
            </a:r>
            <a:r>
              <a:rPr lang="en-US" sz="3600" b="1" dirty="0"/>
              <a:t>the three organizers that follow and decide which organizer would be most suitable for each of the four instructions in </a:t>
            </a:r>
            <a:r>
              <a:rPr lang="en-US" sz="3600" b="1" dirty="0" smtClean="0"/>
              <a:t>you saw in the previous slides.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Write </a:t>
            </a:r>
            <a:r>
              <a:rPr lang="en-US" sz="3600" b="1" dirty="0"/>
              <a:t>the number of the instruction next to the organizer. Then write the information from your T-chart in the organizer</a:t>
            </a:r>
            <a:r>
              <a:rPr lang="en-US" sz="3600" b="1" dirty="0" smtClean="0"/>
              <a:t>.</a:t>
            </a:r>
          </a:p>
          <a:p>
            <a:endParaRPr lang="en-US" sz="3600" b="1" dirty="0"/>
          </a:p>
          <a:p>
            <a:r>
              <a:rPr lang="en-US" sz="3600" b="1" dirty="0" smtClean="0">
                <a:solidFill>
                  <a:srgbClr val="0000FF"/>
                </a:solidFill>
              </a:rPr>
              <a:t>Under 5 </a:t>
            </a:r>
            <a:r>
              <a:rPr lang="en-US" sz="3600" b="1" dirty="0" err="1" smtClean="0">
                <a:solidFill>
                  <a:srgbClr val="0000FF"/>
                </a:solidFill>
              </a:rPr>
              <a:t>mins</a:t>
            </a:r>
            <a:r>
              <a:rPr lang="en-US" sz="3600" b="1" dirty="0" smtClean="0">
                <a:solidFill>
                  <a:srgbClr val="0000FF"/>
                </a:solidFill>
              </a:rPr>
              <a:t> / </a:t>
            </a:r>
            <a:r>
              <a:rPr lang="en-US" sz="3600" b="1" dirty="0">
                <a:solidFill>
                  <a:srgbClr val="0000FF"/>
                </a:solidFill>
              </a:rPr>
              <a:t>40</a:t>
            </a:r>
            <a:endParaRPr lang="en-US" sz="3600" dirty="0">
              <a:solidFill>
                <a:srgbClr val="0000FF"/>
              </a:solidFill>
            </a:endParaRPr>
          </a:p>
          <a:p>
            <a:endParaRPr lang="en-US" sz="3600" b="1" dirty="0"/>
          </a:p>
          <a:p>
            <a:r>
              <a:rPr lang="en-US" sz="3600" b="1" i="1" dirty="0"/>
              <a:t>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056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9</a:t>
            </a:fld>
            <a:endParaRPr lang="en-US"/>
          </a:p>
        </p:txBody>
      </p:sp>
      <p:sp>
        <p:nvSpPr>
          <p:cNvPr id="10" name="Text Box 5"/>
          <p:cNvSpPr txBox="1"/>
          <p:nvPr/>
        </p:nvSpPr>
        <p:spPr>
          <a:xfrm>
            <a:off x="215280" y="423388"/>
            <a:ext cx="8686799" cy="2188145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  <a:latin typeface="Calisto MT"/>
                <a:cs typeface="Calisto MT"/>
              </a:rPr>
              <a:t>Content of textbooks and websites </a:t>
            </a:r>
            <a:r>
              <a:rPr lang="en-US" sz="4000" b="1" dirty="0" smtClean="0">
                <a:solidFill>
                  <a:srgbClr val="CA2D24"/>
                </a:solidFill>
                <a:latin typeface="Calisto MT"/>
                <a:cs typeface="Calisto MT"/>
              </a:rPr>
              <a:t>can only </a:t>
            </a:r>
            <a:r>
              <a:rPr lang="en-US" sz="4000" b="1" dirty="0" smtClean="0">
                <a:solidFill>
                  <a:srgbClr val="CA2B24"/>
                </a:solidFill>
                <a:latin typeface="Calisto MT"/>
                <a:cs typeface="Calisto MT"/>
              </a:rPr>
              <a:t>give u</a:t>
            </a:r>
            <a:r>
              <a:rPr lang="en-US" sz="4000" b="1" dirty="0" smtClean="0">
                <a:solidFill>
                  <a:srgbClr val="CA3126"/>
                </a:solidFill>
                <a:latin typeface="Calisto MT"/>
                <a:cs typeface="Calisto MT"/>
              </a:rPr>
              <a:t>s </a:t>
            </a:r>
          </a:p>
          <a:p>
            <a:r>
              <a:rPr lang="en-US" sz="45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             data</a:t>
            </a:r>
            <a:r>
              <a:rPr lang="en-US" sz="40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 </a:t>
            </a:r>
            <a:r>
              <a:rPr lang="en-US" sz="4000" b="1" dirty="0" smtClean="0">
                <a:solidFill>
                  <a:srgbClr val="CA3126"/>
                </a:solidFill>
                <a:latin typeface="Calisto MT"/>
                <a:cs typeface="Calisto MT"/>
              </a:rPr>
              <a:t>&amp; </a:t>
            </a:r>
            <a:r>
              <a:rPr lang="en-US" sz="4500" b="1" dirty="0" smtClean="0">
                <a:solidFill>
                  <a:srgbClr val="CA312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information</a:t>
            </a:r>
            <a:endParaRPr lang="en-US" sz="4500" dirty="0">
              <a:solidFill>
                <a:srgbClr val="CA312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sto MT"/>
              <a:cs typeface="Calisto M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796" y="3471588"/>
            <a:ext cx="3427385" cy="27833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181" y="3385921"/>
            <a:ext cx="1327777" cy="26898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280" y="3385921"/>
            <a:ext cx="2908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is this?</a:t>
            </a:r>
          </a:p>
          <a:p>
            <a:r>
              <a:rPr lang="en-US" sz="5000" b="1" dirty="0" smtClean="0"/>
              <a:t>       95</a:t>
            </a:r>
            <a:endParaRPr lang="en-US" sz="5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02044" y="2776663"/>
            <a:ext cx="135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</a:rPr>
              <a:t>Data</a:t>
            </a:r>
            <a:endParaRPr lang="en-US" sz="5000" b="1" dirty="0">
              <a:solidFill>
                <a:srgbClr val="CA312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8280" y="2763702"/>
            <a:ext cx="3228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A3126"/>
                </a:solidFill>
              </a:rPr>
              <a:t>Information</a:t>
            </a:r>
            <a:endParaRPr lang="en-US" sz="5000" b="1" dirty="0">
              <a:solidFill>
                <a:srgbClr val="CA3126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/>
              <a:t> </a:t>
            </a:r>
            <a:endParaRPr lang="en-US" sz="3600" dirty="0"/>
          </a:p>
          <a:p>
            <a:r>
              <a:rPr lang="en-US" sz="3600" b="1" dirty="0" smtClean="0"/>
              <a:t>Use </a:t>
            </a:r>
            <a:r>
              <a:rPr lang="en-US" sz="3600" b="1" dirty="0"/>
              <a:t>the information in your organizer to write your essay</a:t>
            </a:r>
            <a:r>
              <a:rPr lang="en-US" sz="3600" b="1" dirty="0" smtClean="0"/>
              <a:t>.</a:t>
            </a:r>
          </a:p>
          <a:p>
            <a:endParaRPr lang="en-US" sz="3600" b="1" dirty="0"/>
          </a:p>
          <a:p>
            <a:endParaRPr lang="en-US" sz="3600" b="1" dirty="0" smtClean="0"/>
          </a:p>
          <a:p>
            <a:endParaRPr lang="en-US" sz="3600" b="1" dirty="0"/>
          </a:p>
          <a:p>
            <a:endParaRPr lang="en-US" sz="3600" b="1" dirty="0" smtClean="0"/>
          </a:p>
          <a:p>
            <a:endParaRPr lang="en-US" sz="3600" b="1" dirty="0"/>
          </a:p>
          <a:p>
            <a:endParaRPr lang="en-US" sz="3600" b="1" dirty="0" smtClean="0"/>
          </a:p>
          <a:p>
            <a:r>
              <a:rPr lang="en-US" sz="3600" b="1" i="1" dirty="0" smtClean="0">
                <a:solidFill>
                  <a:srgbClr val="0000FF"/>
                </a:solidFill>
              </a:rPr>
              <a:t>Under 10 </a:t>
            </a:r>
            <a:r>
              <a:rPr lang="en-US" sz="3600" b="1" i="1" dirty="0" err="1">
                <a:solidFill>
                  <a:srgbClr val="0000FF"/>
                </a:solidFill>
              </a:rPr>
              <a:t>mins</a:t>
            </a:r>
            <a:r>
              <a:rPr lang="en-US" sz="3600" b="1" i="1" dirty="0">
                <a:solidFill>
                  <a:srgbClr val="0000FF"/>
                </a:solidFill>
              </a:rPr>
              <a:t> / 40</a:t>
            </a:r>
            <a:endParaRPr lang="en-US" sz="3600" dirty="0">
              <a:solidFill>
                <a:srgbClr val="0000FF"/>
              </a:solidFill>
            </a:endParaRPr>
          </a:p>
          <a:p>
            <a:endParaRPr lang="en-US" sz="3600" b="1" dirty="0"/>
          </a:p>
          <a:p>
            <a:r>
              <a:rPr lang="en-US" sz="3600" b="1" i="1" dirty="0"/>
              <a:t>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108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 Ghazel 2015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82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9761"/>
            <a:ext cx="9144000" cy="500219"/>
          </a:xfrm>
          <a:prstGeom prst="rect">
            <a:avLst/>
          </a:prstGeom>
        </p:spPr>
      </p:pic>
      <p:sp>
        <p:nvSpPr>
          <p:cNvPr id="38" name="Text Box 5"/>
          <p:cNvSpPr txBox="1"/>
          <p:nvPr/>
        </p:nvSpPr>
        <p:spPr>
          <a:xfrm>
            <a:off x="317515" y="1621197"/>
            <a:ext cx="8643473" cy="1941167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>
                <a:solidFill>
                  <a:srgbClr val="CA3126"/>
                </a:solidFill>
                <a:latin typeface="Calisto MT"/>
                <a:cs typeface="Calisto MT"/>
              </a:rPr>
              <a:t>How do we know that </a:t>
            </a:r>
            <a:r>
              <a:rPr lang="en-US" sz="4000" b="1" dirty="0" smtClean="0">
                <a:solidFill>
                  <a:srgbClr val="CA3126"/>
                </a:solidFill>
                <a:latin typeface="Calisto MT"/>
                <a:cs typeface="Calisto MT"/>
              </a:rPr>
              <a:t>our children have </a:t>
            </a:r>
            <a:r>
              <a:rPr lang="en-US" sz="4000" b="1" dirty="0">
                <a:solidFill>
                  <a:srgbClr val="CA3126"/>
                </a:solidFill>
                <a:latin typeface="Calisto MT"/>
                <a:cs typeface="Calisto MT"/>
              </a:rPr>
              <a:t>learned?</a:t>
            </a:r>
            <a:endParaRPr lang="en-US" sz="4000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9199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/>
              <a:t> 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9" y="513715"/>
            <a:ext cx="8551858" cy="5830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4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/>
        </p:nvSpPr>
        <p:spPr bwMode="auto">
          <a:xfrm>
            <a:off x="7315200" y="0"/>
            <a:ext cx="1803209" cy="6847074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6"/>
          <p:cNvSpPr txBox="1"/>
          <p:nvPr/>
        </p:nvSpPr>
        <p:spPr>
          <a:xfrm>
            <a:off x="282259" y="183437"/>
            <a:ext cx="8551858" cy="637766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b="1" dirty="0" smtClean="0"/>
              <a:t>&gt; 5 Study the question / instructions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&gt; 10 Brainstorm the ideas in a T-Chart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&gt; 5 Cross out irrelevant details and order the information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&gt; 5 Write the information in an organizer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&gt; 10 Write your essay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&gt; 5 Review your essay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2219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85</a:t>
            </a:fld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15280" y="3872936"/>
            <a:ext cx="8686799" cy="116215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kern="0" dirty="0" smtClean="0">
                <a:solidFill>
                  <a:srgbClr val="CA3126"/>
                </a:solidFill>
                <a:effectLst/>
                <a:latin typeface="Calisto MT"/>
                <a:ea typeface="ＭＳ Ｐ明朝"/>
                <a:cs typeface="Times New Roman"/>
              </a:rPr>
              <a:t>Eli Ghazel</a:t>
            </a:r>
            <a:endParaRPr lang="en-US" sz="1800" b="1" kern="0" dirty="0">
              <a:solidFill>
                <a:srgbClr val="CA3827"/>
              </a:solidFill>
              <a:effectLst/>
              <a:latin typeface="Calisto MT"/>
              <a:ea typeface="ＭＳ Ｐ明朝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53765" y="4404153"/>
            <a:ext cx="60580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/>
              <a:t>eli@eupad.net</a:t>
            </a:r>
            <a:r>
              <a:rPr lang="en-US" sz="3500" dirty="0" smtClean="0"/>
              <a:t> </a:t>
            </a:r>
            <a:r>
              <a:rPr lang="en-US" sz="3500" dirty="0" smtClean="0"/>
              <a:t>  </a:t>
            </a:r>
            <a:r>
              <a:rPr lang="en-US" sz="3200" dirty="0" smtClean="0"/>
              <a:t>+</a:t>
            </a:r>
            <a:r>
              <a:rPr lang="en-US" sz="3200" dirty="0" smtClean="0"/>
              <a:t>971559221588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49364" y="789592"/>
            <a:ext cx="50952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www.eupad.net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err="1" smtClean="0"/>
              <a:t>www.munjez.com</a:t>
            </a:r>
            <a:r>
              <a:rPr lang="en-US" sz="4000" dirty="0" smtClean="0"/>
              <a:t> </a:t>
            </a:r>
          </a:p>
          <a:p>
            <a:endParaRPr lang="en-US" sz="4000" dirty="0"/>
          </a:p>
          <a:p>
            <a:r>
              <a:rPr lang="en-US" sz="4000" dirty="0" smtClean="0"/>
              <a:t>www.21caf.org</a:t>
            </a:r>
            <a:endParaRPr lang="en-US" sz="4000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86" y="789592"/>
            <a:ext cx="3045610" cy="65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448" y="3255816"/>
            <a:ext cx="4779028" cy="7352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360" y="1701161"/>
            <a:ext cx="1651000" cy="124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3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99398"/>
            <a:ext cx="2895600" cy="365125"/>
          </a:xfrm>
        </p:spPr>
        <p:txBody>
          <a:bodyPr/>
          <a:lstStyle/>
          <a:p>
            <a:r>
              <a:rPr lang="en-US" smtClean="0"/>
              <a:t>Eli Ghazel Feb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99398"/>
            <a:ext cx="2133600" cy="365125"/>
          </a:xfrm>
        </p:spPr>
        <p:txBody>
          <a:bodyPr/>
          <a:lstStyle/>
          <a:p>
            <a:fld id="{342BCE5E-A048-AD4A-808B-5E161B0E9C18}" type="slidenum">
              <a:rPr lang="en-US" smtClean="0"/>
              <a:t>10</a:t>
            </a:fld>
            <a:endParaRPr lang="en-US"/>
          </a:p>
        </p:txBody>
      </p:sp>
      <p:sp>
        <p:nvSpPr>
          <p:cNvPr id="10" name="Text Box 5"/>
          <p:cNvSpPr txBox="1"/>
          <p:nvPr/>
        </p:nvSpPr>
        <p:spPr>
          <a:xfrm>
            <a:off x="215280" y="533306"/>
            <a:ext cx="8686799" cy="877987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500" b="1" dirty="0" smtClean="0">
                <a:solidFill>
                  <a:srgbClr val="CA31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/>
                <a:cs typeface="Calisto MT"/>
              </a:rPr>
              <a:t>What is KNOWLEDGE?</a:t>
            </a:r>
            <a:endParaRPr lang="en-US" sz="4800" b="1" dirty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sp>
        <p:nvSpPr>
          <p:cNvPr id="14" name="Text Box 5"/>
          <p:cNvSpPr txBox="1"/>
          <p:nvPr/>
        </p:nvSpPr>
        <p:spPr>
          <a:xfrm>
            <a:off x="215280" y="2028733"/>
            <a:ext cx="8686799" cy="2064015"/>
          </a:xfrm>
          <a:prstGeom prst="rect">
            <a:avLst/>
          </a:prstGeom>
          <a:noFill/>
          <a:ln>
            <a:solidFill>
              <a:srgbClr val="4F81BD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500" b="1" dirty="0" smtClean="0">
                <a:solidFill>
                  <a:srgbClr val="CA3126"/>
                </a:solidFill>
                <a:latin typeface="Calisto MT"/>
                <a:cs typeface="Calisto MT"/>
              </a:rPr>
              <a:t>Knowledge cannot be stored anywhere except  in the brain.</a:t>
            </a:r>
          </a:p>
          <a:p>
            <a:endParaRPr lang="en-US" sz="4500" b="1" dirty="0" smtClean="0">
              <a:solidFill>
                <a:srgbClr val="CA3126"/>
              </a:solidFill>
              <a:latin typeface="Calisto MT"/>
              <a:cs typeface="Calisto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22"/>
            <a:ext cx="9144000" cy="5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4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3158</TotalTime>
  <Words>3250</Words>
  <Application>Microsoft Macintosh PowerPoint</Application>
  <PresentationFormat>On-screen Show (4:3)</PresentationFormat>
  <Paragraphs>597</Paragraphs>
  <Slides>84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6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EUPAD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Wonders Reading Program</dc:title>
  <dc:creator>Eli Ghazel</dc:creator>
  <cp:lastModifiedBy>Eli Ghazel</cp:lastModifiedBy>
  <cp:revision>297</cp:revision>
  <dcterms:created xsi:type="dcterms:W3CDTF">2013-02-20T11:37:17Z</dcterms:created>
  <dcterms:modified xsi:type="dcterms:W3CDTF">2015-02-28T04:59:42Z</dcterms:modified>
</cp:coreProperties>
</file>