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1"/>
  </p:sldMasterIdLst>
  <p:notesMasterIdLst>
    <p:notesMasterId r:id="rId97"/>
  </p:notesMasterIdLst>
  <p:handoutMasterIdLst>
    <p:handoutMasterId r:id="rId98"/>
  </p:handoutMasterIdLst>
  <p:sldIdLst>
    <p:sldId id="256" r:id="rId2"/>
    <p:sldId id="399" r:id="rId3"/>
    <p:sldId id="479" r:id="rId4"/>
    <p:sldId id="535" r:id="rId5"/>
    <p:sldId id="536" r:id="rId6"/>
    <p:sldId id="537" r:id="rId7"/>
    <p:sldId id="538" r:id="rId8"/>
    <p:sldId id="539" r:id="rId9"/>
    <p:sldId id="541" r:id="rId10"/>
    <p:sldId id="542" r:id="rId11"/>
    <p:sldId id="545" r:id="rId12"/>
    <p:sldId id="540" r:id="rId13"/>
    <p:sldId id="543" r:id="rId14"/>
    <p:sldId id="544" r:id="rId15"/>
    <p:sldId id="546" r:id="rId16"/>
    <p:sldId id="547" r:id="rId17"/>
    <p:sldId id="548" r:id="rId18"/>
    <p:sldId id="549" r:id="rId19"/>
    <p:sldId id="550" r:id="rId20"/>
    <p:sldId id="551" r:id="rId21"/>
    <p:sldId id="552" r:id="rId22"/>
    <p:sldId id="553" r:id="rId23"/>
    <p:sldId id="257" r:id="rId24"/>
    <p:sldId id="258" r:id="rId25"/>
    <p:sldId id="518" r:id="rId26"/>
    <p:sldId id="520" r:id="rId27"/>
    <p:sldId id="521" r:id="rId28"/>
    <p:sldId id="434" r:id="rId29"/>
    <p:sldId id="522" r:id="rId30"/>
    <p:sldId id="523" r:id="rId31"/>
    <p:sldId id="524" r:id="rId32"/>
    <p:sldId id="525" r:id="rId33"/>
    <p:sldId id="528" r:id="rId34"/>
    <p:sldId id="529" r:id="rId35"/>
    <p:sldId id="530" r:id="rId36"/>
    <p:sldId id="531" r:id="rId37"/>
    <p:sldId id="519" r:id="rId38"/>
    <p:sldId id="481" r:id="rId39"/>
    <p:sldId id="527" r:id="rId40"/>
    <p:sldId id="532" r:id="rId41"/>
    <p:sldId id="526" r:id="rId42"/>
    <p:sldId id="533" r:id="rId43"/>
    <p:sldId id="554" r:id="rId44"/>
    <p:sldId id="441" r:id="rId45"/>
    <p:sldId id="557" r:id="rId46"/>
    <p:sldId id="467" r:id="rId47"/>
    <p:sldId id="468" r:id="rId48"/>
    <p:sldId id="469" r:id="rId49"/>
    <p:sldId id="470" r:id="rId50"/>
    <p:sldId id="471" r:id="rId51"/>
    <p:sldId id="472" r:id="rId52"/>
    <p:sldId id="473" r:id="rId53"/>
    <p:sldId id="482" r:id="rId54"/>
    <p:sldId id="483" r:id="rId55"/>
    <p:sldId id="484" r:id="rId56"/>
    <p:sldId id="485" r:id="rId57"/>
    <p:sldId id="486" r:id="rId58"/>
    <p:sldId id="487" r:id="rId59"/>
    <p:sldId id="488" r:id="rId60"/>
    <p:sldId id="558" r:id="rId61"/>
    <p:sldId id="475" r:id="rId62"/>
    <p:sldId id="476" r:id="rId63"/>
    <p:sldId id="477" r:id="rId64"/>
    <p:sldId id="478" r:id="rId65"/>
    <p:sldId id="559" r:id="rId66"/>
    <p:sldId id="292" r:id="rId67"/>
    <p:sldId id="560" r:id="rId68"/>
    <p:sldId id="561" r:id="rId69"/>
    <p:sldId id="562" r:id="rId70"/>
    <p:sldId id="563" r:id="rId71"/>
    <p:sldId id="515" r:id="rId72"/>
    <p:sldId id="516" r:id="rId73"/>
    <p:sldId id="565" r:id="rId74"/>
    <p:sldId id="564" r:id="rId75"/>
    <p:sldId id="517" r:id="rId76"/>
    <p:sldId id="534" r:id="rId77"/>
    <p:sldId id="555" r:id="rId78"/>
    <p:sldId id="556" r:id="rId79"/>
    <p:sldId id="269" r:id="rId80"/>
    <p:sldId id="288" r:id="rId81"/>
    <p:sldId id="270" r:id="rId82"/>
    <p:sldId id="289" r:id="rId83"/>
    <p:sldId id="290" r:id="rId84"/>
    <p:sldId id="311" r:id="rId85"/>
    <p:sldId id="313" r:id="rId86"/>
    <p:sldId id="314" r:id="rId87"/>
    <p:sldId id="315" r:id="rId88"/>
    <p:sldId id="316" r:id="rId89"/>
    <p:sldId id="309" r:id="rId90"/>
    <p:sldId id="317" r:id="rId91"/>
    <p:sldId id="318" r:id="rId92"/>
    <p:sldId id="319" r:id="rId93"/>
    <p:sldId id="320" r:id="rId94"/>
    <p:sldId id="321" r:id="rId95"/>
    <p:sldId id="291" r:id="rId9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2B24"/>
    <a:srgbClr val="CA2D24"/>
    <a:srgbClr val="CA31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59" d="100"/>
          <a:sy n="59" d="100"/>
        </p:scale>
        <p:origin x="-1080" y="-1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84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viewProps" Target="viewProps.xml"/><Relationship Id="rId102" Type="http://schemas.openxmlformats.org/officeDocument/2006/relationships/theme" Target="theme/theme1.xml"/><Relationship Id="rId10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notesMaster" Target="notesMasters/notesMaster1.xml"/><Relationship Id="rId98" Type="http://schemas.openxmlformats.org/officeDocument/2006/relationships/handoutMaster" Target="handoutMasters/handoutMaster1.xml"/><Relationship Id="rId99"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presProps" Target="pres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A7A1220-3AA6-374B-B413-BB5A7BA87666}" type="datetimeFigureOut">
              <a:rPr lang="en-US" smtClean="0"/>
              <a:t>11/10/15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74BFEF2-513F-6049-BD55-EB62CB81180B}" type="slidenum">
              <a:rPr lang="en-US" smtClean="0"/>
              <a:t>‹#›</a:t>
            </a:fld>
            <a:endParaRPr lang="en-US"/>
          </a:p>
        </p:txBody>
      </p:sp>
    </p:spTree>
    <p:extLst>
      <p:ext uri="{BB962C8B-B14F-4D97-AF65-F5344CB8AC3E}">
        <p14:creationId xmlns:p14="http://schemas.microsoft.com/office/powerpoint/2010/main" val="42274573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3B3B35-44ED-B144-B5AD-6C53D1666941}" type="datetimeFigureOut">
              <a:rPr lang="en-US" smtClean="0"/>
              <a:t>11/10/15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27C801-3BD5-BF42-9B8F-AEAE76A4EAF2}" type="slidenum">
              <a:rPr lang="en-US" smtClean="0"/>
              <a:t>‹#›</a:t>
            </a:fld>
            <a:endParaRPr lang="en-US"/>
          </a:p>
        </p:txBody>
      </p:sp>
    </p:spTree>
    <p:extLst>
      <p:ext uri="{BB962C8B-B14F-4D97-AF65-F5344CB8AC3E}">
        <p14:creationId xmlns:p14="http://schemas.microsoft.com/office/powerpoint/2010/main" val="285770558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27C801-3BD5-BF42-9B8F-AEAE76A4EAF2}" type="slidenum">
              <a:rPr lang="en-US" smtClean="0"/>
              <a:t>77</a:t>
            </a:fld>
            <a:endParaRPr lang="en-US"/>
          </a:p>
        </p:txBody>
      </p:sp>
    </p:spTree>
    <p:extLst>
      <p:ext uri="{BB962C8B-B14F-4D97-AF65-F5344CB8AC3E}">
        <p14:creationId xmlns:p14="http://schemas.microsoft.com/office/powerpoint/2010/main" val="3939226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978B85-A4FC-B042-B118-B02C84A5EFAC}" type="datetime1">
              <a:rPr lang="en-US" smtClean="0"/>
              <a:t>11/10/15</a:t>
            </a:fld>
            <a:endParaRPr lang="en-US"/>
          </a:p>
        </p:txBody>
      </p:sp>
      <p:sp>
        <p:nvSpPr>
          <p:cNvPr id="5" name="Footer Placeholder 4"/>
          <p:cNvSpPr>
            <a:spLocks noGrp="1"/>
          </p:cNvSpPr>
          <p:nvPr>
            <p:ph type="ftr" sz="quarter" idx="11"/>
          </p:nvPr>
        </p:nvSpPr>
        <p:spPr/>
        <p:txBody>
          <a:bodyPr/>
          <a:lstStyle/>
          <a:p>
            <a:r>
              <a:rPr lang="en-US" smtClean="0"/>
              <a:t>Eli Ghazel Egypt Nov  2015</a:t>
            </a:r>
            <a:endParaRPr lang="en-US"/>
          </a:p>
        </p:txBody>
      </p:sp>
      <p:sp>
        <p:nvSpPr>
          <p:cNvPr id="6" name="Slide Number Placeholder 5"/>
          <p:cNvSpPr>
            <a:spLocks noGrp="1"/>
          </p:cNvSpPr>
          <p:nvPr>
            <p:ph type="sldNum" sz="quarter" idx="12"/>
          </p:nvPr>
        </p:nvSpPr>
        <p:spPr/>
        <p:txBody>
          <a:bodyPr/>
          <a:lstStyle/>
          <a:p>
            <a:fld id="{342BCE5E-A048-AD4A-808B-5E161B0E9C18}" type="slidenum">
              <a:rPr lang="en-US" smtClean="0"/>
              <a:t>‹#›</a:t>
            </a:fld>
            <a:endParaRPr lang="en-US"/>
          </a:p>
        </p:txBody>
      </p:sp>
    </p:spTree>
    <p:extLst>
      <p:ext uri="{BB962C8B-B14F-4D97-AF65-F5344CB8AC3E}">
        <p14:creationId xmlns:p14="http://schemas.microsoft.com/office/powerpoint/2010/main" val="364134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BBF5AA-575E-8448-AFE7-097B5A987F34}" type="datetime1">
              <a:rPr lang="en-US" smtClean="0"/>
              <a:t>11/10/15</a:t>
            </a:fld>
            <a:endParaRPr lang="en-US"/>
          </a:p>
        </p:txBody>
      </p:sp>
      <p:sp>
        <p:nvSpPr>
          <p:cNvPr id="5" name="Footer Placeholder 4"/>
          <p:cNvSpPr>
            <a:spLocks noGrp="1"/>
          </p:cNvSpPr>
          <p:nvPr>
            <p:ph type="ftr" sz="quarter" idx="11"/>
          </p:nvPr>
        </p:nvSpPr>
        <p:spPr/>
        <p:txBody>
          <a:bodyPr/>
          <a:lstStyle/>
          <a:p>
            <a:r>
              <a:rPr lang="en-US" smtClean="0"/>
              <a:t>Eli Ghazel Egypt Nov  2015</a:t>
            </a:r>
            <a:endParaRPr lang="en-US"/>
          </a:p>
        </p:txBody>
      </p:sp>
      <p:sp>
        <p:nvSpPr>
          <p:cNvPr id="6" name="Slide Number Placeholder 5"/>
          <p:cNvSpPr>
            <a:spLocks noGrp="1"/>
          </p:cNvSpPr>
          <p:nvPr>
            <p:ph type="sldNum" sz="quarter" idx="12"/>
          </p:nvPr>
        </p:nvSpPr>
        <p:spPr/>
        <p:txBody>
          <a:bodyPr/>
          <a:lstStyle/>
          <a:p>
            <a:fld id="{342BCE5E-A048-AD4A-808B-5E161B0E9C18}" type="slidenum">
              <a:rPr lang="en-US" smtClean="0"/>
              <a:t>‹#›</a:t>
            </a:fld>
            <a:endParaRPr lang="en-US"/>
          </a:p>
        </p:txBody>
      </p:sp>
    </p:spTree>
    <p:extLst>
      <p:ext uri="{BB962C8B-B14F-4D97-AF65-F5344CB8AC3E}">
        <p14:creationId xmlns:p14="http://schemas.microsoft.com/office/powerpoint/2010/main" val="1901640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67940F-6259-A044-A331-AF4312F3365D}" type="datetime1">
              <a:rPr lang="en-US" smtClean="0"/>
              <a:t>11/10/15</a:t>
            </a:fld>
            <a:endParaRPr lang="en-US"/>
          </a:p>
        </p:txBody>
      </p:sp>
      <p:sp>
        <p:nvSpPr>
          <p:cNvPr id="5" name="Footer Placeholder 4"/>
          <p:cNvSpPr>
            <a:spLocks noGrp="1"/>
          </p:cNvSpPr>
          <p:nvPr>
            <p:ph type="ftr" sz="quarter" idx="11"/>
          </p:nvPr>
        </p:nvSpPr>
        <p:spPr/>
        <p:txBody>
          <a:bodyPr/>
          <a:lstStyle/>
          <a:p>
            <a:r>
              <a:rPr lang="en-US" smtClean="0"/>
              <a:t>Eli Ghazel Egypt Nov  2015</a:t>
            </a:r>
            <a:endParaRPr lang="en-US"/>
          </a:p>
        </p:txBody>
      </p:sp>
      <p:sp>
        <p:nvSpPr>
          <p:cNvPr id="6" name="Slide Number Placeholder 5"/>
          <p:cNvSpPr>
            <a:spLocks noGrp="1"/>
          </p:cNvSpPr>
          <p:nvPr>
            <p:ph type="sldNum" sz="quarter" idx="12"/>
          </p:nvPr>
        </p:nvSpPr>
        <p:spPr/>
        <p:txBody>
          <a:bodyPr/>
          <a:lstStyle/>
          <a:p>
            <a:fld id="{342BCE5E-A048-AD4A-808B-5E161B0E9C18}" type="slidenum">
              <a:rPr lang="en-US" smtClean="0"/>
              <a:t>‹#›</a:t>
            </a:fld>
            <a:endParaRPr lang="en-US"/>
          </a:p>
        </p:txBody>
      </p:sp>
    </p:spTree>
    <p:extLst>
      <p:ext uri="{BB962C8B-B14F-4D97-AF65-F5344CB8AC3E}">
        <p14:creationId xmlns:p14="http://schemas.microsoft.com/office/powerpoint/2010/main" val="4294174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9C4B8C-8669-8441-B393-24E13DBEBE08}" type="datetime1">
              <a:rPr lang="en-US" smtClean="0"/>
              <a:t>11/10/15</a:t>
            </a:fld>
            <a:endParaRPr lang="en-US"/>
          </a:p>
        </p:txBody>
      </p:sp>
      <p:sp>
        <p:nvSpPr>
          <p:cNvPr id="5" name="Footer Placeholder 4"/>
          <p:cNvSpPr>
            <a:spLocks noGrp="1"/>
          </p:cNvSpPr>
          <p:nvPr>
            <p:ph type="ftr" sz="quarter" idx="11"/>
          </p:nvPr>
        </p:nvSpPr>
        <p:spPr/>
        <p:txBody>
          <a:bodyPr/>
          <a:lstStyle/>
          <a:p>
            <a:r>
              <a:rPr lang="en-US" smtClean="0"/>
              <a:t>Eli Ghazel Egypt Nov  2015</a:t>
            </a:r>
            <a:endParaRPr lang="en-US"/>
          </a:p>
        </p:txBody>
      </p:sp>
      <p:sp>
        <p:nvSpPr>
          <p:cNvPr id="6" name="Slide Number Placeholder 5"/>
          <p:cNvSpPr>
            <a:spLocks noGrp="1"/>
          </p:cNvSpPr>
          <p:nvPr>
            <p:ph type="sldNum" sz="quarter" idx="12"/>
          </p:nvPr>
        </p:nvSpPr>
        <p:spPr/>
        <p:txBody>
          <a:bodyPr/>
          <a:lstStyle/>
          <a:p>
            <a:fld id="{342BCE5E-A048-AD4A-808B-5E161B0E9C18}" type="slidenum">
              <a:rPr lang="en-US" smtClean="0"/>
              <a:t>‹#›</a:t>
            </a:fld>
            <a:endParaRPr lang="en-US"/>
          </a:p>
        </p:txBody>
      </p:sp>
    </p:spTree>
    <p:extLst>
      <p:ext uri="{BB962C8B-B14F-4D97-AF65-F5344CB8AC3E}">
        <p14:creationId xmlns:p14="http://schemas.microsoft.com/office/powerpoint/2010/main" val="3700475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D13F66-887C-604A-B9E3-4781C5AEF588}" type="datetime1">
              <a:rPr lang="en-US" smtClean="0"/>
              <a:t>11/10/15</a:t>
            </a:fld>
            <a:endParaRPr lang="en-US"/>
          </a:p>
        </p:txBody>
      </p:sp>
      <p:sp>
        <p:nvSpPr>
          <p:cNvPr id="5" name="Footer Placeholder 4"/>
          <p:cNvSpPr>
            <a:spLocks noGrp="1"/>
          </p:cNvSpPr>
          <p:nvPr>
            <p:ph type="ftr" sz="quarter" idx="11"/>
          </p:nvPr>
        </p:nvSpPr>
        <p:spPr/>
        <p:txBody>
          <a:bodyPr/>
          <a:lstStyle/>
          <a:p>
            <a:r>
              <a:rPr lang="en-US" smtClean="0"/>
              <a:t>Eli Ghazel Egypt Nov  2015</a:t>
            </a:r>
            <a:endParaRPr lang="en-US"/>
          </a:p>
        </p:txBody>
      </p:sp>
      <p:sp>
        <p:nvSpPr>
          <p:cNvPr id="6" name="Slide Number Placeholder 5"/>
          <p:cNvSpPr>
            <a:spLocks noGrp="1"/>
          </p:cNvSpPr>
          <p:nvPr>
            <p:ph type="sldNum" sz="quarter" idx="12"/>
          </p:nvPr>
        </p:nvSpPr>
        <p:spPr/>
        <p:txBody>
          <a:bodyPr/>
          <a:lstStyle/>
          <a:p>
            <a:fld id="{342BCE5E-A048-AD4A-808B-5E161B0E9C18}" type="slidenum">
              <a:rPr lang="en-US" smtClean="0"/>
              <a:t>‹#›</a:t>
            </a:fld>
            <a:endParaRPr lang="en-US"/>
          </a:p>
        </p:txBody>
      </p:sp>
    </p:spTree>
    <p:extLst>
      <p:ext uri="{BB962C8B-B14F-4D97-AF65-F5344CB8AC3E}">
        <p14:creationId xmlns:p14="http://schemas.microsoft.com/office/powerpoint/2010/main" val="1496673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BC6FF3-B289-E84E-959F-CEDF950D31B2}" type="datetime1">
              <a:rPr lang="en-US" smtClean="0"/>
              <a:t>11/10/15</a:t>
            </a:fld>
            <a:endParaRPr lang="en-US"/>
          </a:p>
        </p:txBody>
      </p:sp>
      <p:sp>
        <p:nvSpPr>
          <p:cNvPr id="6" name="Footer Placeholder 5"/>
          <p:cNvSpPr>
            <a:spLocks noGrp="1"/>
          </p:cNvSpPr>
          <p:nvPr>
            <p:ph type="ftr" sz="quarter" idx="11"/>
          </p:nvPr>
        </p:nvSpPr>
        <p:spPr/>
        <p:txBody>
          <a:bodyPr/>
          <a:lstStyle/>
          <a:p>
            <a:r>
              <a:rPr lang="en-US" smtClean="0"/>
              <a:t>Eli Ghazel Egypt Nov  2015</a:t>
            </a:r>
            <a:endParaRPr lang="en-US"/>
          </a:p>
        </p:txBody>
      </p:sp>
      <p:sp>
        <p:nvSpPr>
          <p:cNvPr id="7" name="Slide Number Placeholder 6"/>
          <p:cNvSpPr>
            <a:spLocks noGrp="1"/>
          </p:cNvSpPr>
          <p:nvPr>
            <p:ph type="sldNum" sz="quarter" idx="12"/>
          </p:nvPr>
        </p:nvSpPr>
        <p:spPr/>
        <p:txBody>
          <a:bodyPr/>
          <a:lstStyle/>
          <a:p>
            <a:fld id="{342BCE5E-A048-AD4A-808B-5E161B0E9C18}" type="slidenum">
              <a:rPr lang="en-US" smtClean="0"/>
              <a:t>‹#›</a:t>
            </a:fld>
            <a:endParaRPr lang="en-US"/>
          </a:p>
        </p:txBody>
      </p:sp>
    </p:spTree>
    <p:extLst>
      <p:ext uri="{BB962C8B-B14F-4D97-AF65-F5344CB8AC3E}">
        <p14:creationId xmlns:p14="http://schemas.microsoft.com/office/powerpoint/2010/main" val="2818062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549768-3C0A-1542-B99B-BB20D34FE737}" type="datetime1">
              <a:rPr lang="en-US" smtClean="0"/>
              <a:t>11/10/15</a:t>
            </a:fld>
            <a:endParaRPr lang="en-US"/>
          </a:p>
        </p:txBody>
      </p:sp>
      <p:sp>
        <p:nvSpPr>
          <p:cNvPr id="8" name="Footer Placeholder 7"/>
          <p:cNvSpPr>
            <a:spLocks noGrp="1"/>
          </p:cNvSpPr>
          <p:nvPr>
            <p:ph type="ftr" sz="quarter" idx="11"/>
          </p:nvPr>
        </p:nvSpPr>
        <p:spPr/>
        <p:txBody>
          <a:bodyPr/>
          <a:lstStyle/>
          <a:p>
            <a:r>
              <a:rPr lang="en-US" smtClean="0"/>
              <a:t>Eli Ghazel Egypt Nov  2015</a:t>
            </a:r>
            <a:endParaRPr lang="en-US"/>
          </a:p>
        </p:txBody>
      </p:sp>
      <p:sp>
        <p:nvSpPr>
          <p:cNvPr id="9" name="Slide Number Placeholder 8"/>
          <p:cNvSpPr>
            <a:spLocks noGrp="1"/>
          </p:cNvSpPr>
          <p:nvPr>
            <p:ph type="sldNum" sz="quarter" idx="12"/>
          </p:nvPr>
        </p:nvSpPr>
        <p:spPr/>
        <p:txBody>
          <a:bodyPr/>
          <a:lstStyle/>
          <a:p>
            <a:fld id="{342BCE5E-A048-AD4A-808B-5E161B0E9C18}" type="slidenum">
              <a:rPr lang="en-US" smtClean="0"/>
              <a:t>‹#›</a:t>
            </a:fld>
            <a:endParaRPr lang="en-US"/>
          </a:p>
        </p:txBody>
      </p:sp>
    </p:spTree>
    <p:extLst>
      <p:ext uri="{BB962C8B-B14F-4D97-AF65-F5344CB8AC3E}">
        <p14:creationId xmlns:p14="http://schemas.microsoft.com/office/powerpoint/2010/main" val="1550800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B6C079-61EB-824E-9549-D3325E164EB6}" type="datetime1">
              <a:rPr lang="en-US" smtClean="0"/>
              <a:t>11/10/15</a:t>
            </a:fld>
            <a:endParaRPr lang="en-US"/>
          </a:p>
        </p:txBody>
      </p:sp>
      <p:sp>
        <p:nvSpPr>
          <p:cNvPr id="4" name="Footer Placeholder 3"/>
          <p:cNvSpPr>
            <a:spLocks noGrp="1"/>
          </p:cNvSpPr>
          <p:nvPr>
            <p:ph type="ftr" sz="quarter" idx="11"/>
          </p:nvPr>
        </p:nvSpPr>
        <p:spPr/>
        <p:txBody>
          <a:bodyPr/>
          <a:lstStyle/>
          <a:p>
            <a:r>
              <a:rPr lang="en-US" smtClean="0"/>
              <a:t>Eli Ghazel Egypt Nov  2015</a:t>
            </a:r>
            <a:endParaRPr lang="en-US"/>
          </a:p>
        </p:txBody>
      </p:sp>
      <p:sp>
        <p:nvSpPr>
          <p:cNvPr id="5" name="Slide Number Placeholder 4"/>
          <p:cNvSpPr>
            <a:spLocks noGrp="1"/>
          </p:cNvSpPr>
          <p:nvPr>
            <p:ph type="sldNum" sz="quarter" idx="12"/>
          </p:nvPr>
        </p:nvSpPr>
        <p:spPr/>
        <p:txBody>
          <a:bodyPr/>
          <a:lstStyle/>
          <a:p>
            <a:fld id="{342BCE5E-A048-AD4A-808B-5E161B0E9C18}" type="slidenum">
              <a:rPr lang="en-US" smtClean="0"/>
              <a:t>‹#›</a:t>
            </a:fld>
            <a:endParaRPr lang="en-US"/>
          </a:p>
        </p:txBody>
      </p:sp>
    </p:spTree>
    <p:extLst>
      <p:ext uri="{BB962C8B-B14F-4D97-AF65-F5344CB8AC3E}">
        <p14:creationId xmlns:p14="http://schemas.microsoft.com/office/powerpoint/2010/main" val="2178649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8F3AAB-812F-A841-8CAA-CF4FB0A12752}" type="datetime1">
              <a:rPr lang="en-US" smtClean="0"/>
              <a:t>11/10/15</a:t>
            </a:fld>
            <a:endParaRPr lang="en-US"/>
          </a:p>
        </p:txBody>
      </p:sp>
      <p:sp>
        <p:nvSpPr>
          <p:cNvPr id="3" name="Footer Placeholder 2"/>
          <p:cNvSpPr>
            <a:spLocks noGrp="1"/>
          </p:cNvSpPr>
          <p:nvPr>
            <p:ph type="ftr" sz="quarter" idx="11"/>
          </p:nvPr>
        </p:nvSpPr>
        <p:spPr/>
        <p:txBody>
          <a:bodyPr/>
          <a:lstStyle/>
          <a:p>
            <a:r>
              <a:rPr lang="en-US" smtClean="0"/>
              <a:t>Eli Ghazel Egypt Nov  2015</a:t>
            </a:r>
            <a:endParaRPr lang="en-US"/>
          </a:p>
        </p:txBody>
      </p:sp>
      <p:sp>
        <p:nvSpPr>
          <p:cNvPr id="4" name="Slide Number Placeholder 3"/>
          <p:cNvSpPr>
            <a:spLocks noGrp="1"/>
          </p:cNvSpPr>
          <p:nvPr>
            <p:ph type="sldNum" sz="quarter" idx="12"/>
          </p:nvPr>
        </p:nvSpPr>
        <p:spPr/>
        <p:txBody>
          <a:bodyPr/>
          <a:lstStyle/>
          <a:p>
            <a:fld id="{342BCE5E-A048-AD4A-808B-5E161B0E9C18}" type="slidenum">
              <a:rPr lang="en-US" smtClean="0"/>
              <a:t>‹#›</a:t>
            </a:fld>
            <a:endParaRPr lang="en-US"/>
          </a:p>
        </p:txBody>
      </p:sp>
    </p:spTree>
    <p:extLst>
      <p:ext uri="{BB962C8B-B14F-4D97-AF65-F5344CB8AC3E}">
        <p14:creationId xmlns:p14="http://schemas.microsoft.com/office/powerpoint/2010/main" val="3605551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AE4275-52C4-E14F-8853-743AAC2741D8}" type="datetime1">
              <a:rPr lang="en-US" smtClean="0"/>
              <a:t>11/10/15</a:t>
            </a:fld>
            <a:endParaRPr lang="en-US"/>
          </a:p>
        </p:txBody>
      </p:sp>
      <p:sp>
        <p:nvSpPr>
          <p:cNvPr id="6" name="Footer Placeholder 5"/>
          <p:cNvSpPr>
            <a:spLocks noGrp="1"/>
          </p:cNvSpPr>
          <p:nvPr>
            <p:ph type="ftr" sz="quarter" idx="11"/>
          </p:nvPr>
        </p:nvSpPr>
        <p:spPr/>
        <p:txBody>
          <a:bodyPr/>
          <a:lstStyle/>
          <a:p>
            <a:r>
              <a:rPr lang="en-US" smtClean="0"/>
              <a:t>Eli Ghazel Egypt Nov  2015</a:t>
            </a:r>
            <a:endParaRPr lang="en-US"/>
          </a:p>
        </p:txBody>
      </p:sp>
      <p:sp>
        <p:nvSpPr>
          <p:cNvPr id="7" name="Slide Number Placeholder 6"/>
          <p:cNvSpPr>
            <a:spLocks noGrp="1"/>
          </p:cNvSpPr>
          <p:nvPr>
            <p:ph type="sldNum" sz="quarter" idx="12"/>
          </p:nvPr>
        </p:nvSpPr>
        <p:spPr/>
        <p:txBody>
          <a:bodyPr/>
          <a:lstStyle/>
          <a:p>
            <a:fld id="{342BCE5E-A048-AD4A-808B-5E161B0E9C18}" type="slidenum">
              <a:rPr lang="en-US" smtClean="0"/>
              <a:t>‹#›</a:t>
            </a:fld>
            <a:endParaRPr lang="en-US"/>
          </a:p>
        </p:txBody>
      </p:sp>
    </p:spTree>
    <p:extLst>
      <p:ext uri="{BB962C8B-B14F-4D97-AF65-F5344CB8AC3E}">
        <p14:creationId xmlns:p14="http://schemas.microsoft.com/office/powerpoint/2010/main" val="3908920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5129F7-4B28-8344-A0D9-5DD180EF3951}" type="datetime1">
              <a:rPr lang="en-US" smtClean="0"/>
              <a:t>11/10/15</a:t>
            </a:fld>
            <a:endParaRPr lang="en-US"/>
          </a:p>
        </p:txBody>
      </p:sp>
      <p:sp>
        <p:nvSpPr>
          <p:cNvPr id="6" name="Footer Placeholder 5"/>
          <p:cNvSpPr>
            <a:spLocks noGrp="1"/>
          </p:cNvSpPr>
          <p:nvPr>
            <p:ph type="ftr" sz="quarter" idx="11"/>
          </p:nvPr>
        </p:nvSpPr>
        <p:spPr/>
        <p:txBody>
          <a:bodyPr/>
          <a:lstStyle/>
          <a:p>
            <a:r>
              <a:rPr lang="en-US" smtClean="0"/>
              <a:t>Eli Ghazel Egypt Nov  2015</a:t>
            </a:r>
            <a:endParaRPr lang="en-US"/>
          </a:p>
        </p:txBody>
      </p:sp>
      <p:sp>
        <p:nvSpPr>
          <p:cNvPr id="7" name="Slide Number Placeholder 6"/>
          <p:cNvSpPr>
            <a:spLocks noGrp="1"/>
          </p:cNvSpPr>
          <p:nvPr>
            <p:ph type="sldNum" sz="quarter" idx="12"/>
          </p:nvPr>
        </p:nvSpPr>
        <p:spPr/>
        <p:txBody>
          <a:bodyPr/>
          <a:lstStyle/>
          <a:p>
            <a:fld id="{342BCE5E-A048-AD4A-808B-5E161B0E9C18}" type="slidenum">
              <a:rPr lang="en-US" smtClean="0"/>
              <a:t>‹#›</a:t>
            </a:fld>
            <a:endParaRPr lang="en-US"/>
          </a:p>
        </p:txBody>
      </p:sp>
    </p:spTree>
    <p:extLst>
      <p:ext uri="{BB962C8B-B14F-4D97-AF65-F5344CB8AC3E}">
        <p14:creationId xmlns:p14="http://schemas.microsoft.com/office/powerpoint/2010/main" val="41854046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505C1D-F6AE-1840-8866-F60C88658548}" type="datetime1">
              <a:rPr lang="en-US" smtClean="0"/>
              <a:t>11/10/15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Eli Ghazel Egypt Nov  2015</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2BCE5E-A048-AD4A-808B-5E161B0E9C18}" type="slidenum">
              <a:rPr lang="en-US" smtClean="0"/>
              <a:t>‹#›</a:t>
            </a:fld>
            <a:endParaRPr lang="en-US"/>
          </a:p>
        </p:txBody>
      </p:sp>
    </p:spTree>
    <p:extLst>
      <p:ext uri="{BB962C8B-B14F-4D97-AF65-F5344CB8AC3E}">
        <p14:creationId xmlns:p14="http://schemas.microsoft.com/office/powerpoint/2010/main" val="887538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4.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 Id="rId3" Type="http://schemas.openxmlformats.org/officeDocument/2006/relationships/image" Target="../media/image4.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 Id="rId3" Type="http://schemas.openxmlformats.org/officeDocument/2006/relationships/image" Target="../media/image4.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 Id="rId3" Type="http://schemas.openxmlformats.org/officeDocument/2006/relationships/image" Target="../media/image3.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 Id="rId3" Type="http://schemas.openxmlformats.org/officeDocument/2006/relationships/image" Target="../media/image3.emf"/></Relationships>
</file>

<file path=ppt/slides/_rels/slide26.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41.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2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2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2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2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2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4.emf"/></Relationships>
</file>

<file path=ppt/slides/_rels/slide78.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32.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3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3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3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3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37.png"/></Relationships>
</file>

<file path=ppt/slides/_rels/slide8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0" Type="http://schemas.openxmlformats.org/officeDocument/2006/relationships/image" Target="../media/image45.png"/><Relationship Id="rId11"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4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4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4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5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95.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emf"/><Relationship Id="rId1" Type="http://schemas.openxmlformats.org/officeDocument/2006/relationships/slideLayout" Target="../slideLayouts/slideLayout2.xml"/><Relationship Id="rId2"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MH Edu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34975"/>
            <a:ext cx="41148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268883" y="1852446"/>
            <a:ext cx="8669031" cy="3576461"/>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2</a:t>
            </a:fld>
            <a:endParaRPr lang="en-US"/>
          </a:p>
        </p:txBody>
      </p:sp>
    </p:spTree>
    <p:extLst>
      <p:ext uri="{BB962C8B-B14F-4D97-AF65-F5344CB8AC3E}">
        <p14:creationId xmlns:p14="http://schemas.microsoft.com/office/powerpoint/2010/main" val="129781120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11</a:t>
            </a:fld>
            <a:endParaRPr lang="en-US"/>
          </a:p>
        </p:txBody>
      </p:sp>
      <p:sp>
        <p:nvSpPr>
          <p:cNvPr id="6" name="Text Box 5"/>
          <p:cNvSpPr txBox="1"/>
          <p:nvPr/>
        </p:nvSpPr>
        <p:spPr>
          <a:xfrm>
            <a:off x="215280" y="1033140"/>
            <a:ext cx="8686799" cy="644254"/>
          </a:xfrm>
          <a:prstGeom prst="rect">
            <a:avLst/>
          </a:prstGeom>
          <a:noFill/>
          <a:ln>
            <a:noFill/>
          </a:ln>
          <a:effectLst/>
          <a:extLst>
            <a:ext uri="{FAA26D3D-D897-4be2-8F04-BA451C77F1D7}">
              <ma14:placeholderFlag xmlns:ma14="http://schemas.microsoft.com/office/mac/drawingml/2011/main"/>
            </a:ext>
            <a:ext uri="{C572A759-6A51-4108-AA02-DFA0A04FC94B}">
              <ma14:wrappingTextBoxFlag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0" rIns="91440" bIns="0" numCol="1" spcCol="0" rtlCol="0" fromWordArt="0" anchor="b" anchorCtr="0" forceAA="0" compatLnSpc="1">
            <a:prstTxWarp prst="textNoShape">
              <a:avLst/>
            </a:prstTxWarp>
            <a:noAutofit/>
          </a:bodyPr>
          <a:lstStyle/>
          <a:p>
            <a:pPr marL="0" marR="0">
              <a:lnSpc>
                <a:spcPct val="120000"/>
              </a:lnSpc>
              <a:spcBef>
                <a:spcPts val="0"/>
              </a:spcBef>
              <a:spcAft>
                <a:spcPts val="0"/>
              </a:spcAft>
            </a:pPr>
            <a:r>
              <a:rPr lang="en-US" sz="3200" b="1" kern="0" dirty="0" smtClean="0">
                <a:solidFill>
                  <a:schemeClr val="tx1"/>
                </a:solidFill>
                <a:effectLst/>
                <a:latin typeface="Calisto MT"/>
                <a:ea typeface="ＭＳ Ｐ明朝"/>
                <a:cs typeface="Times New Roman"/>
              </a:rPr>
              <a:t>2. Information vs</a:t>
            </a:r>
            <a:r>
              <a:rPr lang="en-US" sz="3200" b="1" kern="0" dirty="0" smtClean="0">
                <a:solidFill>
                  <a:schemeClr val="tx1"/>
                </a:solidFill>
                <a:latin typeface="Calisto MT"/>
                <a:ea typeface="ＭＳ Ｐ明朝"/>
                <a:cs typeface="Times New Roman"/>
              </a:rPr>
              <a:t>. Knowledge</a:t>
            </a:r>
            <a:endParaRPr lang="en-US" sz="3200" b="1" kern="0" dirty="0">
              <a:solidFill>
                <a:schemeClr val="tx1"/>
              </a:solidFill>
              <a:effectLst/>
              <a:latin typeface="Calisto MT"/>
              <a:ea typeface="ＭＳ Ｐ明朝"/>
              <a:cs typeface="Times New Roman"/>
            </a:endParaRPr>
          </a:p>
        </p:txBody>
      </p:sp>
      <p:sp>
        <p:nvSpPr>
          <p:cNvPr id="4" name="Rectangle 3"/>
          <p:cNvSpPr/>
          <p:nvPr/>
        </p:nvSpPr>
        <p:spPr>
          <a:xfrm>
            <a:off x="370011" y="2635131"/>
            <a:ext cx="8532068" cy="584776"/>
          </a:xfrm>
          <a:prstGeom prst="rect">
            <a:avLst/>
          </a:prstGeom>
        </p:spPr>
        <p:txBody>
          <a:bodyPr wrap="square">
            <a:spAutoFit/>
          </a:bodyPr>
          <a:lstStyle/>
          <a:p>
            <a:r>
              <a:rPr lang="en-US" sz="3200" b="1" dirty="0" smtClean="0"/>
              <a:t>Information can be forgotten.</a:t>
            </a:r>
            <a:endParaRPr lang="en-US" sz="3200" dirty="0"/>
          </a:p>
        </p:txBody>
      </p:sp>
      <p:sp>
        <p:nvSpPr>
          <p:cNvPr id="9" name="Rectangle 8"/>
          <p:cNvSpPr/>
          <p:nvPr/>
        </p:nvSpPr>
        <p:spPr>
          <a:xfrm>
            <a:off x="391539" y="3648481"/>
            <a:ext cx="8532068" cy="584776"/>
          </a:xfrm>
          <a:prstGeom prst="rect">
            <a:avLst/>
          </a:prstGeom>
        </p:spPr>
        <p:txBody>
          <a:bodyPr wrap="square">
            <a:spAutoFit/>
          </a:bodyPr>
          <a:lstStyle/>
          <a:p>
            <a:r>
              <a:rPr lang="en-US" sz="3200" b="1" dirty="0" smtClean="0"/>
              <a:t>Knowledge is forever.</a:t>
            </a:r>
            <a:endParaRPr lang="en-US" sz="3200" dirty="0"/>
          </a:p>
        </p:txBody>
      </p:sp>
    </p:spTree>
    <p:extLst>
      <p:ext uri="{BB962C8B-B14F-4D97-AF65-F5344CB8AC3E}">
        <p14:creationId xmlns:p14="http://schemas.microsoft.com/office/powerpoint/2010/main" val="389299907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12</a:t>
            </a:fld>
            <a:endParaRPr lang="en-US"/>
          </a:p>
        </p:txBody>
      </p:sp>
      <p:sp>
        <p:nvSpPr>
          <p:cNvPr id="6" name="Text Box 5"/>
          <p:cNvSpPr txBox="1"/>
          <p:nvPr/>
        </p:nvSpPr>
        <p:spPr>
          <a:xfrm>
            <a:off x="215280" y="1033140"/>
            <a:ext cx="8686799" cy="644254"/>
          </a:xfrm>
          <a:prstGeom prst="rect">
            <a:avLst/>
          </a:prstGeom>
          <a:noFill/>
          <a:ln>
            <a:noFill/>
          </a:ln>
          <a:effectLst/>
          <a:extLst>
            <a:ext uri="{FAA26D3D-D897-4be2-8F04-BA451C77F1D7}">
              <ma14:placeholderFlag xmlns:ma14="http://schemas.microsoft.com/office/mac/drawingml/2011/main"/>
            </a:ext>
            <a:ext uri="{C572A759-6A51-4108-AA02-DFA0A04FC94B}">
              <ma14:wrappingTextBoxFlag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0" rIns="91440" bIns="0" numCol="1" spcCol="0" rtlCol="0" fromWordArt="0" anchor="b" anchorCtr="0" forceAA="0" compatLnSpc="1">
            <a:prstTxWarp prst="textNoShape">
              <a:avLst/>
            </a:prstTxWarp>
            <a:noAutofit/>
          </a:bodyPr>
          <a:lstStyle/>
          <a:p>
            <a:pPr marL="0" marR="0">
              <a:lnSpc>
                <a:spcPct val="120000"/>
              </a:lnSpc>
              <a:spcBef>
                <a:spcPts val="0"/>
              </a:spcBef>
              <a:spcAft>
                <a:spcPts val="0"/>
              </a:spcAft>
            </a:pPr>
            <a:r>
              <a:rPr lang="en-US" sz="3200" b="1" kern="0" dirty="0" smtClean="0">
                <a:solidFill>
                  <a:schemeClr val="tx1"/>
                </a:solidFill>
                <a:effectLst/>
                <a:latin typeface="Calisto MT"/>
                <a:ea typeface="ＭＳ Ｐ明朝"/>
                <a:cs typeface="Times New Roman"/>
              </a:rPr>
              <a:t>2. Information vs</a:t>
            </a:r>
            <a:r>
              <a:rPr lang="en-US" sz="3200" b="1" kern="0" dirty="0" smtClean="0">
                <a:solidFill>
                  <a:schemeClr val="tx1"/>
                </a:solidFill>
                <a:latin typeface="Calisto MT"/>
                <a:ea typeface="ＭＳ Ｐ明朝"/>
                <a:cs typeface="Times New Roman"/>
              </a:rPr>
              <a:t>. Knowledge</a:t>
            </a:r>
            <a:endParaRPr lang="en-US" sz="3200" b="1" kern="0" dirty="0">
              <a:solidFill>
                <a:schemeClr val="tx1"/>
              </a:solidFill>
              <a:effectLst/>
              <a:latin typeface="Calisto MT"/>
              <a:ea typeface="ＭＳ Ｐ明朝"/>
              <a:cs typeface="Times New Roman"/>
            </a:endParaRPr>
          </a:p>
        </p:txBody>
      </p:sp>
      <p:sp>
        <p:nvSpPr>
          <p:cNvPr id="4" name="Rectangle 3"/>
          <p:cNvSpPr/>
          <p:nvPr/>
        </p:nvSpPr>
        <p:spPr>
          <a:xfrm>
            <a:off x="370011" y="2635131"/>
            <a:ext cx="8532068" cy="584776"/>
          </a:xfrm>
          <a:prstGeom prst="rect">
            <a:avLst/>
          </a:prstGeom>
        </p:spPr>
        <p:txBody>
          <a:bodyPr wrap="square">
            <a:spAutoFit/>
          </a:bodyPr>
          <a:lstStyle/>
          <a:p>
            <a:r>
              <a:rPr lang="en-US" sz="3200" b="1" dirty="0" smtClean="0"/>
              <a:t>The pyramids are in Egypt.</a:t>
            </a:r>
            <a:endParaRPr lang="en-US" sz="3200" dirty="0"/>
          </a:p>
        </p:txBody>
      </p:sp>
      <p:sp>
        <p:nvSpPr>
          <p:cNvPr id="8" name="Rectangle 7"/>
          <p:cNvSpPr/>
          <p:nvPr/>
        </p:nvSpPr>
        <p:spPr>
          <a:xfrm>
            <a:off x="370011" y="3219907"/>
            <a:ext cx="8532068" cy="584776"/>
          </a:xfrm>
          <a:prstGeom prst="rect">
            <a:avLst/>
          </a:prstGeom>
        </p:spPr>
        <p:txBody>
          <a:bodyPr wrap="square">
            <a:spAutoFit/>
          </a:bodyPr>
          <a:lstStyle/>
          <a:p>
            <a:r>
              <a:rPr lang="en-US" sz="3200" b="1" dirty="0" smtClean="0"/>
              <a:t>I am going home.</a:t>
            </a:r>
            <a:endParaRPr lang="en-US" sz="3200" dirty="0"/>
          </a:p>
        </p:txBody>
      </p:sp>
      <p:sp>
        <p:nvSpPr>
          <p:cNvPr id="10" name="Rectangle 9"/>
          <p:cNvSpPr/>
          <p:nvPr/>
        </p:nvSpPr>
        <p:spPr>
          <a:xfrm>
            <a:off x="371715" y="3867359"/>
            <a:ext cx="8532068" cy="584776"/>
          </a:xfrm>
          <a:prstGeom prst="rect">
            <a:avLst/>
          </a:prstGeom>
        </p:spPr>
        <p:txBody>
          <a:bodyPr wrap="square">
            <a:spAutoFit/>
          </a:bodyPr>
          <a:lstStyle/>
          <a:p>
            <a:r>
              <a:rPr lang="en-US" sz="3200" b="1" dirty="0" smtClean="0"/>
              <a:t>My friend doesn’t like loquats.</a:t>
            </a:r>
            <a:endParaRPr lang="en-US" sz="3200" dirty="0"/>
          </a:p>
        </p:txBody>
      </p:sp>
      <p:pic>
        <p:nvPicPr>
          <p:cNvPr id="5" name="Picture 4"/>
          <p:cNvPicPr>
            <a:picLocks noChangeAspect="1"/>
          </p:cNvPicPr>
          <p:nvPr/>
        </p:nvPicPr>
        <p:blipFill>
          <a:blip r:embed="rId3"/>
          <a:stretch>
            <a:fillRect/>
          </a:stretch>
        </p:blipFill>
        <p:spPr>
          <a:xfrm>
            <a:off x="6019800" y="3867359"/>
            <a:ext cx="2362200" cy="18267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52722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13</a:t>
            </a:fld>
            <a:endParaRPr lang="en-US"/>
          </a:p>
        </p:txBody>
      </p:sp>
      <p:sp>
        <p:nvSpPr>
          <p:cNvPr id="6" name="Text Box 5"/>
          <p:cNvSpPr txBox="1"/>
          <p:nvPr/>
        </p:nvSpPr>
        <p:spPr>
          <a:xfrm>
            <a:off x="215280" y="1033140"/>
            <a:ext cx="8686799" cy="644254"/>
          </a:xfrm>
          <a:prstGeom prst="rect">
            <a:avLst/>
          </a:prstGeom>
          <a:noFill/>
          <a:ln>
            <a:noFill/>
          </a:ln>
          <a:effectLst/>
          <a:extLst>
            <a:ext uri="{FAA26D3D-D897-4be2-8F04-BA451C77F1D7}">
              <ma14:placeholderFlag xmlns:ma14="http://schemas.microsoft.com/office/mac/drawingml/2011/main"/>
            </a:ext>
            <a:ext uri="{C572A759-6A51-4108-AA02-DFA0A04FC94B}">
              <ma14:wrappingTextBoxFlag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0" rIns="91440" bIns="0" numCol="1" spcCol="0" rtlCol="0" fromWordArt="0" anchor="b" anchorCtr="0" forceAA="0" compatLnSpc="1">
            <a:prstTxWarp prst="textNoShape">
              <a:avLst/>
            </a:prstTxWarp>
            <a:noAutofit/>
          </a:bodyPr>
          <a:lstStyle/>
          <a:p>
            <a:pPr marL="0" marR="0">
              <a:lnSpc>
                <a:spcPct val="120000"/>
              </a:lnSpc>
              <a:spcBef>
                <a:spcPts val="0"/>
              </a:spcBef>
              <a:spcAft>
                <a:spcPts val="0"/>
              </a:spcAft>
            </a:pPr>
            <a:r>
              <a:rPr lang="en-US" sz="3200" b="1" kern="0" dirty="0" smtClean="0">
                <a:solidFill>
                  <a:schemeClr val="tx1"/>
                </a:solidFill>
                <a:effectLst/>
                <a:latin typeface="Calisto MT"/>
                <a:ea typeface="ＭＳ Ｐ明朝"/>
                <a:cs typeface="Times New Roman"/>
              </a:rPr>
              <a:t>2. Information</a:t>
            </a:r>
            <a:endParaRPr lang="en-US" sz="3200" b="1" kern="0" dirty="0">
              <a:solidFill>
                <a:schemeClr val="tx1"/>
              </a:solidFill>
              <a:effectLst/>
              <a:latin typeface="Calisto MT"/>
              <a:ea typeface="ＭＳ Ｐ明朝"/>
              <a:cs typeface="Times New Roman"/>
            </a:endParaRPr>
          </a:p>
        </p:txBody>
      </p:sp>
      <p:sp>
        <p:nvSpPr>
          <p:cNvPr id="4" name="Rectangle 3"/>
          <p:cNvSpPr/>
          <p:nvPr/>
        </p:nvSpPr>
        <p:spPr>
          <a:xfrm>
            <a:off x="370011" y="1967887"/>
            <a:ext cx="8532068" cy="1569660"/>
          </a:xfrm>
          <a:prstGeom prst="rect">
            <a:avLst/>
          </a:prstGeom>
        </p:spPr>
        <p:txBody>
          <a:bodyPr wrap="square">
            <a:spAutoFit/>
          </a:bodyPr>
          <a:lstStyle/>
          <a:p>
            <a:r>
              <a:rPr lang="en-US" sz="3200" b="1" dirty="0" smtClean="0"/>
              <a:t>The Reading Wonders teacher’s guide </a:t>
            </a:r>
          </a:p>
          <a:p>
            <a:r>
              <a:rPr lang="en-US" sz="3200" b="1" dirty="0"/>
              <a:t>h</a:t>
            </a:r>
            <a:r>
              <a:rPr lang="en-US" sz="3200" b="1" dirty="0" smtClean="0"/>
              <a:t>as information that needs to be approached with knowledge </a:t>
            </a:r>
            <a:endParaRPr lang="en-US" sz="3200" dirty="0"/>
          </a:p>
        </p:txBody>
      </p:sp>
    </p:spTree>
    <p:extLst>
      <p:ext uri="{BB962C8B-B14F-4D97-AF65-F5344CB8AC3E}">
        <p14:creationId xmlns:p14="http://schemas.microsoft.com/office/powerpoint/2010/main" val="352320512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14</a:t>
            </a:fld>
            <a:endParaRPr lang="en-US"/>
          </a:p>
        </p:txBody>
      </p:sp>
      <p:sp>
        <p:nvSpPr>
          <p:cNvPr id="6" name="Text Box 5"/>
          <p:cNvSpPr txBox="1"/>
          <p:nvPr/>
        </p:nvSpPr>
        <p:spPr>
          <a:xfrm>
            <a:off x="215280" y="1033140"/>
            <a:ext cx="8686799" cy="644254"/>
          </a:xfrm>
          <a:prstGeom prst="rect">
            <a:avLst/>
          </a:prstGeom>
          <a:noFill/>
          <a:ln>
            <a:noFill/>
          </a:ln>
          <a:effectLst/>
          <a:extLst>
            <a:ext uri="{FAA26D3D-D897-4be2-8F04-BA451C77F1D7}">
              <ma14:placeholderFlag xmlns:ma14="http://schemas.microsoft.com/office/mac/drawingml/2011/main"/>
            </a:ext>
            <a:ext uri="{C572A759-6A51-4108-AA02-DFA0A04FC94B}">
              <ma14:wrappingTextBoxFlag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0" rIns="91440" bIns="0" numCol="1" spcCol="0" rtlCol="0" fromWordArt="0" anchor="b" anchorCtr="0" forceAA="0" compatLnSpc="1">
            <a:prstTxWarp prst="textNoShape">
              <a:avLst/>
            </a:prstTxWarp>
            <a:noAutofit/>
          </a:bodyPr>
          <a:lstStyle/>
          <a:p>
            <a:pPr marL="0" marR="0">
              <a:lnSpc>
                <a:spcPct val="120000"/>
              </a:lnSpc>
              <a:spcBef>
                <a:spcPts val="0"/>
              </a:spcBef>
              <a:spcAft>
                <a:spcPts val="0"/>
              </a:spcAft>
            </a:pPr>
            <a:r>
              <a:rPr lang="en-US" sz="3200" b="1" kern="0" dirty="0">
                <a:solidFill>
                  <a:schemeClr val="tx1"/>
                </a:solidFill>
                <a:latin typeface="Calisto MT"/>
                <a:ea typeface="ＭＳ Ｐ明朝"/>
                <a:cs typeface="Times New Roman"/>
              </a:rPr>
              <a:t>3</a:t>
            </a:r>
            <a:r>
              <a:rPr lang="en-US" sz="3200" b="1" kern="0" dirty="0" smtClean="0">
                <a:solidFill>
                  <a:schemeClr val="tx1"/>
                </a:solidFill>
                <a:effectLst/>
                <a:latin typeface="Calisto MT"/>
                <a:ea typeface="ＭＳ Ｐ明朝"/>
                <a:cs typeface="Times New Roman"/>
              </a:rPr>
              <a:t>. Learning vs. </a:t>
            </a:r>
            <a:r>
              <a:rPr lang="en-US" sz="3200" b="1" kern="0" dirty="0" smtClean="0">
                <a:solidFill>
                  <a:schemeClr val="tx1"/>
                </a:solidFill>
                <a:latin typeface="Calisto MT"/>
                <a:ea typeface="ＭＳ Ｐ明朝"/>
                <a:cs typeface="Times New Roman"/>
              </a:rPr>
              <a:t>Have Learned</a:t>
            </a:r>
            <a:endParaRPr lang="en-US" sz="3200" b="1" kern="0" dirty="0">
              <a:solidFill>
                <a:schemeClr val="tx1"/>
              </a:solidFill>
              <a:effectLst/>
              <a:latin typeface="Calisto MT"/>
              <a:ea typeface="ＭＳ Ｐ明朝"/>
              <a:cs typeface="Times New Roman"/>
            </a:endParaRPr>
          </a:p>
        </p:txBody>
      </p:sp>
      <p:sp>
        <p:nvSpPr>
          <p:cNvPr id="4" name="Rectangle 3"/>
          <p:cNvSpPr/>
          <p:nvPr/>
        </p:nvSpPr>
        <p:spPr>
          <a:xfrm>
            <a:off x="370011" y="2269223"/>
            <a:ext cx="8532068" cy="1077218"/>
          </a:xfrm>
          <a:prstGeom prst="rect">
            <a:avLst/>
          </a:prstGeom>
        </p:spPr>
        <p:txBody>
          <a:bodyPr wrap="square">
            <a:spAutoFit/>
          </a:bodyPr>
          <a:lstStyle/>
          <a:p>
            <a:r>
              <a:rPr lang="en-US" sz="3200" b="1" dirty="0" smtClean="0"/>
              <a:t>Learning is simply HOW to convert information into knowledge </a:t>
            </a:r>
            <a:endParaRPr lang="en-US" sz="3200" dirty="0"/>
          </a:p>
        </p:txBody>
      </p:sp>
      <p:sp>
        <p:nvSpPr>
          <p:cNvPr id="7" name="Rectangle 6"/>
          <p:cNvSpPr/>
          <p:nvPr/>
        </p:nvSpPr>
        <p:spPr>
          <a:xfrm>
            <a:off x="352833" y="3735096"/>
            <a:ext cx="8532068" cy="1077218"/>
          </a:xfrm>
          <a:prstGeom prst="rect">
            <a:avLst/>
          </a:prstGeom>
        </p:spPr>
        <p:txBody>
          <a:bodyPr wrap="square">
            <a:spAutoFit/>
          </a:bodyPr>
          <a:lstStyle/>
          <a:p>
            <a:r>
              <a:rPr lang="en-US" sz="3200" b="1" dirty="0" smtClean="0"/>
              <a:t>Have Learned is simply the ABILITY to convert information into knowledge </a:t>
            </a:r>
            <a:endParaRPr lang="en-US" sz="3200" dirty="0"/>
          </a:p>
        </p:txBody>
      </p:sp>
    </p:spTree>
    <p:extLst>
      <p:ext uri="{BB962C8B-B14F-4D97-AF65-F5344CB8AC3E}">
        <p14:creationId xmlns:p14="http://schemas.microsoft.com/office/powerpoint/2010/main" val="404345265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15</a:t>
            </a:fld>
            <a:endParaRPr lang="en-US"/>
          </a:p>
        </p:txBody>
      </p:sp>
      <p:sp>
        <p:nvSpPr>
          <p:cNvPr id="6" name="Text Box 5"/>
          <p:cNvSpPr txBox="1"/>
          <p:nvPr/>
        </p:nvSpPr>
        <p:spPr>
          <a:xfrm>
            <a:off x="215280" y="1033140"/>
            <a:ext cx="8686799" cy="644254"/>
          </a:xfrm>
          <a:prstGeom prst="rect">
            <a:avLst/>
          </a:prstGeom>
          <a:noFill/>
          <a:ln>
            <a:noFill/>
          </a:ln>
          <a:effectLst/>
          <a:extLst>
            <a:ext uri="{FAA26D3D-D897-4be2-8F04-BA451C77F1D7}">
              <ma14:placeholderFlag xmlns:ma14="http://schemas.microsoft.com/office/mac/drawingml/2011/main"/>
            </a:ext>
            <a:ext uri="{C572A759-6A51-4108-AA02-DFA0A04FC94B}">
              <ma14:wrappingTextBoxFlag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0" rIns="91440" bIns="0" numCol="1" spcCol="0" rtlCol="0" fromWordArt="0" anchor="b" anchorCtr="0" forceAA="0" compatLnSpc="1">
            <a:prstTxWarp prst="textNoShape">
              <a:avLst/>
            </a:prstTxWarp>
            <a:noAutofit/>
          </a:bodyPr>
          <a:lstStyle/>
          <a:p>
            <a:pPr marL="0" marR="0">
              <a:lnSpc>
                <a:spcPct val="120000"/>
              </a:lnSpc>
              <a:spcBef>
                <a:spcPts val="0"/>
              </a:spcBef>
              <a:spcAft>
                <a:spcPts val="0"/>
              </a:spcAft>
            </a:pPr>
            <a:r>
              <a:rPr lang="en-US" sz="3200" b="1" kern="0" dirty="0">
                <a:solidFill>
                  <a:schemeClr val="tx1"/>
                </a:solidFill>
                <a:latin typeface="Calisto MT"/>
                <a:ea typeface="ＭＳ Ｐ明朝"/>
                <a:cs typeface="Times New Roman"/>
              </a:rPr>
              <a:t>3</a:t>
            </a:r>
            <a:r>
              <a:rPr lang="en-US" sz="3200" b="1" kern="0" dirty="0" smtClean="0">
                <a:solidFill>
                  <a:schemeClr val="tx1"/>
                </a:solidFill>
                <a:effectLst/>
                <a:latin typeface="Calisto MT"/>
                <a:ea typeface="ＭＳ Ｐ明朝"/>
                <a:cs typeface="Times New Roman"/>
              </a:rPr>
              <a:t>. Learning vs. </a:t>
            </a:r>
            <a:r>
              <a:rPr lang="en-US" sz="3200" b="1" kern="0" dirty="0" smtClean="0">
                <a:solidFill>
                  <a:schemeClr val="tx1"/>
                </a:solidFill>
                <a:latin typeface="Calisto MT"/>
                <a:ea typeface="ＭＳ Ｐ明朝"/>
                <a:cs typeface="Times New Roman"/>
              </a:rPr>
              <a:t>Have Learned</a:t>
            </a:r>
            <a:endParaRPr lang="en-US" sz="3200" b="1" kern="0" dirty="0">
              <a:solidFill>
                <a:schemeClr val="tx1"/>
              </a:solidFill>
              <a:effectLst/>
              <a:latin typeface="Calisto MT"/>
              <a:ea typeface="ＭＳ Ｐ明朝"/>
              <a:cs typeface="Times New Roman"/>
            </a:endParaRPr>
          </a:p>
        </p:txBody>
      </p:sp>
      <p:sp>
        <p:nvSpPr>
          <p:cNvPr id="4" name="Rectangle 3"/>
          <p:cNvSpPr/>
          <p:nvPr/>
        </p:nvSpPr>
        <p:spPr>
          <a:xfrm>
            <a:off x="370011" y="2269223"/>
            <a:ext cx="8532068" cy="584776"/>
          </a:xfrm>
          <a:prstGeom prst="rect">
            <a:avLst/>
          </a:prstGeom>
        </p:spPr>
        <p:txBody>
          <a:bodyPr wrap="square">
            <a:spAutoFit/>
          </a:bodyPr>
          <a:lstStyle/>
          <a:p>
            <a:r>
              <a:rPr lang="en-US" sz="3200" b="1" dirty="0" smtClean="0"/>
              <a:t>What is the role of the teacher?</a:t>
            </a:r>
            <a:endParaRPr lang="en-US" sz="3200" dirty="0"/>
          </a:p>
        </p:txBody>
      </p:sp>
    </p:spTree>
    <p:extLst>
      <p:ext uri="{BB962C8B-B14F-4D97-AF65-F5344CB8AC3E}">
        <p14:creationId xmlns:p14="http://schemas.microsoft.com/office/powerpoint/2010/main" val="196137663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16</a:t>
            </a:fld>
            <a:endParaRPr lang="en-US"/>
          </a:p>
        </p:txBody>
      </p:sp>
      <p:sp>
        <p:nvSpPr>
          <p:cNvPr id="6" name="Text Box 5"/>
          <p:cNvSpPr txBox="1"/>
          <p:nvPr/>
        </p:nvSpPr>
        <p:spPr>
          <a:xfrm>
            <a:off x="215280" y="1033140"/>
            <a:ext cx="8686799" cy="644254"/>
          </a:xfrm>
          <a:prstGeom prst="rect">
            <a:avLst/>
          </a:prstGeom>
          <a:noFill/>
          <a:ln>
            <a:noFill/>
          </a:ln>
          <a:effectLst/>
          <a:extLst>
            <a:ext uri="{FAA26D3D-D897-4be2-8F04-BA451C77F1D7}">
              <ma14:placeholderFlag xmlns:ma14="http://schemas.microsoft.com/office/mac/drawingml/2011/main"/>
            </a:ext>
            <a:ext uri="{C572A759-6A51-4108-AA02-DFA0A04FC94B}">
              <ma14:wrappingTextBoxFlag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0" rIns="91440" bIns="0" numCol="1" spcCol="0" rtlCol="0" fromWordArt="0" anchor="b" anchorCtr="0" forceAA="0" compatLnSpc="1">
            <a:prstTxWarp prst="textNoShape">
              <a:avLst/>
            </a:prstTxWarp>
            <a:noAutofit/>
          </a:bodyPr>
          <a:lstStyle/>
          <a:p>
            <a:pPr marL="0" marR="0">
              <a:lnSpc>
                <a:spcPct val="120000"/>
              </a:lnSpc>
              <a:spcBef>
                <a:spcPts val="0"/>
              </a:spcBef>
              <a:spcAft>
                <a:spcPts val="0"/>
              </a:spcAft>
            </a:pPr>
            <a:r>
              <a:rPr lang="en-US" sz="3200" b="1" kern="0" dirty="0">
                <a:solidFill>
                  <a:schemeClr val="tx1"/>
                </a:solidFill>
                <a:latin typeface="Calisto MT"/>
                <a:ea typeface="ＭＳ Ｐ明朝"/>
                <a:cs typeface="Times New Roman"/>
              </a:rPr>
              <a:t>3</a:t>
            </a:r>
            <a:r>
              <a:rPr lang="en-US" sz="3200" b="1" kern="0" dirty="0" smtClean="0">
                <a:solidFill>
                  <a:schemeClr val="tx1"/>
                </a:solidFill>
                <a:effectLst/>
                <a:latin typeface="Calisto MT"/>
                <a:ea typeface="ＭＳ Ｐ明朝"/>
                <a:cs typeface="Times New Roman"/>
              </a:rPr>
              <a:t>. Learning vs. </a:t>
            </a:r>
            <a:r>
              <a:rPr lang="en-US" sz="3200" b="1" kern="0" dirty="0" smtClean="0">
                <a:solidFill>
                  <a:schemeClr val="tx1"/>
                </a:solidFill>
                <a:latin typeface="Calisto MT"/>
                <a:ea typeface="ＭＳ Ｐ明朝"/>
                <a:cs typeface="Times New Roman"/>
              </a:rPr>
              <a:t>Have Learned</a:t>
            </a:r>
            <a:endParaRPr lang="en-US" sz="3200" b="1" kern="0" dirty="0">
              <a:solidFill>
                <a:schemeClr val="tx1"/>
              </a:solidFill>
              <a:effectLst/>
              <a:latin typeface="Calisto MT"/>
              <a:ea typeface="ＭＳ Ｐ明朝"/>
              <a:cs typeface="Times New Roman"/>
            </a:endParaRPr>
          </a:p>
        </p:txBody>
      </p:sp>
      <p:sp>
        <p:nvSpPr>
          <p:cNvPr id="4" name="Rectangle 3"/>
          <p:cNvSpPr/>
          <p:nvPr/>
        </p:nvSpPr>
        <p:spPr>
          <a:xfrm>
            <a:off x="370011" y="2269223"/>
            <a:ext cx="8532068" cy="1077218"/>
          </a:xfrm>
          <a:prstGeom prst="rect">
            <a:avLst/>
          </a:prstGeom>
        </p:spPr>
        <p:txBody>
          <a:bodyPr wrap="square">
            <a:spAutoFit/>
          </a:bodyPr>
          <a:lstStyle/>
          <a:p>
            <a:r>
              <a:rPr lang="en-US" sz="3200" b="1" dirty="0" smtClean="0"/>
              <a:t>Help children learn HOW to convert information into knowledge </a:t>
            </a:r>
            <a:endParaRPr lang="en-US" sz="3200" dirty="0"/>
          </a:p>
        </p:txBody>
      </p:sp>
      <p:sp>
        <p:nvSpPr>
          <p:cNvPr id="7" name="Rectangle 6"/>
          <p:cNvSpPr/>
          <p:nvPr/>
        </p:nvSpPr>
        <p:spPr>
          <a:xfrm>
            <a:off x="352833" y="3735096"/>
            <a:ext cx="8532068" cy="1077218"/>
          </a:xfrm>
          <a:prstGeom prst="rect">
            <a:avLst/>
          </a:prstGeom>
        </p:spPr>
        <p:txBody>
          <a:bodyPr wrap="square">
            <a:spAutoFit/>
          </a:bodyPr>
          <a:lstStyle/>
          <a:p>
            <a:r>
              <a:rPr lang="en-US" sz="3200" b="1" dirty="0" smtClean="0"/>
              <a:t>Check children’s ABILITY to convert information into knowledge </a:t>
            </a:r>
            <a:endParaRPr lang="en-US" sz="3200" dirty="0"/>
          </a:p>
        </p:txBody>
      </p:sp>
    </p:spTree>
    <p:extLst>
      <p:ext uri="{BB962C8B-B14F-4D97-AF65-F5344CB8AC3E}">
        <p14:creationId xmlns:p14="http://schemas.microsoft.com/office/powerpoint/2010/main" val="379918387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17</a:t>
            </a:fld>
            <a:endParaRPr lang="en-US"/>
          </a:p>
        </p:txBody>
      </p:sp>
      <p:sp>
        <p:nvSpPr>
          <p:cNvPr id="6" name="Text Box 5"/>
          <p:cNvSpPr txBox="1"/>
          <p:nvPr/>
        </p:nvSpPr>
        <p:spPr>
          <a:xfrm>
            <a:off x="215280" y="882471"/>
            <a:ext cx="8686799" cy="1236083"/>
          </a:xfrm>
          <a:prstGeom prst="rect">
            <a:avLst/>
          </a:prstGeom>
          <a:noFill/>
          <a:ln>
            <a:noFill/>
          </a:ln>
          <a:effectLst/>
          <a:extLst>
            <a:ext uri="{FAA26D3D-D897-4be2-8F04-BA451C77F1D7}">
              <ma14:placeholderFlag xmlns:ma14="http://schemas.microsoft.com/office/mac/drawingml/2011/main"/>
            </a:ext>
            <a:ext uri="{C572A759-6A51-4108-AA02-DFA0A04FC94B}">
              <ma14:wrappingTextBoxFlag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0" rIns="91440" bIns="0" numCol="1" spcCol="0" rtlCol="0" fromWordArt="0" anchor="b" anchorCtr="0" forceAA="0" compatLnSpc="1">
            <a:prstTxWarp prst="textNoShape">
              <a:avLst/>
            </a:prstTxWarp>
            <a:noAutofit/>
          </a:bodyPr>
          <a:lstStyle/>
          <a:p>
            <a:pPr>
              <a:lnSpc>
                <a:spcPct val="120000"/>
              </a:lnSpc>
            </a:pPr>
            <a:r>
              <a:rPr lang="en-US" sz="3200" b="1" kern="0" dirty="0" smtClean="0">
                <a:solidFill>
                  <a:schemeClr val="tx1"/>
                </a:solidFill>
                <a:latin typeface="Calisto MT"/>
                <a:ea typeface="ＭＳ Ｐ明朝"/>
                <a:cs typeface="Times New Roman"/>
              </a:rPr>
              <a:t>4. Managing </a:t>
            </a:r>
            <a:r>
              <a:rPr lang="en-US" sz="3200" b="1" kern="0" dirty="0">
                <a:solidFill>
                  <a:schemeClr val="tx1"/>
                </a:solidFill>
                <a:latin typeface="Calisto MT"/>
                <a:ea typeface="ＭＳ Ｐ明朝"/>
                <a:cs typeface="Times New Roman"/>
              </a:rPr>
              <a:t>and using time efficiently and effectively</a:t>
            </a:r>
          </a:p>
        </p:txBody>
      </p:sp>
      <p:sp>
        <p:nvSpPr>
          <p:cNvPr id="4" name="Rectangle 3"/>
          <p:cNvSpPr/>
          <p:nvPr/>
        </p:nvSpPr>
        <p:spPr>
          <a:xfrm>
            <a:off x="370011" y="2269223"/>
            <a:ext cx="8532068" cy="1077218"/>
          </a:xfrm>
          <a:prstGeom prst="rect">
            <a:avLst/>
          </a:prstGeom>
        </p:spPr>
        <p:txBody>
          <a:bodyPr wrap="square">
            <a:spAutoFit/>
          </a:bodyPr>
          <a:lstStyle/>
          <a:p>
            <a:r>
              <a:rPr lang="en-US" sz="3200" b="1" dirty="0"/>
              <a:t>How many </a:t>
            </a:r>
            <a:r>
              <a:rPr lang="en-US" sz="3200" b="1" dirty="0" smtClean="0"/>
              <a:t>‘NEW learning’ </a:t>
            </a:r>
            <a:r>
              <a:rPr lang="en-US" sz="3200" b="1" dirty="0"/>
              <a:t>classroom periods do you have in a school? </a:t>
            </a:r>
            <a:endParaRPr lang="en-US" sz="3200" dirty="0"/>
          </a:p>
        </p:txBody>
      </p:sp>
    </p:spTree>
    <p:extLst>
      <p:ext uri="{BB962C8B-B14F-4D97-AF65-F5344CB8AC3E}">
        <p14:creationId xmlns:p14="http://schemas.microsoft.com/office/powerpoint/2010/main" val="140543891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18</a:t>
            </a:fld>
            <a:endParaRPr lang="en-US"/>
          </a:p>
        </p:txBody>
      </p:sp>
      <p:sp>
        <p:nvSpPr>
          <p:cNvPr id="6" name="Text Box 5"/>
          <p:cNvSpPr txBox="1"/>
          <p:nvPr/>
        </p:nvSpPr>
        <p:spPr>
          <a:xfrm>
            <a:off x="215280" y="882471"/>
            <a:ext cx="8686799" cy="1236083"/>
          </a:xfrm>
          <a:prstGeom prst="rect">
            <a:avLst/>
          </a:prstGeom>
          <a:noFill/>
          <a:ln>
            <a:noFill/>
          </a:ln>
          <a:effectLst/>
          <a:extLst>
            <a:ext uri="{FAA26D3D-D897-4be2-8F04-BA451C77F1D7}">
              <ma14:placeholderFlag xmlns:ma14="http://schemas.microsoft.com/office/mac/drawingml/2011/main"/>
            </a:ext>
            <a:ext uri="{C572A759-6A51-4108-AA02-DFA0A04FC94B}">
              <ma14:wrappingTextBoxFlag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0" rIns="91440" bIns="0" numCol="1" spcCol="0" rtlCol="0" fromWordArt="0" anchor="b" anchorCtr="0" forceAA="0" compatLnSpc="1">
            <a:prstTxWarp prst="textNoShape">
              <a:avLst/>
            </a:prstTxWarp>
            <a:noAutofit/>
          </a:bodyPr>
          <a:lstStyle/>
          <a:p>
            <a:pPr>
              <a:lnSpc>
                <a:spcPct val="120000"/>
              </a:lnSpc>
            </a:pPr>
            <a:r>
              <a:rPr lang="en-US" sz="3200" b="1" kern="0" dirty="0" smtClean="0">
                <a:solidFill>
                  <a:schemeClr val="tx1"/>
                </a:solidFill>
                <a:latin typeface="Calisto MT"/>
                <a:ea typeface="ＭＳ Ｐ明朝"/>
                <a:cs typeface="Times New Roman"/>
              </a:rPr>
              <a:t>4. Managing </a:t>
            </a:r>
            <a:r>
              <a:rPr lang="en-US" sz="3200" b="1" kern="0" dirty="0">
                <a:solidFill>
                  <a:schemeClr val="tx1"/>
                </a:solidFill>
                <a:latin typeface="Calisto MT"/>
                <a:ea typeface="ＭＳ Ｐ明朝"/>
                <a:cs typeface="Times New Roman"/>
              </a:rPr>
              <a:t>and using time efficiently and effectively</a:t>
            </a:r>
          </a:p>
        </p:txBody>
      </p:sp>
      <p:sp>
        <p:nvSpPr>
          <p:cNvPr id="9" name="Rectangle 8"/>
          <p:cNvSpPr/>
          <p:nvPr/>
        </p:nvSpPr>
        <p:spPr>
          <a:xfrm>
            <a:off x="370011" y="2263021"/>
            <a:ext cx="8532068" cy="1569660"/>
          </a:xfrm>
          <a:prstGeom prst="rect">
            <a:avLst/>
          </a:prstGeom>
        </p:spPr>
        <p:txBody>
          <a:bodyPr wrap="square">
            <a:spAutoFit/>
          </a:bodyPr>
          <a:lstStyle/>
          <a:p>
            <a:r>
              <a:rPr lang="en-US" sz="3200" b="1" dirty="0" smtClean="0"/>
              <a:t>a. Take the number of periods for the subject</a:t>
            </a:r>
          </a:p>
          <a:p>
            <a:r>
              <a:rPr lang="en-US" sz="3200" b="1" dirty="0" smtClean="0"/>
              <a:t>b. Multiply it by 25 weeks</a:t>
            </a:r>
          </a:p>
          <a:p>
            <a:r>
              <a:rPr lang="en-US" sz="3200" b="1" dirty="0" smtClean="0"/>
              <a:t>c. And number your planning folder </a:t>
            </a:r>
            <a:r>
              <a:rPr lang="en-US" sz="3200" b="1" dirty="0" smtClean="0"/>
              <a:t>accordingly</a:t>
            </a:r>
            <a:endParaRPr lang="en-US" sz="3200" dirty="0"/>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456122" y="4027741"/>
            <a:ext cx="8164389" cy="2466326"/>
          </a:xfrm>
          <a:prstGeom prst="rect">
            <a:avLst/>
          </a:prstGeom>
          <a:noFill/>
          <a:ln>
            <a:noFill/>
          </a:ln>
        </p:spPr>
      </p:pic>
    </p:spTree>
    <p:extLst>
      <p:ext uri="{BB962C8B-B14F-4D97-AF65-F5344CB8AC3E}">
        <p14:creationId xmlns:p14="http://schemas.microsoft.com/office/powerpoint/2010/main" val="398989676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19</a:t>
            </a:fld>
            <a:endParaRPr lang="en-US"/>
          </a:p>
        </p:txBody>
      </p:sp>
      <p:sp>
        <p:nvSpPr>
          <p:cNvPr id="6" name="Text Box 5"/>
          <p:cNvSpPr txBox="1"/>
          <p:nvPr/>
        </p:nvSpPr>
        <p:spPr>
          <a:xfrm>
            <a:off x="215280" y="882471"/>
            <a:ext cx="8686799" cy="1236083"/>
          </a:xfrm>
          <a:prstGeom prst="rect">
            <a:avLst/>
          </a:prstGeom>
          <a:noFill/>
          <a:ln>
            <a:noFill/>
          </a:ln>
          <a:effectLst/>
          <a:extLst>
            <a:ext uri="{FAA26D3D-D897-4be2-8F04-BA451C77F1D7}">
              <ma14:placeholderFlag xmlns:ma14="http://schemas.microsoft.com/office/mac/drawingml/2011/main"/>
            </a:ext>
            <a:ext uri="{C572A759-6A51-4108-AA02-DFA0A04FC94B}">
              <ma14:wrappingTextBoxFlag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0" rIns="91440" bIns="0" numCol="1" spcCol="0" rtlCol="0" fromWordArt="0" anchor="b" anchorCtr="0" forceAA="0" compatLnSpc="1">
            <a:prstTxWarp prst="textNoShape">
              <a:avLst/>
            </a:prstTxWarp>
            <a:noAutofit/>
          </a:bodyPr>
          <a:lstStyle/>
          <a:p>
            <a:pPr>
              <a:lnSpc>
                <a:spcPct val="120000"/>
              </a:lnSpc>
            </a:pPr>
            <a:r>
              <a:rPr lang="en-US" sz="3200" b="1" kern="0" dirty="0">
                <a:solidFill>
                  <a:schemeClr val="tx1"/>
                </a:solidFill>
                <a:latin typeface="Calisto MT"/>
                <a:ea typeface="ＭＳ Ｐ明朝"/>
                <a:cs typeface="Times New Roman"/>
              </a:rPr>
              <a:t>5.  Determine what each child will learn and be able to do by the end of each classroom period. </a:t>
            </a:r>
          </a:p>
        </p:txBody>
      </p:sp>
      <p:sp>
        <p:nvSpPr>
          <p:cNvPr id="4" name="Rectangle 3"/>
          <p:cNvSpPr/>
          <p:nvPr/>
        </p:nvSpPr>
        <p:spPr>
          <a:xfrm>
            <a:off x="370011" y="2269223"/>
            <a:ext cx="8532068" cy="3046988"/>
          </a:xfrm>
          <a:prstGeom prst="rect">
            <a:avLst/>
          </a:prstGeom>
        </p:spPr>
        <p:txBody>
          <a:bodyPr wrap="square">
            <a:spAutoFit/>
          </a:bodyPr>
          <a:lstStyle/>
          <a:p>
            <a:r>
              <a:rPr lang="en-US" sz="3200" b="1" dirty="0"/>
              <a:t>Study the </a:t>
            </a:r>
            <a:endParaRPr lang="en-US" sz="3200" dirty="0"/>
          </a:p>
          <a:p>
            <a:pPr marL="457200" lvl="0" indent="-457200">
              <a:buFont typeface="Arial"/>
              <a:buChar char="•"/>
            </a:pPr>
            <a:r>
              <a:rPr lang="en-US" sz="3200" b="1" dirty="0"/>
              <a:t>practice book, </a:t>
            </a:r>
            <a:endParaRPr lang="en-US" sz="3200" dirty="0"/>
          </a:p>
          <a:p>
            <a:pPr marL="457200" lvl="0" indent="-457200">
              <a:buFont typeface="Arial"/>
              <a:buChar char="•"/>
            </a:pPr>
            <a:r>
              <a:rPr lang="en-US" sz="3200" b="1" dirty="0"/>
              <a:t>the reading writing workshop book</a:t>
            </a:r>
            <a:endParaRPr lang="en-US" sz="3200" dirty="0"/>
          </a:p>
          <a:p>
            <a:pPr marL="457200" lvl="0" indent="-457200">
              <a:buFont typeface="Arial"/>
              <a:buChar char="•"/>
            </a:pPr>
            <a:r>
              <a:rPr lang="en-US" sz="3200" b="1" dirty="0"/>
              <a:t>the grammar book/materials</a:t>
            </a:r>
            <a:endParaRPr lang="en-US" sz="3200" dirty="0"/>
          </a:p>
          <a:p>
            <a:pPr marL="457200" lvl="0" indent="-457200">
              <a:buFont typeface="Arial"/>
              <a:buChar char="•"/>
            </a:pPr>
            <a:r>
              <a:rPr lang="en-US" sz="3200" b="1" dirty="0"/>
              <a:t>the weekly assessment</a:t>
            </a:r>
            <a:endParaRPr lang="en-US" sz="3200" dirty="0"/>
          </a:p>
          <a:p>
            <a:endParaRPr lang="en-US" sz="3200" dirty="0"/>
          </a:p>
        </p:txBody>
      </p:sp>
    </p:spTree>
    <p:extLst>
      <p:ext uri="{BB962C8B-B14F-4D97-AF65-F5344CB8AC3E}">
        <p14:creationId xmlns:p14="http://schemas.microsoft.com/office/powerpoint/2010/main" val="297811141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20</a:t>
            </a:fld>
            <a:endParaRPr lang="en-US"/>
          </a:p>
        </p:txBody>
      </p:sp>
      <p:sp>
        <p:nvSpPr>
          <p:cNvPr id="6" name="Text Box 5"/>
          <p:cNvSpPr txBox="1"/>
          <p:nvPr/>
        </p:nvSpPr>
        <p:spPr>
          <a:xfrm>
            <a:off x="215280" y="882471"/>
            <a:ext cx="8686799" cy="1236083"/>
          </a:xfrm>
          <a:prstGeom prst="rect">
            <a:avLst/>
          </a:prstGeom>
          <a:noFill/>
          <a:ln>
            <a:noFill/>
          </a:ln>
          <a:effectLst/>
          <a:extLst>
            <a:ext uri="{FAA26D3D-D897-4be2-8F04-BA451C77F1D7}">
              <ma14:placeholderFlag xmlns:ma14="http://schemas.microsoft.com/office/mac/drawingml/2011/main"/>
            </a:ext>
            <a:ext uri="{C572A759-6A51-4108-AA02-DFA0A04FC94B}">
              <ma14:wrappingTextBoxFlag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0" rIns="91440" bIns="0" numCol="1" spcCol="0" rtlCol="0" fromWordArt="0" anchor="b" anchorCtr="0" forceAA="0" compatLnSpc="1">
            <a:prstTxWarp prst="textNoShape">
              <a:avLst/>
            </a:prstTxWarp>
            <a:noAutofit/>
          </a:bodyPr>
          <a:lstStyle/>
          <a:p>
            <a:pPr>
              <a:lnSpc>
                <a:spcPct val="120000"/>
              </a:lnSpc>
            </a:pPr>
            <a:r>
              <a:rPr lang="en-US" sz="3200" b="1" kern="0" dirty="0">
                <a:solidFill>
                  <a:schemeClr val="tx1"/>
                </a:solidFill>
                <a:latin typeface="Calisto MT"/>
                <a:ea typeface="ＭＳ Ｐ明朝"/>
                <a:cs typeface="Times New Roman"/>
              </a:rPr>
              <a:t>5.  Determine what each child will learn and be able to do by the end of each classroom period. </a:t>
            </a:r>
          </a:p>
        </p:txBody>
      </p:sp>
      <p:sp>
        <p:nvSpPr>
          <p:cNvPr id="4" name="Rectangle 3"/>
          <p:cNvSpPr/>
          <p:nvPr/>
        </p:nvSpPr>
        <p:spPr>
          <a:xfrm>
            <a:off x="370011" y="2269223"/>
            <a:ext cx="8532068" cy="5509200"/>
          </a:xfrm>
          <a:prstGeom prst="rect">
            <a:avLst/>
          </a:prstGeom>
        </p:spPr>
        <p:txBody>
          <a:bodyPr wrap="square">
            <a:spAutoFit/>
          </a:bodyPr>
          <a:lstStyle/>
          <a:p>
            <a:pPr lvl="0"/>
            <a:r>
              <a:rPr lang="en-US" sz="3200" b="1" dirty="0" smtClean="0"/>
              <a:t>From the practice book handouts you have, determine …</a:t>
            </a:r>
          </a:p>
          <a:p>
            <a:pPr marL="514350" lvl="0" indent="-514350">
              <a:buAutoNum type="alphaUcPeriod"/>
            </a:pPr>
            <a:r>
              <a:rPr lang="en-US" sz="3200" b="1" dirty="0" smtClean="0"/>
              <a:t>What </a:t>
            </a:r>
            <a:r>
              <a:rPr lang="en-US" sz="3200" b="1" dirty="0" smtClean="0"/>
              <a:t>each child </a:t>
            </a:r>
            <a:r>
              <a:rPr lang="en-US" sz="3200" b="1" dirty="0" smtClean="0"/>
              <a:t>should learn </a:t>
            </a:r>
            <a:r>
              <a:rPr lang="en-US" sz="3200" b="1" dirty="0" smtClean="0"/>
              <a:t>and be able to do.</a:t>
            </a:r>
          </a:p>
          <a:p>
            <a:pPr marL="514350" lvl="0" indent="-514350">
              <a:buAutoNum type="alphaUcPeriod"/>
            </a:pPr>
            <a:r>
              <a:rPr lang="en-US" sz="3200" b="1" dirty="0" smtClean="0"/>
              <a:t>How each </a:t>
            </a:r>
            <a:r>
              <a:rPr lang="en-US" sz="3200" b="1" dirty="0" smtClean="0"/>
              <a:t>page is </a:t>
            </a:r>
            <a:r>
              <a:rPr lang="en-US" sz="3200" b="1" dirty="0" smtClean="0"/>
              <a:t>different from the other even though they are all about </a:t>
            </a:r>
          </a:p>
          <a:p>
            <a:pPr lvl="0"/>
            <a:r>
              <a:rPr lang="en-US" sz="3200" b="1" dirty="0"/>
              <a:t> </a:t>
            </a:r>
            <a:r>
              <a:rPr lang="en-US" sz="3200" b="1" dirty="0" smtClean="0"/>
              <a:t>     - vocabulary.</a:t>
            </a:r>
          </a:p>
          <a:p>
            <a:pPr lvl="0"/>
            <a:r>
              <a:rPr lang="en-US" sz="3200" b="1" dirty="0"/>
              <a:t> </a:t>
            </a:r>
            <a:r>
              <a:rPr lang="en-US" sz="3200" b="1" dirty="0" smtClean="0"/>
              <a:t>     - comprehension.</a:t>
            </a:r>
          </a:p>
          <a:p>
            <a:pPr marL="514350" lvl="0" indent="-514350">
              <a:buAutoNum type="arabicPeriod"/>
            </a:pPr>
            <a:endParaRPr lang="en-US" sz="3200" b="1" dirty="0" smtClean="0"/>
          </a:p>
          <a:p>
            <a:pPr lvl="0"/>
            <a:endParaRPr lang="en-US" sz="3200" dirty="0"/>
          </a:p>
          <a:p>
            <a:endParaRPr lang="en-US" sz="3200" dirty="0"/>
          </a:p>
        </p:txBody>
      </p:sp>
    </p:spTree>
    <p:extLst>
      <p:ext uri="{BB962C8B-B14F-4D97-AF65-F5344CB8AC3E}">
        <p14:creationId xmlns:p14="http://schemas.microsoft.com/office/powerpoint/2010/main" val="14737433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3</a:t>
            </a:fld>
            <a:endParaRPr lang="en-US"/>
          </a:p>
        </p:txBody>
      </p:sp>
      <p:sp>
        <p:nvSpPr>
          <p:cNvPr id="6" name="Text Box 5"/>
          <p:cNvSpPr txBox="1"/>
          <p:nvPr/>
        </p:nvSpPr>
        <p:spPr>
          <a:xfrm>
            <a:off x="215280" y="2886566"/>
            <a:ext cx="8686799" cy="3203206"/>
          </a:xfrm>
          <a:prstGeom prst="rect">
            <a:avLst/>
          </a:prstGeom>
          <a:noFill/>
          <a:ln>
            <a:noFill/>
          </a:ln>
          <a:effectLst/>
          <a:extLst>
            <a:ext uri="{FAA26D3D-D897-4be2-8F04-BA451C77F1D7}">
              <ma14:placeholderFlag xmlns:ma14="http://schemas.microsoft.com/office/mac/drawingml/2011/main"/>
            </a:ext>
            <a:ext uri="{C572A759-6A51-4108-AA02-DFA0A04FC94B}">
              <ma14:wrappingTextBoxFlag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0" rIns="91440" bIns="0" numCol="1" spcCol="0" rtlCol="0" fromWordArt="0" anchor="b" anchorCtr="0" forceAA="0" compatLnSpc="1">
            <a:prstTxWarp prst="textNoShape">
              <a:avLst/>
            </a:prstTxWarp>
            <a:noAutofit/>
          </a:bodyPr>
          <a:lstStyle/>
          <a:p>
            <a:pPr marL="0" marR="0">
              <a:lnSpc>
                <a:spcPct val="120000"/>
              </a:lnSpc>
              <a:spcBef>
                <a:spcPts val="0"/>
              </a:spcBef>
              <a:spcAft>
                <a:spcPts val="0"/>
              </a:spcAft>
            </a:pPr>
            <a:r>
              <a:rPr lang="en-US" sz="4000" b="1" kern="0" dirty="0" smtClean="0">
                <a:solidFill>
                  <a:srgbClr val="CA3126"/>
                </a:solidFill>
                <a:latin typeface="Calisto MT"/>
                <a:ea typeface="ＭＳ Ｐ明朝"/>
                <a:cs typeface="Times New Roman"/>
              </a:rPr>
              <a:t>Reading Wonders</a:t>
            </a:r>
          </a:p>
          <a:p>
            <a:pPr marL="0" marR="0">
              <a:lnSpc>
                <a:spcPct val="120000"/>
              </a:lnSpc>
              <a:spcBef>
                <a:spcPts val="0"/>
              </a:spcBef>
              <a:spcAft>
                <a:spcPts val="0"/>
              </a:spcAft>
            </a:pPr>
            <a:r>
              <a:rPr lang="en-US" sz="4000" b="1" kern="0" dirty="0" smtClean="0">
                <a:solidFill>
                  <a:srgbClr val="CA3126"/>
                </a:solidFill>
                <a:effectLst/>
                <a:latin typeface="Calisto MT"/>
                <a:ea typeface="ＭＳ Ｐ明朝"/>
                <a:cs typeface="Times New Roman"/>
              </a:rPr>
              <a:t>Preparing Students for the Future</a:t>
            </a:r>
            <a:endParaRPr lang="en-US" sz="4000" b="1" kern="0" dirty="0">
              <a:solidFill>
                <a:srgbClr val="CA3827"/>
              </a:solidFill>
              <a:effectLst/>
              <a:latin typeface="Calisto MT"/>
              <a:ea typeface="ＭＳ Ｐ明朝"/>
              <a:cs typeface="Times New Roman"/>
            </a:endParaRPr>
          </a:p>
          <a:p>
            <a:pPr marL="0" marR="0">
              <a:lnSpc>
                <a:spcPct val="120000"/>
              </a:lnSpc>
              <a:spcBef>
                <a:spcPts val="0"/>
              </a:spcBef>
              <a:spcAft>
                <a:spcPts val="0"/>
              </a:spcAft>
            </a:pPr>
            <a:r>
              <a:rPr lang="en-US" sz="1400" b="1" kern="0" dirty="0">
                <a:solidFill>
                  <a:srgbClr val="CA3827"/>
                </a:solidFill>
                <a:effectLst/>
                <a:ea typeface="ＭＳ Ｐ明朝"/>
                <a:cs typeface="Times New Roman"/>
              </a:rPr>
              <a:t> </a:t>
            </a:r>
            <a:endParaRPr lang="en-US" sz="1800" b="1" kern="0" dirty="0">
              <a:solidFill>
                <a:srgbClr val="CA3827"/>
              </a:solidFill>
              <a:effectLst/>
              <a:latin typeface="Calisto MT"/>
              <a:ea typeface="ＭＳ Ｐ明朝"/>
              <a:cs typeface="Times New Roman"/>
            </a:endParaRPr>
          </a:p>
        </p:txBody>
      </p:sp>
      <p:pic>
        <p:nvPicPr>
          <p:cNvPr id="7" name="Picture 6"/>
          <p:cNvPicPr>
            <a:picLocks noChangeAspect="1"/>
          </p:cNvPicPr>
          <p:nvPr/>
        </p:nvPicPr>
        <p:blipFill>
          <a:blip r:embed="rId3"/>
          <a:stretch>
            <a:fillRect/>
          </a:stretch>
        </p:blipFill>
        <p:spPr>
          <a:xfrm>
            <a:off x="5584423" y="630890"/>
            <a:ext cx="3317656" cy="4180248"/>
          </a:xfrm>
          <a:prstGeom prst="rect">
            <a:avLst/>
          </a:prstGeom>
        </p:spPr>
      </p:pic>
    </p:spTree>
    <p:extLst>
      <p:ext uri="{BB962C8B-B14F-4D97-AF65-F5344CB8AC3E}">
        <p14:creationId xmlns:p14="http://schemas.microsoft.com/office/powerpoint/2010/main" val="143023493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21</a:t>
            </a:fld>
            <a:endParaRPr lang="en-US"/>
          </a:p>
        </p:txBody>
      </p:sp>
      <p:sp>
        <p:nvSpPr>
          <p:cNvPr id="6" name="Text Box 5"/>
          <p:cNvSpPr txBox="1"/>
          <p:nvPr/>
        </p:nvSpPr>
        <p:spPr>
          <a:xfrm>
            <a:off x="215280" y="882471"/>
            <a:ext cx="8686799" cy="1236083"/>
          </a:xfrm>
          <a:prstGeom prst="rect">
            <a:avLst/>
          </a:prstGeom>
          <a:noFill/>
          <a:ln>
            <a:noFill/>
          </a:ln>
          <a:effectLst/>
          <a:extLst>
            <a:ext uri="{FAA26D3D-D897-4be2-8F04-BA451C77F1D7}">
              <ma14:placeholderFlag xmlns:ma14="http://schemas.microsoft.com/office/mac/drawingml/2011/main"/>
            </a:ext>
            <a:ext uri="{C572A759-6A51-4108-AA02-DFA0A04FC94B}">
              <ma14:wrappingTextBoxFlag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0" rIns="91440" bIns="0" numCol="1" spcCol="0" rtlCol="0" fromWordArt="0" anchor="b" anchorCtr="0" forceAA="0" compatLnSpc="1">
            <a:prstTxWarp prst="textNoShape">
              <a:avLst/>
            </a:prstTxWarp>
            <a:noAutofit/>
          </a:bodyPr>
          <a:lstStyle/>
          <a:p>
            <a:pPr>
              <a:lnSpc>
                <a:spcPct val="120000"/>
              </a:lnSpc>
            </a:pPr>
            <a:r>
              <a:rPr lang="en-US" sz="3200" b="1" kern="0" dirty="0">
                <a:solidFill>
                  <a:schemeClr val="tx1"/>
                </a:solidFill>
                <a:latin typeface="Calisto MT"/>
                <a:ea typeface="ＭＳ Ｐ明朝"/>
                <a:cs typeface="Times New Roman"/>
              </a:rPr>
              <a:t>6. Study HOW the answer could be found by the child.</a:t>
            </a:r>
          </a:p>
        </p:txBody>
      </p:sp>
      <p:sp>
        <p:nvSpPr>
          <p:cNvPr id="4" name="Rectangle 3"/>
          <p:cNvSpPr/>
          <p:nvPr/>
        </p:nvSpPr>
        <p:spPr>
          <a:xfrm>
            <a:off x="370011" y="2503896"/>
            <a:ext cx="8532068" cy="3046988"/>
          </a:xfrm>
          <a:prstGeom prst="rect">
            <a:avLst/>
          </a:prstGeom>
        </p:spPr>
        <p:txBody>
          <a:bodyPr wrap="square">
            <a:spAutoFit/>
          </a:bodyPr>
          <a:lstStyle/>
          <a:p>
            <a:pPr marL="457200" lvl="0" indent="-457200">
              <a:buFont typeface="Arial"/>
              <a:buChar char="•"/>
            </a:pPr>
            <a:r>
              <a:rPr lang="en-US" sz="3200" dirty="0"/>
              <a:t>Look for</a:t>
            </a:r>
            <a:r>
              <a:rPr lang="en-US" sz="3200" b="1" dirty="0"/>
              <a:t> text evidence </a:t>
            </a:r>
            <a:r>
              <a:rPr lang="en-US" sz="3200" b="1" dirty="0" smtClean="0"/>
              <a:t>that </a:t>
            </a:r>
            <a:r>
              <a:rPr lang="en-US" sz="3200" dirty="0" smtClean="0"/>
              <a:t>needs </a:t>
            </a:r>
            <a:r>
              <a:rPr lang="en-US" sz="3200" dirty="0"/>
              <a:t>to be found</a:t>
            </a:r>
            <a:r>
              <a:rPr lang="en-US" sz="3200" b="1" dirty="0"/>
              <a:t> (information)</a:t>
            </a:r>
            <a:endParaRPr lang="en-US" sz="3200" dirty="0"/>
          </a:p>
          <a:p>
            <a:pPr marL="457200" lvl="0" indent="-457200">
              <a:buFont typeface="Arial"/>
              <a:buChar char="•"/>
            </a:pPr>
            <a:r>
              <a:rPr lang="en-US" sz="3200" dirty="0"/>
              <a:t>Identify how the child should </a:t>
            </a:r>
            <a:r>
              <a:rPr lang="en-US" sz="3200" b="1" dirty="0"/>
              <a:t>process</a:t>
            </a:r>
            <a:r>
              <a:rPr lang="en-US" sz="3200" dirty="0"/>
              <a:t> the information (</a:t>
            </a:r>
            <a:r>
              <a:rPr lang="en-US" sz="3200" b="1" dirty="0"/>
              <a:t>knowledge</a:t>
            </a:r>
            <a:r>
              <a:rPr lang="en-US" sz="3200" dirty="0"/>
              <a:t>) to get the answer</a:t>
            </a:r>
            <a:r>
              <a:rPr lang="en-US" sz="3200" dirty="0" smtClean="0"/>
              <a:t>.</a:t>
            </a:r>
          </a:p>
          <a:p>
            <a:pPr marL="457200" lvl="0" indent="-457200">
              <a:buFont typeface="Arial"/>
              <a:buChar char="•"/>
            </a:pPr>
            <a:r>
              <a:rPr lang="en-US" sz="3200" dirty="0" smtClean="0"/>
              <a:t>Determine how the child will make the answer visible </a:t>
            </a:r>
            <a:r>
              <a:rPr lang="en-US" sz="3200" b="1" dirty="0" smtClean="0"/>
              <a:t>(response)</a:t>
            </a:r>
            <a:endParaRPr lang="en-US" sz="3200" b="1" dirty="0"/>
          </a:p>
        </p:txBody>
      </p:sp>
    </p:spTree>
    <p:extLst>
      <p:ext uri="{BB962C8B-B14F-4D97-AF65-F5344CB8AC3E}">
        <p14:creationId xmlns:p14="http://schemas.microsoft.com/office/powerpoint/2010/main" val="324241374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22</a:t>
            </a:fld>
            <a:endParaRPr lang="en-US"/>
          </a:p>
        </p:txBody>
      </p:sp>
      <p:sp>
        <p:nvSpPr>
          <p:cNvPr id="6" name="Text Box 5"/>
          <p:cNvSpPr txBox="1"/>
          <p:nvPr/>
        </p:nvSpPr>
        <p:spPr>
          <a:xfrm>
            <a:off x="215280" y="882471"/>
            <a:ext cx="8686799" cy="1236083"/>
          </a:xfrm>
          <a:prstGeom prst="rect">
            <a:avLst/>
          </a:prstGeom>
          <a:noFill/>
          <a:ln>
            <a:noFill/>
          </a:ln>
          <a:effectLst/>
          <a:extLst>
            <a:ext uri="{FAA26D3D-D897-4be2-8F04-BA451C77F1D7}">
              <ma14:placeholderFlag xmlns:ma14="http://schemas.microsoft.com/office/mac/drawingml/2011/main"/>
            </a:ext>
            <a:ext uri="{C572A759-6A51-4108-AA02-DFA0A04FC94B}">
              <ma14:wrappingTextBoxFlag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0" rIns="91440" bIns="0" numCol="1" spcCol="0" rtlCol="0" fromWordArt="0" anchor="b" anchorCtr="0" forceAA="0" compatLnSpc="1">
            <a:prstTxWarp prst="textNoShape">
              <a:avLst/>
            </a:prstTxWarp>
            <a:noAutofit/>
          </a:bodyPr>
          <a:lstStyle/>
          <a:p>
            <a:pPr>
              <a:lnSpc>
                <a:spcPct val="120000"/>
              </a:lnSpc>
            </a:pPr>
            <a:r>
              <a:rPr lang="en-US" sz="3200" b="1" kern="0" dirty="0">
                <a:solidFill>
                  <a:schemeClr val="tx1"/>
                </a:solidFill>
                <a:latin typeface="Calisto MT"/>
                <a:ea typeface="ＭＳ Ｐ明朝"/>
                <a:cs typeface="Times New Roman"/>
              </a:rPr>
              <a:t>6. Study HOW the answer could be found by the child.</a:t>
            </a:r>
          </a:p>
        </p:txBody>
      </p:sp>
      <p:sp>
        <p:nvSpPr>
          <p:cNvPr id="4" name="Rectangle 3"/>
          <p:cNvSpPr/>
          <p:nvPr/>
        </p:nvSpPr>
        <p:spPr>
          <a:xfrm>
            <a:off x="370011" y="2503896"/>
            <a:ext cx="8532068" cy="2062103"/>
          </a:xfrm>
          <a:prstGeom prst="rect">
            <a:avLst/>
          </a:prstGeom>
        </p:spPr>
        <p:txBody>
          <a:bodyPr wrap="square">
            <a:spAutoFit/>
          </a:bodyPr>
          <a:lstStyle/>
          <a:p>
            <a:pPr lvl="0"/>
            <a:endParaRPr lang="en-US" sz="3200" b="1" dirty="0" smtClean="0"/>
          </a:p>
          <a:p>
            <a:pPr lvl="0"/>
            <a:r>
              <a:rPr lang="en-US" sz="3200" b="1" dirty="0" smtClean="0"/>
              <a:t>      Information   </a:t>
            </a:r>
            <a:r>
              <a:rPr lang="en-US" sz="3200" b="1" dirty="0" smtClean="0">
                <a:latin typeface="Wingdings"/>
                <a:ea typeface="Wingdings"/>
                <a:cs typeface="Wingdings"/>
                <a:sym typeface="Wingdings"/>
              </a:rPr>
              <a:t></a:t>
            </a:r>
            <a:r>
              <a:rPr lang="en-US" sz="3200" b="1" dirty="0">
                <a:sym typeface="Wingdings"/>
              </a:rPr>
              <a:t> </a:t>
            </a:r>
            <a:r>
              <a:rPr lang="en-US" sz="3200" b="1" dirty="0" smtClean="0">
                <a:sym typeface="Wingdings"/>
              </a:rPr>
              <a:t>  Process     </a:t>
            </a:r>
            <a:r>
              <a:rPr lang="en-US" sz="3200" b="1" dirty="0" smtClean="0">
                <a:latin typeface="Wingdings"/>
                <a:ea typeface="Wingdings"/>
                <a:cs typeface="Wingdings"/>
                <a:sym typeface="Wingdings"/>
              </a:rPr>
              <a:t> </a:t>
            </a:r>
            <a:r>
              <a:rPr lang="en-US" sz="3200" b="1" dirty="0" smtClean="0">
                <a:sym typeface="Wingdings"/>
              </a:rPr>
              <a:t>Respond</a:t>
            </a:r>
            <a:endParaRPr lang="en-US" sz="3200" b="1" dirty="0" smtClean="0"/>
          </a:p>
          <a:p>
            <a:pPr lvl="0"/>
            <a:endParaRPr lang="en-US" sz="3200" dirty="0"/>
          </a:p>
          <a:p>
            <a:endParaRPr lang="en-US" sz="3200" dirty="0"/>
          </a:p>
        </p:txBody>
      </p:sp>
    </p:spTree>
    <p:extLst>
      <p:ext uri="{BB962C8B-B14F-4D97-AF65-F5344CB8AC3E}">
        <p14:creationId xmlns:p14="http://schemas.microsoft.com/office/powerpoint/2010/main" val="294181333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p:nvPr/>
        </p:nvSpPr>
        <p:spPr>
          <a:xfrm>
            <a:off x="3619343" y="947866"/>
            <a:ext cx="3632080" cy="1291853"/>
          </a:xfrm>
          <a:prstGeom prst="rect">
            <a:avLst/>
          </a:prstGeom>
          <a:no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dirty="0" smtClean="0">
                <a:ln w="3175" cap="rnd" cmpd="sng" algn="ctr">
                  <a:solidFill>
                    <a:srgbClr val="FFFF00"/>
                  </a:solidFill>
                  <a:prstDash val="dash"/>
                  <a:bevel/>
                </a:ln>
                <a:solidFill>
                  <a:srgbClr val="FFFFFF"/>
                </a:solidFill>
                <a:effectLst>
                  <a:glow rad="101600">
                    <a:srgbClr val="008000">
                      <a:alpha val="75000"/>
                    </a:srgbClr>
                  </a:glow>
                </a:effectLst>
                <a:ea typeface="ＭＳ 明朝"/>
                <a:cs typeface="Times New Roman"/>
              </a:rPr>
              <a:t>    </a:t>
            </a:r>
            <a:r>
              <a:rPr lang="en-US" sz="4800" dirty="0" smtClean="0">
                <a:ln w="3175" cap="rnd" cmpd="sng" algn="ctr">
                  <a:solidFill>
                    <a:srgbClr val="FFFF00"/>
                  </a:solidFill>
                  <a:prstDash val="dash"/>
                  <a:bevel/>
                </a:ln>
                <a:solidFill>
                  <a:srgbClr val="FFFFFF"/>
                </a:solidFill>
                <a:effectLst>
                  <a:glow rad="101600">
                    <a:srgbClr val="008000">
                      <a:alpha val="75000"/>
                    </a:srgbClr>
                  </a:glow>
                </a:effectLst>
                <a:ea typeface="ＭＳ 明朝"/>
                <a:cs typeface="Times New Roman"/>
              </a:rPr>
              <a:t>Wonders</a:t>
            </a:r>
          </a:p>
          <a:p>
            <a:pPr marL="0" marR="0">
              <a:spcBef>
                <a:spcPts val="0"/>
              </a:spcBef>
              <a:spcAft>
                <a:spcPts val="0"/>
              </a:spcAft>
            </a:pPr>
            <a:endParaRPr lang="en-US" sz="2200" dirty="0">
              <a:effectLst/>
              <a:ea typeface="ＭＳ 明朝"/>
              <a:cs typeface="Times New Roman"/>
            </a:endParaRPr>
          </a:p>
        </p:txBody>
      </p:sp>
      <p:pic>
        <p:nvPicPr>
          <p:cNvPr id="20" name="Picture 19"/>
          <p:cNvPicPr>
            <a:picLocks noChangeAspect="1"/>
          </p:cNvPicPr>
          <p:nvPr/>
        </p:nvPicPr>
        <p:blipFill>
          <a:blip r:embed="rId2"/>
          <a:stretch>
            <a:fillRect/>
          </a:stretch>
        </p:blipFill>
        <p:spPr>
          <a:xfrm>
            <a:off x="0" y="0"/>
            <a:ext cx="9144000" cy="755702"/>
          </a:xfrm>
          <a:prstGeom prst="rect">
            <a:avLst/>
          </a:prstGeom>
        </p:spPr>
      </p:pic>
      <p:pic>
        <p:nvPicPr>
          <p:cNvPr id="21" name="Picture 20"/>
          <p:cNvPicPr>
            <a:picLocks noChangeAspect="1"/>
          </p:cNvPicPr>
          <p:nvPr/>
        </p:nvPicPr>
        <p:blipFill>
          <a:blip r:embed="rId3"/>
          <a:stretch>
            <a:fillRect/>
          </a:stretch>
        </p:blipFill>
        <p:spPr>
          <a:xfrm>
            <a:off x="562325" y="862200"/>
            <a:ext cx="2884793" cy="3634840"/>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23</a:t>
            </a:fld>
            <a:endParaRPr lang="en-US"/>
          </a:p>
        </p:txBody>
      </p:sp>
    </p:spTree>
    <p:extLst>
      <p:ext uri="{BB962C8B-B14F-4D97-AF65-F5344CB8AC3E}">
        <p14:creationId xmlns:p14="http://schemas.microsoft.com/office/powerpoint/2010/main" val="27960078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p:nvPr/>
        </p:nvSpPr>
        <p:spPr>
          <a:xfrm>
            <a:off x="3474803" y="2862228"/>
            <a:ext cx="2046435" cy="655497"/>
          </a:xfrm>
          <a:prstGeom prst="rect">
            <a:avLst/>
          </a:prstGeom>
          <a:no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dirty="0" smtClean="0">
                <a:ln w="3175" cap="rnd" cmpd="sng" algn="ctr">
                  <a:solidFill>
                    <a:srgbClr val="FFFF00"/>
                  </a:solidFill>
                  <a:prstDash val="dash"/>
                  <a:bevel/>
                </a:ln>
                <a:solidFill>
                  <a:srgbClr val="FFFFFF"/>
                </a:solidFill>
                <a:effectLst>
                  <a:glow rad="101600">
                    <a:srgbClr val="008000">
                      <a:alpha val="75000"/>
                    </a:srgbClr>
                  </a:glow>
                </a:effectLst>
                <a:ea typeface="ＭＳ 明朝"/>
                <a:cs typeface="Times New Roman"/>
              </a:rPr>
              <a:t>    </a:t>
            </a:r>
            <a:r>
              <a:rPr lang="en-US" sz="2800" dirty="0" smtClean="0">
                <a:ln w="3175" cap="rnd" cmpd="sng" algn="ctr">
                  <a:solidFill>
                    <a:srgbClr val="FFFF00"/>
                  </a:solidFill>
                  <a:prstDash val="dash"/>
                  <a:bevel/>
                </a:ln>
                <a:solidFill>
                  <a:srgbClr val="FFFFFF"/>
                </a:solidFill>
                <a:effectLst>
                  <a:glow rad="101600">
                    <a:srgbClr val="008000">
                      <a:alpha val="75000"/>
                    </a:srgbClr>
                  </a:glow>
                </a:effectLst>
                <a:ea typeface="ＭＳ 明朝"/>
                <a:cs typeface="Times New Roman"/>
              </a:rPr>
              <a:t>Wonders</a:t>
            </a:r>
          </a:p>
          <a:p>
            <a:pPr marL="0" marR="0">
              <a:spcBef>
                <a:spcPts val="0"/>
              </a:spcBef>
              <a:spcAft>
                <a:spcPts val="0"/>
              </a:spcAft>
            </a:pPr>
            <a:endParaRPr lang="en-US" sz="2200" dirty="0">
              <a:effectLst/>
              <a:ea typeface="ＭＳ 明朝"/>
              <a:cs typeface="Times New Roman"/>
            </a:endParaRPr>
          </a:p>
        </p:txBody>
      </p:sp>
      <p:sp>
        <p:nvSpPr>
          <p:cNvPr id="5" name="Title 1"/>
          <p:cNvSpPr txBox="1">
            <a:spLocks/>
          </p:cNvSpPr>
          <p:nvPr/>
        </p:nvSpPr>
        <p:spPr>
          <a:xfrm>
            <a:off x="562321" y="4771443"/>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t>Wonders Reading is a recently developed program that includes and integrates all the components of a learning model.</a:t>
            </a:r>
            <a:endParaRPr lang="en-US" sz="2800" dirty="0"/>
          </a:p>
        </p:txBody>
      </p:sp>
      <p:sp>
        <p:nvSpPr>
          <p:cNvPr id="6" name="Text Box 2"/>
          <p:cNvSpPr txBox="1"/>
          <p:nvPr/>
        </p:nvSpPr>
        <p:spPr>
          <a:xfrm>
            <a:off x="5867082" y="2926768"/>
            <a:ext cx="1693523" cy="458284"/>
          </a:xfrm>
          <a:prstGeom prst="rect">
            <a:avLst/>
          </a:prstGeom>
          <a:solidFill>
            <a:srgbClr val="376092"/>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400" dirty="0">
                <a:ln w="9525" cap="rnd" cmpd="sng" algn="ctr">
                  <a:solidFill>
                    <a:srgbClr val="FFFFFF"/>
                  </a:solidFill>
                  <a:prstDash val="solid"/>
                  <a:bevel/>
                </a:ln>
                <a:noFill/>
                <a:effectLst/>
                <a:ea typeface="ＭＳ 明朝"/>
                <a:cs typeface="Times New Roman"/>
              </a:rPr>
              <a:t>Introduce </a:t>
            </a:r>
            <a:endParaRPr lang="en-US" sz="2400" dirty="0">
              <a:effectLst/>
              <a:ea typeface="ＭＳ 明朝"/>
              <a:cs typeface="Times New Roman"/>
            </a:endParaRPr>
          </a:p>
        </p:txBody>
      </p:sp>
      <p:sp>
        <p:nvSpPr>
          <p:cNvPr id="7" name="Text Box 3"/>
          <p:cNvSpPr txBox="1"/>
          <p:nvPr/>
        </p:nvSpPr>
        <p:spPr>
          <a:xfrm>
            <a:off x="5481002" y="3768945"/>
            <a:ext cx="1133701" cy="530456"/>
          </a:xfrm>
          <a:prstGeom prst="rect">
            <a:avLst/>
          </a:prstGeom>
          <a:solidFill>
            <a:srgbClr val="376092"/>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dirty="0">
                <a:ln w="9525" cap="rnd" cmpd="sng" algn="ctr">
                  <a:solidFill>
                    <a:srgbClr val="FFFFFF"/>
                  </a:solidFill>
                  <a:prstDash val="solid"/>
                  <a:bevel/>
                </a:ln>
                <a:noFill/>
                <a:effectLst/>
                <a:ea typeface="ＭＳ 明朝"/>
                <a:cs typeface="Times New Roman"/>
              </a:rPr>
              <a:t>    </a:t>
            </a:r>
            <a:r>
              <a:rPr lang="en-US" sz="2400" dirty="0">
                <a:ln w="9525" cap="rnd" cmpd="sng" algn="ctr">
                  <a:solidFill>
                    <a:srgbClr val="FFFFFF"/>
                  </a:solidFill>
                  <a:prstDash val="solid"/>
                  <a:bevel/>
                </a:ln>
                <a:noFill/>
                <a:effectLst/>
                <a:ea typeface="ＭＳ 明朝"/>
                <a:cs typeface="Times New Roman"/>
              </a:rPr>
              <a:t>Teach </a:t>
            </a:r>
            <a:endParaRPr lang="en-US" sz="2400" dirty="0">
              <a:effectLst/>
              <a:ea typeface="ＭＳ 明朝"/>
              <a:cs typeface="Times New Roman"/>
            </a:endParaRPr>
          </a:p>
        </p:txBody>
      </p:sp>
      <p:sp>
        <p:nvSpPr>
          <p:cNvPr id="8" name="Text Box 4"/>
          <p:cNvSpPr txBox="1"/>
          <p:nvPr/>
        </p:nvSpPr>
        <p:spPr>
          <a:xfrm>
            <a:off x="3206526" y="3768945"/>
            <a:ext cx="1179022" cy="530456"/>
          </a:xfrm>
          <a:prstGeom prst="rect">
            <a:avLst/>
          </a:prstGeom>
          <a:solidFill>
            <a:srgbClr val="376092"/>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dirty="0">
                <a:ln w="9525" cap="rnd" cmpd="sng" algn="ctr">
                  <a:solidFill>
                    <a:srgbClr val="FFFFFF"/>
                  </a:solidFill>
                  <a:prstDash val="solid"/>
                  <a:bevel/>
                </a:ln>
                <a:noFill/>
                <a:effectLst/>
                <a:ea typeface="ＭＳ 明朝"/>
                <a:cs typeface="Times New Roman"/>
              </a:rPr>
              <a:t>    </a:t>
            </a:r>
            <a:r>
              <a:rPr lang="en-US" sz="2400" dirty="0">
                <a:ln w="9525" cap="rnd" cmpd="sng" algn="ctr">
                  <a:solidFill>
                    <a:srgbClr val="FFFFFF"/>
                  </a:solidFill>
                  <a:prstDash val="solid"/>
                  <a:bevel/>
                </a:ln>
                <a:noFill/>
                <a:effectLst/>
                <a:ea typeface="ＭＳ 明朝"/>
                <a:cs typeface="Times New Roman"/>
              </a:rPr>
              <a:t>Apply </a:t>
            </a:r>
            <a:endParaRPr lang="en-US" sz="2400" dirty="0">
              <a:effectLst/>
              <a:ea typeface="ＭＳ 明朝"/>
              <a:cs typeface="Times New Roman"/>
            </a:endParaRPr>
          </a:p>
        </p:txBody>
      </p:sp>
      <p:sp>
        <p:nvSpPr>
          <p:cNvPr id="9" name="Text Box 5"/>
          <p:cNvSpPr txBox="1"/>
          <p:nvPr/>
        </p:nvSpPr>
        <p:spPr>
          <a:xfrm>
            <a:off x="1144343" y="2982872"/>
            <a:ext cx="1923163" cy="527765"/>
          </a:xfrm>
          <a:prstGeom prst="rect">
            <a:avLst/>
          </a:prstGeom>
          <a:solidFill>
            <a:srgbClr val="376092"/>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400" dirty="0">
                <a:ln w="9525" cap="rnd" cmpd="sng" algn="ctr">
                  <a:solidFill>
                    <a:srgbClr val="FFFFFF"/>
                  </a:solidFill>
                  <a:prstDash val="solid"/>
                  <a:bevel/>
                </a:ln>
                <a:noFill/>
                <a:effectLst/>
                <a:ea typeface="ＭＳ 明朝"/>
                <a:cs typeface="Times New Roman"/>
              </a:rPr>
              <a:t>Differentiate </a:t>
            </a:r>
            <a:endParaRPr lang="en-US" sz="2400" dirty="0">
              <a:effectLst/>
              <a:ea typeface="ＭＳ 明朝"/>
              <a:cs typeface="Times New Roman"/>
            </a:endParaRPr>
          </a:p>
        </p:txBody>
      </p:sp>
      <p:sp>
        <p:nvSpPr>
          <p:cNvPr id="10" name="Text Box 6"/>
          <p:cNvSpPr txBox="1"/>
          <p:nvPr/>
        </p:nvSpPr>
        <p:spPr>
          <a:xfrm>
            <a:off x="5595154" y="1898191"/>
            <a:ext cx="1251064" cy="478991"/>
          </a:xfrm>
          <a:prstGeom prst="rect">
            <a:avLst/>
          </a:prstGeom>
          <a:solidFill>
            <a:srgbClr val="376092"/>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dirty="0">
                <a:ln w="9525" cap="rnd" cmpd="sng" algn="ctr">
                  <a:solidFill>
                    <a:srgbClr val="FFFFFF"/>
                  </a:solidFill>
                  <a:prstDash val="solid"/>
                  <a:bevel/>
                </a:ln>
                <a:noFill/>
                <a:effectLst/>
                <a:ea typeface="ＭＳ 明朝"/>
                <a:cs typeface="Times New Roman"/>
              </a:rPr>
              <a:t>   </a:t>
            </a:r>
            <a:r>
              <a:rPr lang="en-US" sz="2400" dirty="0">
                <a:ln w="9525" cap="rnd" cmpd="sng" algn="ctr">
                  <a:solidFill>
                    <a:srgbClr val="FFFFFF"/>
                  </a:solidFill>
                  <a:prstDash val="solid"/>
                  <a:bevel/>
                </a:ln>
                <a:noFill/>
                <a:effectLst/>
                <a:ea typeface="ＭＳ 明朝"/>
                <a:cs typeface="Times New Roman"/>
              </a:rPr>
              <a:t>Assess </a:t>
            </a:r>
            <a:endParaRPr lang="en-US" sz="2400" dirty="0">
              <a:effectLst/>
              <a:ea typeface="ＭＳ 明朝"/>
              <a:cs typeface="Times New Roman"/>
            </a:endParaRPr>
          </a:p>
        </p:txBody>
      </p:sp>
      <p:sp>
        <p:nvSpPr>
          <p:cNvPr id="11" name="Text Box 7"/>
          <p:cNvSpPr txBox="1"/>
          <p:nvPr/>
        </p:nvSpPr>
        <p:spPr>
          <a:xfrm>
            <a:off x="2480514" y="1964827"/>
            <a:ext cx="1363817" cy="462426"/>
          </a:xfrm>
          <a:prstGeom prst="rect">
            <a:avLst/>
          </a:prstGeom>
          <a:solidFill>
            <a:schemeClr val="accent1">
              <a:lumMod val="75000"/>
            </a:schemeClr>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2400" dirty="0" smtClean="0">
                <a:ln w="9525" cap="rnd" cmpd="sng" algn="ctr">
                  <a:solidFill>
                    <a:srgbClr val="FFFFFF"/>
                  </a:solidFill>
                  <a:prstDash val="solid"/>
                  <a:bevel/>
                </a:ln>
                <a:noFill/>
                <a:effectLst/>
                <a:ea typeface="ＭＳ 明朝"/>
                <a:cs typeface="Times New Roman"/>
              </a:rPr>
              <a:t>Integrate</a:t>
            </a:r>
            <a:endParaRPr lang="en-US" sz="2400" dirty="0">
              <a:solidFill>
                <a:schemeClr val="bg1"/>
              </a:solidFill>
              <a:effectLst/>
              <a:ea typeface="ＭＳ 明朝"/>
              <a:cs typeface="Times New Roman"/>
            </a:endParaRPr>
          </a:p>
        </p:txBody>
      </p:sp>
      <p:cxnSp>
        <p:nvCxnSpPr>
          <p:cNvPr id="12" name="Straight Arrow Connector 11"/>
          <p:cNvCxnSpPr/>
          <p:nvPr/>
        </p:nvCxnSpPr>
        <p:spPr>
          <a:xfrm>
            <a:off x="5505767" y="3155910"/>
            <a:ext cx="36131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5336415" y="3510637"/>
            <a:ext cx="191135" cy="2501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3670300" y="3510637"/>
            <a:ext cx="272415" cy="2501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3563620" y="2427253"/>
            <a:ext cx="213360" cy="4349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5410200" y="2377182"/>
            <a:ext cx="346075" cy="4495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3075837" y="3155910"/>
            <a:ext cx="40310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p:nvPicPr>
        <p:blipFill>
          <a:blip r:embed="rId2"/>
          <a:stretch>
            <a:fillRect/>
          </a:stretch>
        </p:blipFill>
        <p:spPr>
          <a:xfrm>
            <a:off x="0" y="0"/>
            <a:ext cx="9144000" cy="755702"/>
          </a:xfrm>
          <a:prstGeom prst="rect">
            <a:avLst/>
          </a:prstGeom>
        </p:spPr>
      </p:pic>
      <p:pic>
        <p:nvPicPr>
          <p:cNvPr id="21" name="Picture 20"/>
          <p:cNvPicPr>
            <a:picLocks noChangeAspect="1"/>
          </p:cNvPicPr>
          <p:nvPr/>
        </p:nvPicPr>
        <p:blipFill>
          <a:blip r:embed="rId3"/>
          <a:stretch>
            <a:fillRect/>
          </a:stretch>
        </p:blipFill>
        <p:spPr>
          <a:xfrm>
            <a:off x="239407" y="862200"/>
            <a:ext cx="1524002" cy="1920243"/>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24</a:t>
            </a:fld>
            <a:endParaRPr lang="en-US"/>
          </a:p>
        </p:txBody>
      </p:sp>
    </p:spTree>
    <p:extLst>
      <p:ext uri="{BB962C8B-B14F-4D97-AF65-F5344CB8AC3E}">
        <p14:creationId xmlns:p14="http://schemas.microsoft.com/office/powerpoint/2010/main" val="124287995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37292" y="2551133"/>
            <a:ext cx="1524002" cy="1920243"/>
          </a:xfrm>
          <a:prstGeom prst="rect">
            <a:avLst/>
          </a:prstGeom>
        </p:spPr>
      </p:pic>
      <p:sp>
        <p:nvSpPr>
          <p:cNvPr id="4" name="Text Box 1"/>
          <p:cNvSpPr txBox="1"/>
          <p:nvPr/>
        </p:nvSpPr>
        <p:spPr>
          <a:xfrm>
            <a:off x="3474804" y="3191377"/>
            <a:ext cx="1261550" cy="522824"/>
          </a:xfrm>
          <a:prstGeom prst="rect">
            <a:avLst/>
          </a:prstGeom>
          <a:no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dirty="0" smtClean="0">
                <a:ln w="3175" cap="rnd" cmpd="sng" algn="ctr">
                  <a:solidFill>
                    <a:srgbClr val="FFFF00"/>
                  </a:solidFill>
                  <a:prstDash val="dash"/>
                  <a:bevel/>
                </a:ln>
                <a:solidFill>
                  <a:srgbClr val="FFFFFF"/>
                </a:solidFill>
                <a:effectLst>
                  <a:glow rad="101600">
                    <a:srgbClr val="008000">
                      <a:alpha val="75000"/>
                    </a:srgbClr>
                  </a:glow>
                </a:effectLst>
                <a:ea typeface="ＭＳ 明朝"/>
                <a:cs typeface="Times New Roman"/>
              </a:rPr>
              <a:t>Wonders</a:t>
            </a:r>
          </a:p>
          <a:p>
            <a:pPr marL="0" marR="0">
              <a:spcBef>
                <a:spcPts val="0"/>
              </a:spcBef>
              <a:spcAft>
                <a:spcPts val="0"/>
              </a:spcAft>
            </a:pPr>
            <a:endParaRPr lang="en-US" sz="2200" dirty="0">
              <a:effectLst/>
              <a:ea typeface="ＭＳ 明朝"/>
              <a:cs typeface="Times New Roman"/>
            </a:endParaRPr>
          </a:p>
        </p:txBody>
      </p:sp>
      <p:sp>
        <p:nvSpPr>
          <p:cNvPr id="6" name="Text Box 2"/>
          <p:cNvSpPr txBox="1"/>
          <p:nvPr/>
        </p:nvSpPr>
        <p:spPr>
          <a:xfrm>
            <a:off x="5097669" y="3255916"/>
            <a:ext cx="1095506" cy="458284"/>
          </a:xfrm>
          <a:prstGeom prst="rect">
            <a:avLst/>
          </a:prstGeom>
          <a:solidFill>
            <a:srgbClr val="376092"/>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dirty="0">
                <a:ln w="9525" cap="rnd" cmpd="sng" algn="ctr">
                  <a:solidFill>
                    <a:srgbClr val="FFFFFF"/>
                  </a:solidFill>
                  <a:prstDash val="solid"/>
                  <a:bevel/>
                </a:ln>
                <a:noFill/>
                <a:effectLst/>
                <a:ea typeface="ＭＳ 明朝"/>
                <a:cs typeface="Times New Roman"/>
              </a:rPr>
              <a:t>Introduce </a:t>
            </a:r>
            <a:endParaRPr lang="en-US" dirty="0">
              <a:effectLst/>
              <a:ea typeface="ＭＳ 明朝"/>
              <a:cs typeface="Times New Roman"/>
            </a:endParaRPr>
          </a:p>
        </p:txBody>
      </p:sp>
      <p:sp>
        <p:nvSpPr>
          <p:cNvPr id="7" name="Text Box 3"/>
          <p:cNvSpPr txBox="1"/>
          <p:nvPr/>
        </p:nvSpPr>
        <p:spPr>
          <a:xfrm>
            <a:off x="4736355" y="3964880"/>
            <a:ext cx="858800" cy="368061"/>
          </a:xfrm>
          <a:prstGeom prst="rect">
            <a:avLst/>
          </a:prstGeom>
          <a:solidFill>
            <a:srgbClr val="376092"/>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dirty="0" smtClean="0">
                <a:ln w="9525" cap="rnd" cmpd="sng" algn="ctr">
                  <a:solidFill>
                    <a:srgbClr val="FFFFFF"/>
                  </a:solidFill>
                  <a:prstDash val="solid"/>
                  <a:bevel/>
                </a:ln>
                <a:noFill/>
                <a:effectLst/>
                <a:ea typeface="ＭＳ 明朝"/>
                <a:cs typeface="Times New Roman"/>
              </a:rPr>
              <a:t>Teach </a:t>
            </a:r>
            <a:endParaRPr lang="en-US" dirty="0">
              <a:effectLst/>
              <a:ea typeface="ＭＳ 明朝"/>
              <a:cs typeface="Times New Roman"/>
            </a:endParaRPr>
          </a:p>
        </p:txBody>
      </p:sp>
      <p:sp>
        <p:nvSpPr>
          <p:cNvPr id="8" name="Text Box 4"/>
          <p:cNvSpPr txBox="1"/>
          <p:nvPr/>
        </p:nvSpPr>
        <p:spPr>
          <a:xfrm>
            <a:off x="3385818" y="4098093"/>
            <a:ext cx="932180" cy="399201"/>
          </a:xfrm>
          <a:prstGeom prst="rect">
            <a:avLst/>
          </a:prstGeom>
          <a:solidFill>
            <a:srgbClr val="376092"/>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dirty="0">
                <a:ln w="9525" cap="rnd" cmpd="sng" algn="ctr">
                  <a:solidFill>
                    <a:srgbClr val="FFFFFF"/>
                  </a:solidFill>
                  <a:prstDash val="solid"/>
                  <a:bevel/>
                </a:ln>
                <a:noFill/>
                <a:effectLst/>
                <a:ea typeface="ＭＳ 明朝"/>
                <a:cs typeface="Times New Roman"/>
              </a:rPr>
              <a:t>    </a:t>
            </a:r>
            <a:r>
              <a:rPr lang="en-US" dirty="0">
                <a:ln w="9525" cap="rnd" cmpd="sng" algn="ctr">
                  <a:solidFill>
                    <a:srgbClr val="FFFFFF"/>
                  </a:solidFill>
                  <a:prstDash val="solid"/>
                  <a:bevel/>
                </a:ln>
                <a:noFill/>
                <a:effectLst/>
                <a:ea typeface="ＭＳ 明朝"/>
                <a:cs typeface="Times New Roman"/>
              </a:rPr>
              <a:t>Apply </a:t>
            </a:r>
            <a:endParaRPr lang="en-US" dirty="0">
              <a:effectLst/>
              <a:ea typeface="ＭＳ 明朝"/>
              <a:cs typeface="Times New Roman"/>
            </a:endParaRPr>
          </a:p>
        </p:txBody>
      </p:sp>
      <p:sp>
        <p:nvSpPr>
          <p:cNvPr id="9" name="Text Box 5"/>
          <p:cNvSpPr txBox="1"/>
          <p:nvPr/>
        </p:nvSpPr>
        <p:spPr>
          <a:xfrm>
            <a:off x="1613647" y="3312021"/>
            <a:ext cx="1453859" cy="402670"/>
          </a:xfrm>
          <a:prstGeom prst="rect">
            <a:avLst/>
          </a:prstGeom>
          <a:solidFill>
            <a:srgbClr val="376092"/>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dirty="0">
                <a:ln w="9525" cap="rnd" cmpd="sng" algn="ctr">
                  <a:solidFill>
                    <a:srgbClr val="FFFFFF"/>
                  </a:solidFill>
                  <a:prstDash val="solid"/>
                  <a:bevel/>
                </a:ln>
                <a:noFill/>
                <a:effectLst/>
                <a:ea typeface="ＭＳ 明朝"/>
                <a:cs typeface="Times New Roman"/>
              </a:rPr>
              <a:t>Differentiate </a:t>
            </a:r>
            <a:endParaRPr lang="en-US" dirty="0">
              <a:effectLst/>
              <a:ea typeface="ＭＳ 明朝"/>
              <a:cs typeface="Times New Roman"/>
            </a:endParaRPr>
          </a:p>
        </p:txBody>
      </p:sp>
      <p:sp>
        <p:nvSpPr>
          <p:cNvPr id="10" name="Text Box 6"/>
          <p:cNvSpPr txBox="1"/>
          <p:nvPr/>
        </p:nvSpPr>
        <p:spPr>
          <a:xfrm>
            <a:off x="5595154" y="2227339"/>
            <a:ext cx="1251064" cy="478991"/>
          </a:xfrm>
          <a:prstGeom prst="rect">
            <a:avLst/>
          </a:prstGeom>
          <a:solidFill>
            <a:srgbClr val="376092"/>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dirty="0">
                <a:ln w="9525" cap="rnd" cmpd="sng" algn="ctr">
                  <a:solidFill>
                    <a:srgbClr val="FFFFFF"/>
                  </a:solidFill>
                  <a:prstDash val="solid"/>
                  <a:bevel/>
                </a:ln>
                <a:noFill/>
                <a:effectLst/>
                <a:ea typeface="ＭＳ 明朝"/>
                <a:cs typeface="Times New Roman"/>
              </a:rPr>
              <a:t>   </a:t>
            </a:r>
            <a:r>
              <a:rPr lang="en-US" sz="2400" dirty="0">
                <a:ln w="9525" cap="rnd" cmpd="sng" algn="ctr">
                  <a:solidFill>
                    <a:srgbClr val="FFFFFF"/>
                  </a:solidFill>
                  <a:prstDash val="solid"/>
                  <a:bevel/>
                </a:ln>
                <a:noFill/>
                <a:effectLst/>
                <a:ea typeface="ＭＳ 明朝"/>
                <a:cs typeface="Times New Roman"/>
              </a:rPr>
              <a:t>Assess </a:t>
            </a:r>
            <a:endParaRPr lang="en-US" sz="2400" dirty="0">
              <a:effectLst/>
              <a:ea typeface="ＭＳ 明朝"/>
              <a:cs typeface="Times New Roman"/>
            </a:endParaRPr>
          </a:p>
        </p:txBody>
      </p:sp>
      <p:sp>
        <p:nvSpPr>
          <p:cNvPr id="11" name="Text Box 7"/>
          <p:cNvSpPr txBox="1"/>
          <p:nvPr/>
        </p:nvSpPr>
        <p:spPr>
          <a:xfrm>
            <a:off x="2480514" y="2293975"/>
            <a:ext cx="1363817" cy="462426"/>
          </a:xfrm>
          <a:prstGeom prst="rect">
            <a:avLst/>
          </a:prstGeom>
          <a:solidFill>
            <a:schemeClr val="accent1">
              <a:lumMod val="75000"/>
            </a:schemeClr>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2400" dirty="0" smtClean="0">
                <a:ln w="9525" cap="rnd" cmpd="sng" algn="ctr">
                  <a:solidFill>
                    <a:srgbClr val="FFFFFF"/>
                  </a:solidFill>
                  <a:prstDash val="solid"/>
                  <a:bevel/>
                </a:ln>
                <a:noFill/>
                <a:effectLst/>
                <a:ea typeface="ＭＳ 明朝"/>
                <a:cs typeface="Times New Roman"/>
              </a:rPr>
              <a:t>Integrate</a:t>
            </a:r>
            <a:endParaRPr lang="en-US" sz="2400" dirty="0">
              <a:solidFill>
                <a:schemeClr val="bg1"/>
              </a:solidFill>
              <a:effectLst/>
              <a:ea typeface="ＭＳ 明朝"/>
              <a:cs typeface="Times New Roman"/>
            </a:endParaRPr>
          </a:p>
        </p:txBody>
      </p:sp>
      <p:cxnSp>
        <p:nvCxnSpPr>
          <p:cNvPr id="12" name="Straight Arrow Connector 11"/>
          <p:cNvCxnSpPr/>
          <p:nvPr/>
        </p:nvCxnSpPr>
        <p:spPr>
          <a:xfrm>
            <a:off x="4736354" y="3485058"/>
            <a:ext cx="36131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640786" y="3714690"/>
            <a:ext cx="191135" cy="2501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endCxn id="8" idx="0"/>
          </p:cNvCxnSpPr>
          <p:nvPr/>
        </p:nvCxnSpPr>
        <p:spPr>
          <a:xfrm>
            <a:off x="3851908" y="3714200"/>
            <a:ext cx="0" cy="3838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3563620" y="2756401"/>
            <a:ext cx="213360" cy="4349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endCxn id="10" idx="1"/>
          </p:cNvCxnSpPr>
          <p:nvPr/>
        </p:nvCxnSpPr>
        <p:spPr>
          <a:xfrm flipV="1">
            <a:off x="4344056" y="2466835"/>
            <a:ext cx="1251098" cy="6890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3075837" y="3485058"/>
            <a:ext cx="40310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 Box 8"/>
          <p:cNvSpPr txBox="1"/>
          <p:nvPr/>
        </p:nvSpPr>
        <p:spPr>
          <a:xfrm>
            <a:off x="6409055" y="3155910"/>
            <a:ext cx="1958004" cy="942183"/>
          </a:xfrm>
          <a:prstGeom prst="rect">
            <a:avLst/>
          </a:prstGeom>
          <a:solidFill>
            <a:schemeClr val="accent3">
              <a:lumMod val="60000"/>
              <a:lumOff val="40000"/>
            </a:schemeClr>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dirty="0">
                <a:effectLst/>
                <a:ea typeface="ＭＳ 明朝"/>
                <a:cs typeface="Times New Roman"/>
              </a:rPr>
              <a:t>Use Reading / Writing </a:t>
            </a:r>
            <a:r>
              <a:rPr lang="en-US" sz="2200" dirty="0" smtClean="0">
                <a:solidFill>
                  <a:srgbClr val="FFFFFF"/>
                </a:solidFill>
                <a:effectLst>
                  <a:glow rad="101600">
                    <a:srgbClr val="008000">
                      <a:alpha val="75000"/>
                    </a:srgbClr>
                  </a:glow>
                </a:effectLst>
                <a:ea typeface="ＭＳ 明朝"/>
                <a:cs typeface="Times New Roman"/>
              </a:rPr>
              <a:t>BOOK</a:t>
            </a:r>
            <a:endParaRPr lang="en-US" sz="2200" dirty="0">
              <a:effectLst/>
              <a:ea typeface="ＭＳ 明朝"/>
              <a:cs typeface="Times New Roman"/>
            </a:endParaRPr>
          </a:p>
        </p:txBody>
      </p:sp>
      <p:cxnSp>
        <p:nvCxnSpPr>
          <p:cNvPr id="19" name="Straight Arrow Connector 18"/>
          <p:cNvCxnSpPr/>
          <p:nvPr/>
        </p:nvCxnSpPr>
        <p:spPr>
          <a:xfrm>
            <a:off x="6193175" y="3485058"/>
            <a:ext cx="191135" cy="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0" name="Text Box 11"/>
          <p:cNvSpPr txBox="1"/>
          <p:nvPr/>
        </p:nvSpPr>
        <p:spPr>
          <a:xfrm>
            <a:off x="5167481" y="4628549"/>
            <a:ext cx="3393813" cy="854863"/>
          </a:xfrm>
          <a:prstGeom prst="rect">
            <a:avLst/>
          </a:prstGeom>
          <a:solidFill>
            <a:schemeClr val="accent3">
              <a:lumMod val="60000"/>
              <a:lumOff val="40000"/>
            </a:schemeClr>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dirty="0">
                <a:effectLst/>
                <a:ea typeface="ＭＳ 明朝"/>
                <a:cs typeface="Times New Roman"/>
              </a:rPr>
              <a:t>Use Reading / Writing,</a:t>
            </a:r>
          </a:p>
          <a:p>
            <a:r>
              <a:rPr lang="en-US" sz="2200" dirty="0">
                <a:effectLst/>
                <a:ea typeface="ＭＳ 明朝"/>
                <a:cs typeface="Times New Roman"/>
              </a:rPr>
              <a:t>Grammar, </a:t>
            </a:r>
            <a:r>
              <a:rPr lang="en-US" sz="2200" dirty="0" smtClean="0">
                <a:effectLst/>
                <a:ea typeface="ＭＳ 明朝"/>
                <a:cs typeface="Times New Roman"/>
              </a:rPr>
              <a:t>practice </a:t>
            </a:r>
            <a:r>
              <a:rPr lang="en-US" sz="2200" dirty="0" smtClean="0">
                <a:solidFill>
                  <a:srgbClr val="FFFFFF"/>
                </a:solidFill>
                <a:effectLst>
                  <a:glow rad="101600">
                    <a:srgbClr val="008000">
                      <a:alpha val="75000"/>
                    </a:srgbClr>
                  </a:glow>
                </a:effectLst>
                <a:ea typeface="ＭＳ 明朝"/>
                <a:cs typeface="Times New Roman"/>
              </a:rPr>
              <a:t>BOOKS</a:t>
            </a:r>
            <a:r>
              <a:rPr lang="en-US" sz="2200" dirty="0" smtClean="0">
                <a:effectLst/>
                <a:ea typeface="ＭＳ 明朝"/>
                <a:cs typeface="Times New Roman"/>
              </a:rPr>
              <a:t>             </a:t>
            </a:r>
            <a:endParaRPr lang="en-US" sz="2200" dirty="0">
              <a:effectLst/>
              <a:ea typeface="ＭＳ 明朝"/>
              <a:cs typeface="Times New Roman"/>
            </a:endParaRPr>
          </a:p>
          <a:p>
            <a:pPr marL="0" marR="0">
              <a:spcBef>
                <a:spcPts val="0"/>
              </a:spcBef>
              <a:spcAft>
                <a:spcPts val="0"/>
              </a:spcAft>
            </a:pPr>
            <a:r>
              <a:rPr lang="en-US" sz="2200" dirty="0">
                <a:effectLst/>
                <a:ea typeface="ＭＳ 明朝"/>
                <a:cs typeface="Times New Roman"/>
              </a:rPr>
              <a:t>    </a:t>
            </a:r>
          </a:p>
        </p:txBody>
      </p:sp>
      <p:cxnSp>
        <p:nvCxnSpPr>
          <p:cNvPr id="21" name="Straight Arrow Connector 20"/>
          <p:cNvCxnSpPr/>
          <p:nvPr/>
        </p:nvCxnSpPr>
        <p:spPr>
          <a:xfrm flipH="1">
            <a:off x="5402468" y="4312319"/>
            <a:ext cx="6985" cy="33909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4" name="Text Box 14"/>
          <p:cNvSpPr txBox="1"/>
          <p:nvPr/>
        </p:nvSpPr>
        <p:spPr>
          <a:xfrm>
            <a:off x="1790072" y="5483412"/>
            <a:ext cx="3191491" cy="823073"/>
          </a:xfrm>
          <a:prstGeom prst="rect">
            <a:avLst/>
          </a:prstGeom>
          <a:solidFill>
            <a:schemeClr val="accent3">
              <a:lumMod val="60000"/>
              <a:lumOff val="40000"/>
            </a:schemeClr>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2200" dirty="0" smtClean="0">
                <a:effectLst/>
                <a:ea typeface="ＭＳ 明朝"/>
                <a:cs typeface="Times New Roman"/>
              </a:rPr>
              <a:t>Use Literature / Anthology</a:t>
            </a:r>
          </a:p>
          <a:p>
            <a:pPr algn="just"/>
            <a:r>
              <a:rPr lang="en-US" sz="2200" dirty="0">
                <a:ea typeface="ＭＳ 明朝"/>
                <a:cs typeface="Times New Roman"/>
              </a:rPr>
              <a:t> </a:t>
            </a:r>
            <a:r>
              <a:rPr lang="en-US" sz="2200" dirty="0" smtClean="0">
                <a:ea typeface="ＭＳ 明朝"/>
                <a:cs typeface="Times New Roman"/>
              </a:rPr>
              <a:t>   </a:t>
            </a:r>
            <a:r>
              <a:rPr lang="en-US" sz="2200" dirty="0" smtClean="0">
                <a:effectLst/>
                <a:ea typeface="ＭＳ 明朝"/>
                <a:cs typeface="Times New Roman"/>
              </a:rPr>
              <a:t>           </a:t>
            </a:r>
            <a:r>
              <a:rPr lang="en-US" sz="2200" dirty="0" smtClean="0">
                <a:solidFill>
                  <a:srgbClr val="FFFFFF"/>
                </a:solidFill>
                <a:effectLst>
                  <a:glow rad="101600">
                    <a:srgbClr val="008000">
                      <a:alpha val="75000"/>
                    </a:srgbClr>
                  </a:glow>
                </a:effectLst>
                <a:ea typeface="ＭＳ 明朝"/>
                <a:cs typeface="Times New Roman"/>
              </a:rPr>
              <a:t>BOOKS</a:t>
            </a:r>
            <a:r>
              <a:rPr lang="en-US" sz="2200" dirty="0" smtClean="0">
                <a:effectLst/>
                <a:ea typeface="ＭＳ 明朝"/>
                <a:cs typeface="Times New Roman"/>
              </a:rPr>
              <a:t>            </a:t>
            </a:r>
            <a:endParaRPr lang="en-US" sz="2200" dirty="0">
              <a:effectLst/>
              <a:ea typeface="ＭＳ 明朝"/>
              <a:cs typeface="Times New Roman"/>
            </a:endParaRPr>
          </a:p>
          <a:p>
            <a:pPr marL="0" marR="0" algn="just">
              <a:spcBef>
                <a:spcPts val="0"/>
              </a:spcBef>
              <a:spcAft>
                <a:spcPts val="0"/>
              </a:spcAft>
            </a:pPr>
            <a:r>
              <a:rPr lang="en-US" sz="2200" dirty="0">
                <a:solidFill>
                  <a:srgbClr val="FFFFFF"/>
                </a:solidFill>
                <a:effectLst>
                  <a:glow rad="101600">
                    <a:srgbClr val="008000">
                      <a:alpha val="75000"/>
                    </a:srgbClr>
                  </a:glow>
                </a:effectLst>
                <a:ea typeface="ＭＳ 明朝"/>
                <a:cs typeface="Times New Roman"/>
              </a:rPr>
              <a:t>   </a:t>
            </a:r>
            <a:endParaRPr lang="en-US" sz="2200" dirty="0">
              <a:effectLst/>
              <a:ea typeface="ＭＳ 明朝"/>
              <a:cs typeface="Times New Roman"/>
            </a:endParaRPr>
          </a:p>
        </p:txBody>
      </p:sp>
      <p:cxnSp>
        <p:nvCxnSpPr>
          <p:cNvPr id="25" name="Straight Arrow Connector 24"/>
          <p:cNvCxnSpPr/>
          <p:nvPr/>
        </p:nvCxnSpPr>
        <p:spPr>
          <a:xfrm flipH="1">
            <a:off x="3851908" y="4464719"/>
            <a:ext cx="18678" cy="101869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6" name="Text Box 17"/>
          <p:cNvSpPr txBox="1"/>
          <p:nvPr/>
        </p:nvSpPr>
        <p:spPr>
          <a:xfrm>
            <a:off x="257576" y="3990653"/>
            <a:ext cx="2818261" cy="742950"/>
          </a:xfrm>
          <a:prstGeom prst="rect">
            <a:avLst/>
          </a:prstGeom>
          <a:solidFill>
            <a:schemeClr val="accent3">
              <a:lumMod val="60000"/>
              <a:lumOff val="40000"/>
            </a:schemeClr>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spcBef>
                <a:spcPts val="0"/>
              </a:spcBef>
              <a:spcAft>
                <a:spcPts val="0"/>
              </a:spcAft>
            </a:pPr>
            <a:r>
              <a:rPr lang="en-US" sz="2200" dirty="0">
                <a:effectLst/>
                <a:ea typeface="ＭＳ 明朝"/>
                <a:cs typeface="Times New Roman"/>
              </a:rPr>
              <a:t>Use Leveled Readers             </a:t>
            </a:r>
          </a:p>
          <a:p>
            <a:pPr marL="0" marR="0" algn="just">
              <a:spcBef>
                <a:spcPts val="0"/>
              </a:spcBef>
              <a:spcAft>
                <a:spcPts val="0"/>
              </a:spcAft>
            </a:pPr>
            <a:r>
              <a:rPr lang="en-US" sz="2200" dirty="0">
                <a:effectLst/>
                <a:ea typeface="ＭＳ 明朝"/>
                <a:cs typeface="Times New Roman"/>
              </a:rPr>
              <a:t>    </a:t>
            </a:r>
            <a:r>
              <a:rPr lang="en-US" sz="2200" dirty="0" smtClean="0">
                <a:effectLst/>
                <a:ea typeface="ＭＳ 明朝"/>
                <a:cs typeface="Times New Roman"/>
              </a:rPr>
              <a:t>      </a:t>
            </a:r>
            <a:r>
              <a:rPr lang="en-US" sz="2200" dirty="0" smtClean="0">
                <a:solidFill>
                  <a:srgbClr val="FFFFFF"/>
                </a:solidFill>
                <a:effectLst>
                  <a:glow rad="101600">
                    <a:srgbClr val="008000">
                      <a:alpha val="75000"/>
                    </a:srgbClr>
                  </a:glow>
                </a:effectLst>
                <a:ea typeface="ＭＳ 明朝"/>
                <a:cs typeface="Times New Roman"/>
              </a:rPr>
              <a:t>BOOKS</a:t>
            </a:r>
            <a:endParaRPr lang="en-US" sz="2200" dirty="0">
              <a:effectLst/>
              <a:ea typeface="ＭＳ 明朝"/>
              <a:cs typeface="Times New Roman"/>
            </a:endParaRPr>
          </a:p>
        </p:txBody>
      </p:sp>
      <p:cxnSp>
        <p:nvCxnSpPr>
          <p:cNvPr id="28" name="Straight Arrow Connector 27"/>
          <p:cNvCxnSpPr/>
          <p:nvPr/>
        </p:nvCxnSpPr>
        <p:spPr>
          <a:xfrm>
            <a:off x="2196426" y="3674653"/>
            <a:ext cx="0" cy="316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Text Box 19"/>
          <p:cNvSpPr txBox="1"/>
          <p:nvPr/>
        </p:nvSpPr>
        <p:spPr>
          <a:xfrm>
            <a:off x="965525" y="1087603"/>
            <a:ext cx="2418248" cy="742950"/>
          </a:xfrm>
          <a:prstGeom prst="rect">
            <a:avLst/>
          </a:prstGeom>
          <a:solidFill>
            <a:schemeClr val="accent3">
              <a:lumMod val="60000"/>
              <a:lumOff val="40000"/>
            </a:schemeClr>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2200" dirty="0">
                <a:effectLst/>
                <a:ea typeface="ＭＳ 明朝"/>
                <a:cs typeface="Times New Roman"/>
              </a:rPr>
              <a:t>Use </a:t>
            </a:r>
            <a:r>
              <a:rPr lang="en-US" sz="2200" dirty="0" smtClean="0">
                <a:effectLst/>
                <a:ea typeface="ＭＳ 明朝"/>
                <a:cs typeface="Times New Roman"/>
              </a:rPr>
              <a:t>any </a:t>
            </a:r>
            <a:r>
              <a:rPr lang="en-US" sz="2200" dirty="0" smtClean="0">
                <a:solidFill>
                  <a:srgbClr val="FFFFFF"/>
                </a:solidFill>
                <a:effectLst>
                  <a:glow rad="101600">
                    <a:srgbClr val="008000">
                      <a:alpha val="75000"/>
                    </a:srgbClr>
                  </a:glow>
                </a:effectLst>
                <a:ea typeface="ＭＳ 明朝"/>
                <a:cs typeface="Times New Roman"/>
              </a:rPr>
              <a:t>BOOKS </a:t>
            </a:r>
            <a:r>
              <a:rPr lang="en-US" sz="2200" dirty="0" smtClean="0">
                <a:effectLst/>
                <a:ea typeface="ＭＳ 明朝"/>
                <a:cs typeface="Times New Roman"/>
              </a:rPr>
              <a:t>and e-materials             </a:t>
            </a:r>
            <a:endParaRPr lang="en-US" sz="2200" dirty="0">
              <a:effectLst/>
              <a:ea typeface="ＭＳ 明朝"/>
              <a:cs typeface="Times New Roman"/>
            </a:endParaRPr>
          </a:p>
          <a:p>
            <a:pPr marL="0" marR="0">
              <a:spcBef>
                <a:spcPts val="0"/>
              </a:spcBef>
              <a:spcAft>
                <a:spcPts val="0"/>
              </a:spcAft>
            </a:pPr>
            <a:r>
              <a:rPr lang="en-US" sz="2200" dirty="0">
                <a:effectLst/>
                <a:ea typeface="ＭＳ 明朝"/>
                <a:cs typeface="Times New Roman"/>
              </a:rPr>
              <a:t>    </a:t>
            </a:r>
          </a:p>
        </p:txBody>
      </p:sp>
      <p:cxnSp>
        <p:nvCxnSpPr>
          <p:cNvPr id="31" name="Straight Arrow Connector 30"/>
          <p:cNvCxnSpPr/>
          <p:nvPr/>
        </p:nvCxnSpPr>
        <p:spPr>
          <a:xfrm flipH="1" flipV="1">
            <a:off x="2655196" y="1852965"/>
            <a:ext cx="213360" cy="4349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ext Box 21"/>
          <p:cNvSpPr txBox="1"/>
          <p:nvPr/>
        </p:nvSpPr>
        <p:spPr>
          <a:xfrm>
            <a:off x="4414408" y="1271695"/>
            <a:ext cx="3989294" cy="693328"/>
          </a:xfrm>
          <a:prstGeom prst="rect">
            <a:avLst/>
          </a:prstGeom>
          <a:solidFill>
            <a:schemeClr val="accent3">
              <a:lumMod val="60000"/>
              <a:lumOff val="40000"/>
            </a:schemeClr>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2200" dirty="0">
                <a:effectLst/>
                <a:ea typeface="ＭＳ 明朝"/>
                <a:cs typeface="Times New Roman"/>
              </a:rPr>
              <a:t>Use weekly/ unit and benchmark  assessment  </a:t>
            </a:r>
            <a:r>
              <a:rPr lang="en-US" sz="2200" dirty="0" smtClean="0">
                <a:effectLst/>
                <a:ea typeface="ＭＳ 明朝"/>
                <a:cs typeface="Times New Roman"/>
              </a:rPr>
              <a:t> </a:t>
            </a:r>
            <a:r>
              <a:rPr lang="en-US" sz="2200" dirty="0" smtClean="0">
                <a:solidFill>
                  <a:srgbClr val="FFFFFF"/>
                </a:solidFill>
                <a:effectLst>
                  <a:glow rad="101600">
                    <a:srgbClr val="008000">
                      <a:alpha val="75000"/>
                    </a:srgbClr>
                  </a:glow>
                </a:effectLst>
                <a:ea typeface="ＭＳ 明朝"/>
                <a:cs typeface="Times New Roman"/>
              </a:rPr>
              <a:t>BOOKS </a:t>
            </a:r>
            <a:r>
              <a:rPr lang="en-US" sz="2200" dirty="0" smtClean="0">
                <a:effectLst/>
                <a:ea typeface="ＭＳ 明朝"/>
                <a:cs typeface="Times New Roman"/>
              </a:rPr>
              <a:t>    </a:t>
            </a:r>
            <a:endParaRPr lang="en-US" sz="2200" dirty="0">
              <a:effectLst/>
              <a:ea typeface="ＭＳ 明朝"/>
              <a:cs typeface="Times New Roman"/>
            </a:endParaRPr>
          </a:p>
          <a:p>
            <a:pPr marL="0" marR="0">
              <a:spcBef>
                <a:spcPts val="0"/>
              </a:spcBef>
              <a:spcAft>
                <a:spcPts val="0"/>
              </a:spcAft>
            </a:pPr>
            <a:r>
              <a:rPr lang="en-US" sz="2200" dirty="0">
                <a:effectLst/>
                <a:ea typeface="ＭＳ 明朝"/>
                <a:cs typeface="Times New Roman"/>
              </a:rPr>
              <a:t>   </a:t>
            </a:r>
            <a:r>
              <a:rPr lang="en-US" sz="2200" dirty="0">
                <a:solidFill>
                  <a:srgbClr val="FFFFFF"/>
                </a:solidFill>
                <a:effectLst>
                  <a:glow rad="101600">
                    <a:srgbClr val="008000">
                      <a:alpha val="75000"/>
                    </a:srgbClr>
                  </a:glow>
                </a:effectLst>
                <a:ea typeface="ＭＳ 明朝"/>
                <a:cs typeface="Times New Roman"/>
              </a:rPr>
              <a:t> </a:t>
            </a:r>
            <a:endParaRPr lang="en-US" sz="2200" dirty="0">
              <a:effectLst/>
              <a:ea typeface="ＭＳ 明朝"/>
              <a:cs typeface="Times New Roman"/>
            </a:endParaRPr>
          </a:p>
        </p:txBody>
      </p:sp>
      <p:cxnSp>
        <p:nvCxnSpPr>
          <p:cNvPr id="33" name="Straight Arrow Connector 32"/>
          <p:cNvCxnSpPr/>
          <p:nvPr/>
        </p:nvCxnSpPr>
        <p:spPr>
          <a:xfrm flipV="1">
            <a:off x="6673180" y="1965023"/>
            <a:ext cx="0" cy="2247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3"/>
          <a:stretch>
            <a:fillRect/>
          </a:stretch>
        </p:blipFill>
        <p:spPr>
          <a:xfrm>
            <a:off x="0" y="0"/>
            <a:ext cx="9144000" cy="755702"/>
          </a:xfrm>
          <a:prstGeom prst="rect">
            <a:avLst/>
          </a:prstGeom>
        </p:spPr>
      </p:pic>
      <p:sp>
        <p:nvSpPr>
          <p:cNvPr id="3" name="Footer Placeholder 2"/>
          <p:cNvSpPr>
            <a:spLocks noGrp="1"/>
          </p:cNvSpPr>
          <p:nvPr>
            <p:ph type="ftr" sz="quarter" idx="11"/>
          </p:nvPr>
        </p:nvSpPr>
        <p:spPr/>
        <p:txBody>
          <a:bodyPr/>
          <a:lstStyle/>
          <a:p>
            <a:r>
              <a:rPr lang="en-US" smtClean="0"/>
              <a:t>Eli Ghazel Egypt Nov  2015</a:t>
            </a:r>
            <a:endParaRPr lang="en-US" dirty="0"/>
          </a:p>
        </p:txBody>
      </p:sp>
      <p:sp>
        <p:nvSpPr>
          <p:cNvPr id="5" name="Slide Number Placeholder 4"/>
          <p:cNvSpPr>
            <a:spLocks noGrp="1"/>
          </p:cNvSpPr>
          <p:nvPr>
            <p:ph type="sldNum" sz="quarter" idx="12"/>
          </p:nvPr>
        </p:nvSpPr>
        <p:spPr/>
        <p:txBody>
          <a:bodyPr/>
          <a:lstStyle/>
          <a:p>
            <a:fld id="{342BCE5E-A048-AD4A-808B-5E161B0E9C18}" type="slidenum">
              <a:rPr lang="en-US" smtClean="0"/>
              <a:t>25</a:t>
            </a:fld>
            <a:endParaRPr lang="en-US" dirty="0"/>
          </a:p>
        </p:txBody>
      </p:sp>
    </p:spTree>
    <p:extLst>
      <p:ext uri="{BB962C8B-B14F-4D97-AF65-F5344CB8AC3E}">
        <p14:creationId xmlns:p14="http://schemas.microsoft.com/office/powerpoint/2010/main" val="34217477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4" grpId="0" animBg="1"/>
      <p:bldP spid="26" grpId="0" animBg="1"/>
      <p:bldP spid="30"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37292" y="2551133"/>
            <a:ext cx="1524002" cy="1920243"/>
          </a:xfrm>
          <a:prstGeom prst="rect">
            <a:avLst/>
          </a:prstGeom>
        </p:spPr>
      </p:pic>
      <p:sp>
        <p:nvSpPr>
          <p:cNvPr id="4" name="Text Box 1"/>
          <p:cNvSpPr txBox="1"/>
          <p:nvPr/>
        </p:nvSpPr>
        <p:spPr>
          <a:xfrm>
            <a:off x="3474804" y="3191377"/>
            <a:ext cx="1261550" cy="522824"/>
          </a:xfrm>
          <a:prstGeom prst="rect">
            <a:avLst/>
          </a:prstGeom>
          <a:no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dirty="0" smtClean="0">
                <a:ln w="3175" cap="rnd" cmpd="sng" algn="ctr">
                  <a:solidFill>
                    <a:srgbClr val="FFFF00"/>
                  </a:solidFill>
                  <a:prstDash val="dash"/>
                  <a:bevel/>
                </a:ln>
                <a:solidFill>
                  <a:srgbClr val="FFFFFF"/>
                </a:solidFill>
                <a:effectLst>
                  <a:glow rad="101600">
                    <a:srgbClr val="008000">
                      <a:alpha val="75000"/>
                    </a:srgbClr>
                  </a:glow>
                </a:effectLst>
                <a:ea typeface="ＭＳ 明朝"/>
                <a:cs typeface="Times New Roman"/>
              </a:rPr>
              <a:t>Wonders</a:t>
            </a:r>
          </a:p>
          <a:p>
            <a:pPr marL="0" marR="0">
              <a:spcBef>
                <a:spcPts val="0"/>
              </a:spcBef>
              <a:spcAft>
                <a:spcPts val="0"/>
              </a:spcAft>
            </a:pPr>
            <a:endParaRPr lang="en-US" sz="2200" dirty="0">
              <a:effectLst/>
              <a:ea typeface="ＭＳ 明朝"/>
              <a:cs typeface="Times New Roman"/>
            </a:endParaRPr>
          </a:p>
        </p:txBody>
      </p:sp>
      <p:sp>
        <p:nvSpPr>
          <p:cNvPr id="6" name="Text Box 2"/>
          <p:cNvSpPr txBox="1"/>
          <p:nvPr/>
        </p:nvSpPr>
        <p:spPr>
          <a:xfrm>
            <a:off x="5097669" y="3255916"/>
            <a:ext cx="1095506" cy="458284"/>
          </a:xfrm>
          <a:prstGeom prst="rect">
            <a:avLst/>
          </a:prstGeom>
          <a:solidFill>
            <a:srgbClr val="376092"/>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dirty="0">
                <a:ln w="9525" cap="rnd" cmpd="sng" algn="ctr">
                  <a:solidFill>
                    <a:srgbClr val="FFFFFF"/>
                  </a:solidFill>
                  <a:prstDash val="solid"/>
                  <a:bevel/>
                </a:ln>
                <a:noFill/>
                <a:effectLst/>
                <a:ea typeface="ＭＳ 明朝"/>
                <a:cs typeface="Times New Roman"/>
              </a:rPr>
              <a:t>Introduce </a:t>
            </a:r>
            <a:endParaRPr lang="en-US" dirty="0">
              <a:effectLst/>
              <a:ea typeface="ＭＳ 明朝"/>
              <a:cs typeface="Times New Roman"/>
            </a:endParaRPr>
          </a:p>
        </p:txBody>
      </p:sp>
      <p:cxnSp>
        <p:nvCxnSpPr>
          <p:cNvPr id="12" name="Straight Arrow Connector 11"/>
          <p:cNvCxnSpPr/>
          <p:nvPr/>
        </p:nvCxnSpPr>
        <p:spPr>
          <a:xfrm>
            <a:off x="4736354" y="3485058"/>
            <a:ext cx="36131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 Box 8"/>
          <p:cNvSpPr txBox="1"/>
          <p:nvPr/>
        </p:nvSpPr>
        <p:spPr>
          <a:xfrm>
            <a:off x="6409055" y="3155910"/>
            <a:ext cx="1958004" cy="942183"/>
          </a:xfrm>
          <a:prstGeom prst="rect">
            <a:avLst/>
          </a:prstGeom>
          <a:solidFill>
            <a:schemeClr val="accent3">
              <a:lumMod val="60000"/>
              <a:lumOff val="40000"/>
            </a:schemeClr>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dirty="0">
                <a:effectLst/>
                <a:ea typeface="ＭＳ 明朝"/>
                <a:cs typeface="Times New Roman"/>
              </a:rPr>
              <a:t>Use Reading / Writing </a:t>
            </a:r>
            <a:r>
              <a:rPr lang="en-US" sz="2200" dirty="0" smtClean="0">
                <a:solidFill>
                  <a:srgbClr val="FFFFFF"/>
                </a:solidFill>
                <a:effectLst>
                  <a:glow rad="101600">
                    <a:srgbClr val="008000">
                      <a:alpha val="75000"/>
                    </a:srgbClr>
                  </a:glow>
                </a:effectLst>
                <a:ea typeface="ＭＳ 明朝"/>
                <a:cs typeface="Times New Roman"/>
              </a:rPr>
              <a:t>BOOK</a:t>
            </a:r>
            <a:endParaRPr lang="en-US" sz="2200" dirty="0">
              <a:effectLst/>
              <a:ea typeface="ＭＳ 明朝"/>
              <a:cs typeface="Times New Roman"/>
            </a:endParaRPr>
          </a:p>
        </p:txBody>
      </p:sp>
      <p:cxnSp>
        <p:nvCxnSpPr>
          <p:cNvPr id="19" name="Straight Arrow Connector 18"/>
          <p:cNvCxnSpPr/>
          <p:nvPr/>
        </p:nvCxnSpPr>
        <p:spPr>
          <a:xfrm>
            <a:off x="6193175" y="3485058"/>
            <a:ext cx="191135" cy="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3"/>
          <a:stretch>
            <a:fillRect/>
          </a:stretch>
        </p:blipFill>
        <p:spPr>
          <a:xfrm>
            <a:off x="0" y="0"/>
            <a:ext cx="9144000" cy="755702"/>
          </a:xfrm>
          <a:prstGeom prst="rect">
            <a:avLst/>
          </a:prstGeom>
        </p:spPr>
      </p:pic>
      <p:sp>
        <p:nvSpPr>
          <p:cNvPr id="3" name="Footer Placeholder 2"/>
          <p:cNvSpPr>
            <a:spLocks noGrp="1"/>
          </p:cNvSpPr>
          <p:nvPr>
            <p:ph type="ftr" sz="quarter" idx="11"/>
          </p:nvPr>
        </p:nvSpPr>
        <p:spPr/>
        <p:txBody>
          <a:bodyPr/>
          <a:lstStyle/>
          <a:p>
            <a:r>
              <a:rPr lang="en-US" smtClean="0"/>
              <a:t>Eli Ghazel Egypt Nov  2015</a:t>
            </a:r>
            <a:endParaRPr lang="en-US" dirty="0"/>
          </a:p>
        </p:txBody>
      </p:sp>
      <p:sp>
        <p:nvSpPr>
          <p:cNvPr id="5" name="Slide Number Placeholder 4"/>
          <p:cNvSpPr>
            <a:spLocks noGrp="1"/>
          </p:cNvSpPr>
          <p:nvPr>
            <p:ph type="sldNum" sz="quarter" idx="12"/>
          </p:nvPr>
        </p:nvSpPr>
        <p:spPr/>
        <p:txBody>
          <a:bodyPr/>
          <a:lstStyle/>
          <a:p>
            <a:fld id="{342BCE5E-A048-AD4A-808B-5E161B0E9C18}" type="slidenum">
              <a:rPr lang="en-US" smtClean="0"/>
              <a:t>26</a:t>
            </a:fld>
            <a:endParaRPr lang="en-US" dirty="0"/>
          </a:p>
        </p:txBody>
      </p:sp>
    </p:spTree>
    <p:extLst>
      <p:ext uri="{BB962C8B-B14F-4D97-AF65-F5344CB8AC3E}">
        <p14:creationId xmlns:p14="http://schemas.microsoft.com/office/powerpoint/2010/main" val="34794880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p:nvPr/>
        </p:nvSpPr>
        <p:spPr>
          <a:xfrm>
            <a:off x="590680" y="1299499"/>
            <a:ext cx="1261550" cy="522824"/>
          </a:xfrm>
          <a:prstGeom prst="rect">
            <a:avLst/>
          </a:prstGeom>
          <a:no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dirty="0" smtClean="0">
                <a:ln w="3175" cap="rnd" cmpd="sng" algn="ctr">
                  <a:solidFill>
                    <a:srgbClr val="FFFF00"/>
                  </a:solidFill>
                  <a:prstDash val="dash"/>
                  <a:bevel/>
                </a:ln>
                <a:solidFill>
                  <a:srgbClr val="FFFFFF"/>
                </a:solidFill>
                <a:effectLst>
                  <a:glow rad="101600">
                    <a:srgbClr val="008000">
                      <a:alpha val="75000"/>
                    </a:srgbClr>
                  </a:glow>
                </a:effectLst>
                <a:ea typeface="ＭＳ 明朝"/>
                <a:cs typeface="Times New Roman"/>
              </a:rPr>
              <a:t>Wonders</a:t>
            </a:r>
          </a:p>
          <a:p>
            <a:pPr marL="0" marR="0">
              <a:spcBef>
                <a:spcPts val="0"/>
              </a:spcBef>
              <a:spcAft>
                <a:spcPts val="0"/>
              </a:spcAft>
            </a:pPr>
            <a:endParaRPr lang="en-US" sz="2200" dirty="0">
              <a:effectLst/>
              <a:ea typeface="ＭＳ 明朝"/>
              <a:cs typeface="Times New Roman"/>
            </a:endParaRPr>
          </a:p>
        </p:txBody>
      </p:sp>
      <p:sp>
        <p:nvSpPr>
          <p:cNvPr id="6" name="Text Box 2"/>
          <p:cNvSpPr txBox="1"/>
          <p:nvPr/>
        </p:nvSpPr>
        <p:spPr>
          <a:xfrm>
            <a:off x="2213545" y="1364038"/>
            <a:ext cx="1095506" cy="458284"/>
          </a:xfrm>
          <a:prstGeom prst="rect">
            <a:avLst/>
          </a:prstGeom>
          <a:solidFill>
            <a:srgbClr val="376092"/>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dirty="0">
                <a:ln w="9525" cap="rnd" cmpd="sng" algn="ctr">
                  <a:solidFill>
                    <a:srgbClr val="FFFFFF"/>
                  </a:solidFill>
                  <a:prstDash val="solid"/>
                  <a:bevel/>
                </a:ln>
                <a:noFill/>
                <a:effectLst/>
                <a:ea typeface="ＭＳ 明朝"/>
                <a:cs typeface="Times New Roman"/>
              </a:rPr>
              <a:t>Introduce </a:t>
            </a:r>
            <a:endParaRPr lang="en-US" dirty="0">
              <a:effectLst/>
              <a:ea typeface="ＭＳ 明朝"/>
              <a:cs typeface="Times New Roman"/>
            </a:endParaRPr>
          </a:p>
        </p:txBody>
      </p:sp>
      <p:cxnSp>
        <p:nvCxnSpPr>
          <p:cNvPr id="12" name="Straight Arrow Connector 11"/>
          <p:cNvCxnSpPr/>
          <p:nvPr/>
        </p:nvCxnSpPr>
        <p:spPr>
          <a:xfrm>
            <a:off x="1852230" y="1593180"/>
            <a:ext cx="36131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 Box 8"/>
          <p:cNvSpPr txBox="1"/>
          <p:nvPr/>
        </p:nvSpPr>
        <p:spPr>
          <a:xfrm>
            <a:off x="3524931" y="1264032"/>
            <a:ext cx="1958004" cy="942183"/>
          </a:xfrm>
          <a:prstGeom prst="rect">
            <a:avLst/>
          </a:prstGeom>
          <a:solidFill>
            <a:schemeClr val="accent3">
              <a:lumMod val="60000"/>
              <a:lumOff val="40000"/>
            </a:schemeClr>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dirty="0">
                <a:effectLst/>
                <a:ea typeface="ＭＳ 明朝"/>
                <a:cs typeface="Times New Roman"/>
              </a:rPr>
              <a:t>Use Reading / Writing </a:t>
            </a:r>
            <a:r>
              <a:rPr lang="en-US" sz="2200" dirty="0" smtClean="0">
                <a:solidFill>
                  <a:srgbClr val="FFFFFF"/>
                </a:solidFill>
                <a:effectLst>
                  <a:glow rad="101600">
                    <a:srgbClr val="008000">
                      <a:alpha val="75000"/>
                    </a:srgbClr>
                  </a:glow>
                </a:effectLst>
                <a:ea typeface="ＭＳ 明朝"/>
                <a:cs typeface="Times New Roman"/>
              </a:rPr>
              <a:t>BOOK</a:t>
            </a:r>
            <a:endParaRPr lang="en-US" sz="2200" dirty="0">
              <a:effectLst/>
              <a:ea typeface="ＭＳ 明朝"/>
              <a:cs typeface="Times New Roman"/>
            </a:endParaRPr>
          </a:p>
        </p:txBody>
      </p:sp>
      <p:cxnSp>
        <p:nvCxnSpPr>
          <p:cNvPr id="19" name="Straight Arrow Connector 18"/>
          <p:cNvCxnSpPr/>
          <p:nvPr/>
        </p:nvCxnSpPr>
        <p:spPr>
          <a:xfrm>
            <a:off x="3309051" y="1593180"/>
            <a:ext cx="191135" cy="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7" name="Text Box 10"/>
          <p:cNvSpPr txBox="1"/>
          <p:nvPr/>
        </p:nvSpPr>
        <p:spPr>
          <a:xfrm>
            <a:off x="4099186" y="2481707"/>
            <a:ext cx="1383749" cy="1286677"/>
          </a:xfrm>
          <a:prstGeom prst="rect">
            <a:avLst/>
          </a:prstGeom>
          <a:solidFill>
            <a:srgbClr val="FFFF00">
              <a:alpha val="42000"/>
            </a:srgbClr>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200" dirty="0">
                <a:effectLst/>
                <a:ea typeface="ＭＳ 明朝"/>
                <a:cs typeface="Times New Roman"/>
              </a:rPr>
              <a:t>To</a:t>
            </a:r>
          </a:p>
          <a:p>
            <a:pPr marL="0" marR="0" algn="ctr">
              <a:spcBef>
                <a:spcPts val="0"/>
              </a:spcBef>
              <a:spcAft>
                <a:spcPts val="0"/>
              </a:spcAft>
            </a:pPr>
            <a:r>
              <a:rPr lang="en-US" sz="2200" dirty="0">
                <a:effectLst/>
                <a:ea typeface="ＭＳ 明朝"/>
                <a:cs typeface="Times New Roman"/>
              </a:rPr>
              <a:t>build concept</a:t>
            </a:r>
          </a:p>
        </p:txBody>
      </p:sp>
      <p:sp>
        <p:nvSpPr>
          <p:cNvPr id="29" name="Text Box 9"/>
          <p:cNvSpPr txBox="1"/>
          <p:nvPr/>
        </p:nvSpPr>
        <p:spPr>
          <a:xfrm>
            <a:off x="6031136" y="1264032"/>
            <a:ext cx="2356167" cy="1626801"/>
          </a:xfrm>
          <a:prstGeom prst="rect">
            <a:avLst/>
          </a:prstGeom>
          <a:solidFill>
            <a:schemeClr val="accent6">
              <a:lumMod val="60000"/>
              <a:lumOff val="40000"/>
              <a:alpha val="77000"/>
            </a:schemeClr>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dirty="0">
                <a:effectLst/>
                <a:ea typeface="ＭＳ 明朝"/>
                <a:cs typeface="Times New Roman"/>
              </a:rPr>
              <a:t>Support with:</a:t>
            </a:r>
          </a:p>
          <a:p>
            <a:pPr marL="0" marR="0">
              <a:spcBef>
                <a:spcPts val="0"/>
              </a:spcBef>
              <a:spcAft>
                <a:spcPts val="0"/>
              </a:spcAft>
            </a:pPr>
            <a:r>
              <a:rPr lang="en-US" sz="2200" dirty="0">
                <a:effectLst/>
                <a:ea typeface="ＭＳ 明朝"/>
                <a:cs typeface="Times New Roman"/>
              </a:rPr>
              <a:t>- Videos</a:t>
            </a:r>
          </a:p>
          <a:p>
            <a:pPr marL="0" marR="0">
              <a:spcBef>
                <a:spcPts val="0"/>
              </a:spcBef>
              <a:spcAft>
                <a:spcPts val="0"/>
              </a:spcAft>
            </a:pPr>
            <a:r>
              <a:rPr lang="en-US" sz="2200" dirty="0">
                <a:effectLst/>
                <a:ea typeface="ＭＳ 明朝"/>
                <a:cs typeface="Times New Roman"/>
              </a:rPr>
              <a:t>- Photographs</a:t>
            </a:r>
          </a:p>
          <a:p>
            <a:pPr marL="0" marR="0">
              <a:spcBef>
                <a:spcPts val="0"/>
              </a:spcBef>
              <a:spcAft>
                <a:spcPts val="0"/>
              </a:spcAft>
            </a:pPr>
            <a:r>
              <a:rPr lang="en-US" sz="2200" dirty="0">
                <a:effectLst/>
                <a:ea typeface="ＭＳ 明朝"/>
                <a:cs typeface="Times New Roman"/>
              </a:rPr>
              <a:t>- Organizers </a:t>
            </a:r>
          </a:p>
        </p:txBody>
      </p:sp>
      <p:cxnSp>
        <p:nvCxnSpPr>
          <p:cNvPr id="34" name="Straight Arrow Connector 33"/>
          <p:cNvCxnSpPr/>
          <p:nvPr/>
        </p:nvCxnSpPr>
        <p:spPr>
          <a:xfrm>
            <a:off x="5482935" y="1602376"/>
            <a:ext cx="548201" cy="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4649218" y="2230352"/>
            <a:ext cx="0" cy="2513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27</a:t>
            </a:fld>
            <a:endParaRPr lang="en-US"/>
          </a:p>
        </p:txBody>
      </p:sp>
      <p:pic>
        <p:nvPicPr>
          <p:cNvPr id="15" name="Picture 14"/>
          <p:cNvPicPr>
            <a:picLocks noChangeAspect="1"/>
          </p:cNvPicPr>
          <p:nvPr/>
        </p:nvPicPr>
        <p:blipFill>
          <a:blip r:embed="rId3"/>
          <a:stretch>
            <a:fillRect/>
          </a:stretch>
        </p:blipFill>
        <p:spPr>
          <a:xfrm>
            <a:off x="689543" y="3874237"/>
            <a:ext cx="1524002" cy="1920243"/>
          </a:xfrm>
          <a:prstGeom prst="rect">
            <a:avLst/>
          </a:prstGeom>
        </p:spPr>
      </p:pic>
      <p:pic>
        <p:nvPicPr>
          <p:cNvPr id="5" name="Picture 4"/>
          <p:cNvPicPr>
            <a:picLocks noChangeAspect="1"/>
          </p:cNvPicPr>
          <p:nvPr/>
        </p:nvPicPr>
        <p:blipFill>
          <a:blip r:embed="rId4"/>
          <a:stretch>
            <a:fillRect/>
          </a:stretch>
        </p:blipFill>
        <p:spPr>
          <a:xfrm>
            <a:off x="5482935" y="4030739"/>
            <a:ext cx="2921000" cy="2222500"/>
          </a:xfrm>
          <a:prstGeom prst="rect">
            <a:avLst/>
          </a:prstGeom>
        </p:spPr>
      </p:pic>
    </p:spTree>
    <p:extLst>
      <p:ext uri="{BB962C8B-B14F-4D97-AF65-F5344CB8AC3E}">
        <p14:creationId xmlns:p14="http://schemas.microsoft.com/office/powerpoint/2010/main" val="328348718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28</a:t>
            </a:fld>
            <a:endParaRPr lang="en-US"/>
          </a:p>
        </p:txBody>
      </p:sp>
      <p:pic>
        <p:nvPicPr>
          <p:cNvPr id="7" name="Picture 6"/>
          <p:cNvPicPr>
            <a:picLocks noChangeAspect="1"/>
          </p:cNvPicPr>
          <p:nvPr/>
        </p:nvPicPr>
        <p:blipFill>
          <a:blip r:embed="rId3"/>
          <a:stretch>
            <a:fillRect/>
          </a:stretch>
        </p:blipFill>
        <p:spPr>
          <a:xfrm>
            <a:off x="273360" y="727974"/>
            <a:ext cx="8763000" cy="5643592"/>
          </a:xfrm>
          <a:prstGeom prst="rect">
            <a:avLst/>
          </a:prstGeom>
        </p:spPr>
      </p:pic>
    </p:spTree>
    <p:extLst>
      <p:ext uri="{BB962C8B-B14F-4D97-AF65-F5344CB8AC3E}">
        <p14:creationId xmlns:p14="http://schemas.microsoft.com/office/powerpoint/2010/main" val="178153976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0" y="0"/>
            <a:ext cx="9144000" cy="755702"/>
          </a:xfrm>
          <a:prstGeom prst="rect">
            <a:avLst/>
          </a:prstGeom>
        </p:spPr>
      </p:pic>
      <p:sp>
        <p:nvSpPr>
          <p:cNvPr id="3" name="Footer Placeholder 2"/>
          <p:cNvSpPr>
            <a:spLocks noGrp="1"/>
          </p:cNvSpPr>
          <p:nvPr>
            <p:ph type="ftr" sz="quarter" idx="11"/>
          </p:nvPr>
        </p:nvSpPr>
        <p:spPr/>
        <p:txBody>
          <a:bodyPr/>
          <a:lstStyle/>
          <a:p>
            <a:r>
              <a:rPr lang="en-US" smtClean="0"/>
              <a:t>Eli Ghazel Egypt Nov  2015</a:t>
            </a:r>
            <a:endParaRPr lang="en-US" dirty="0"/>
          </a:p>
        </p:txBody>
      </p:sp>
      <p:sp>
        <p:nvSpPr>
          <p:cNvPr id="22" name="TextBox 21"/>
          <p:cNvSpPr txBox="1"/>
          <p:nvPr/>
        </p:nvSpPr>
        <p:spPr>
          <a:xfrm>
            <a:off x="458633" y="843908"/>
            <a:ext cx="8228167" cy="2308324"/>
          </a:xfrm>
          <a:prstGeom prst="rect">
            <a:avLst/>
          </a:prstGeom>
          <a:noFill/>
        </p:spPr>
        <p:txBody>
          <a:bodyPr wrap="square" rtlCol="0">
            <a:spAutoFit/>
          </a:bodyPr>
          <a:lstStyle/>
          <a:p>
            <a:endParaRPr lang="en-US" sz="2400" b="1" dirty="0"/>
          </a:p>
          <a:p>
            <a:r>
              <a:rPr lang="en-US" sz="2400" b="1" dirty="0"/>
              <a:t>The big idea:</a:t>
            </a:r>
            <a:endParaRPr lang="en-US" sz="2400" dirty="0"/>
          </a:p>
          <a:p>
            <a:r>
              <a:rPr lang="en-US" sz="2400" dirty="0"/>
              <a:t>How </a:t>
            </a:r>
            <a:r>
              <a:rPr lang="en-US" sz="2400" dirty="0" smtClean="0"/>
              <a:t>can learning help us grow?</a:t>
            </a:r>
            <a:endParaRPr lang="en-US" sz="2400" dirty="0"/>
          </a:p>
          <a:p>
            <a:r>
              <a:rPr lang="en-US" sz="2400" dirty="0"/>
              <a:t> </a:t>
            </a:r>
          </a:p>
          <a:p>
            <a:r>
              <a:rPr lang="en-US" sz="2400" b="1" dirty="0"/>
              <a:t>Essential questions</a:t>
            </a:r>
            <a:endParaRPr lang="en-US" sz="2400" dirty="0"/>
          </a:p>
          <a:p>
            <a:r>
              <a:rPr lang="en-US" sz="2400" dirty="0" smtClean="0"/>
              <a:t>What can stories teach you?</a:t>
            </a:r>
            <a:endParaRPr lang="en-US" sz="2400" dirty="0"/>
          </a:p>
        </p:txBody>
      </p:sp>
      <p:sp>
        <p:nvSpPr>
          <p:cNvPr id="2" name="Slide Number Placeholder 1"/>
          <p:cNvSpPr>
            <a:spLocks noGrp="1"/>
          </p:cNvSpPr>
          <p:nvPr>
            <p:ph type="sldNum" sz="quarter" idx="12"/>
          </p:nvPr>
        </p:nvSpPr>
        <p:spPr/>
        <p:txBody>
          <a:bodyPr/>
          <a:lstStyle/>
          <a:p>
            <a:fld id="{342BCE5E-A048-AD4A-808B-5E161B0E9C18}" type="slidenum">
              <a:rPr lang="en-US" smtClean="0"/>
              <a:t>29</a:t>
            </a:fld>
            <a:endParaRPr lang="en-US"/>
          </a:p>
        </p:txBody>
      </p:sp>
    </p:spTree>
    <p:extLst>
      <p:ext uri="{BB962C8B-B14F-4D97-AF65-F5344CB8AC3E}">
        <p14:creationId xmlns:p14="http://schemas.microsoft.com/office/powerpoint/2010/main" val="200306866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30</a:t>
            </a:fld>
            <a:endParaRPr lang="en-US"/>
          </a:p>
        </p:txBody>
      </p:sp>
      <p:pic>
        <p:nvPicPr>
          <p:cNvPr id="4" name="Picture 3"/>
          <p:cNvPicPr>
            <a:picLocks noChangeAspect="1"/>
          </p:cNvPicPr>
          <p:nvPr/>
        </p:nvPicPr>
        <p:blipFill>
          <a:blip r:embed="rId3"/>
          <a:stretch>
            <a:fillRect/>
          </a:stretch>
        </p:blipFill>
        <p:spPr>
          <a:xfrm>
            <a:off x="394321" y="797598"/>
            <a:ext cx="8534400" cy="5654565"/>
          </a:xfrm>
          <a:prstGeom prst="rect">
            <a:avLst/>
          </a:prstGeom>
        </p:spPr>
      </p:pic>
    </p:spTree>
    <p:extLst>
      <p:ext uri="{BB962C8B-B14F-4D97-AF65-F5344CB8AC3E}">
        <p14:creationId xmlns:p14="http://schemas.microsoft.com/office/powerpoint/2010/main" val="2497252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4</a:t>
            </a:fld>
            <a:endParaRPr lang="en-US"/>
          </a:p>
        </p:txBody>
      </p:sp>
      <p:sp>
        <p:nvSpPr>
          <p:cNvPr id="6" name="Text Box 5"/>
          <p:cNvSpPr txBox="1"/>
          <p:nvPr/>
        </p:nvSpPr>
        <p:spPr>
          <a:xfrm>
            <a:off x="215280" y="1831890"/>
            <a:ext cx="8686799" cy="3203206"/>
          </a:xfrm>
          <a:prstGeom prst="rect">
            <a:avLst/>
          </a:prstGeom>
          <a:noFill/>
          <a:ln>
            <a:noFill/>
          </a:ln>
          <a:effectLst/>
          <a:extLst>
            <a:ext uri="{FAA26D3D-D897-4be2-8F04-BA451C77F1D7}">
              <ma14:placeholderFlag xmlns:ma14="http://schemas.microsoft.com/office/mac/drawingml/2011/main"/>
            </a:ext>
            <a:ext uri="{C572A759-6A51-4108-AA02-DFA0A04FC94B}">
              <ma14:wrappingTextBoxFlag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0" rIns="91440" bIns="0" numCol="1" spcCol="0" rtlCol="0" fromWordArt="0" anchor="b" anchorCtr="0" forceAA="0" compatLnSpc="1">
            <a:prstTxWarp prst="textNoShape">
              <a:avLst/>
            </a:prstTxWarp>
            <a:noAutofit/>
          </a:bodyPr>
          <a:lstStyle/>
          <a:p>
            <a:pPr marL="0" marR="0">
              <a:lnSpc>
                <a:spcPct val="120000"/>
              </a:lnSpc>
              <a:spcBef>
                <a:spcPts val="0"/>
              </a:spcBef>
              <a:spcAft>
                <a:spcPts val="0"/>
              </a:spcAft>
            </a:pPr>
            <a:r>
              <a:rPr lang="en-US" sz="4000" b="1" kern="0" dirty="0" smtClean="0">
                <a:solidFill>
                  <a:srgbClr val="CA3126"/>
                </a:solidFill>
                <a:effectLst/>
                <a:latin typeface="Calisto MT"/>
                <a:ea typeface="ＭＳ Ｐ明朝"/>
                <a:cs typeface="Times New Roman"/>
              </a:rPr>
              <a:t>Eli Ghazel</a:t>
            </a:r>
            <a:endParaRPr lang="en-US" sz="1800" b="1" kern="0" dirty="0">
              <a:solidFill>
                <a:srgbClr val="CA3827"/>
              </a:solidFill>
              <a:effectLst/>
              <a:latin typeface="Calisto MT"/>
              <a:ea typeface="ＭＳ Ｐ明朝"/>
              <a:cs typeface="Times New Roman"/>
            </a:endParaRPr>
          </a:p>
        </p:txBody>
      </p:sp>
    </p:spTree>
    <p:extLst>
      <p:ext uri="{BB962C8B-B14F-4D97-AF65-F5344CB8AC3E}">
        <p14:creationId xmlns:p14="http://schemas.microsoft.com/office/powerpoint/2010/main" val="142450528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31</a:t>
            </a:fld>
            <a:endParaRPr lang="en-US"/>
          </a:p>
        </p:txBody>
      </p:sp>
      <p:pic>
        <p:nvPicPr>
          <p:cNvPr id="4" name="Picture 3"/>
          <p:cNvPicPr>
            <a:picLocks noChangeAspect="1"/>
          </p:cNvPicPr>
          <p:nvPr/>
        </p:nvPicPr>
        <p:blipFill>
          <a:blip r:embed="rId3"/>
          <a:stretch>
            <a:fillRect/>
          </a:stretch>
        </p:blipFill>
        <p:spPr>
          <a:xfrm>
            <a:off x="336240" y="826067"/>
            <a:ext cx="8458200" cy="5645796"/>
          </a:xfrm>
          <a:prstGeom prst="rect">
            <a:avLst/>
          </a:prstGeom>
        </p:spPr>
      </p:pic>
    </p:spTree>
    <p:extLst>
      <p:ext uri="{BB962C8B-B14F-4D97-AF65-F5344CB8AC3E}">
        <p14:creationId xmlns:p14="http://schemas.microsoft.com/office/powerpoint/2010/main" val="321355965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32</a:t>
            </a:fld>
            <a:endParaRPr lang="en-US"/>
          </a:p>
        </p:txBody>
      </p:sp>
      <p:pic>
        <p:nvPicPr>
          <p:cNvPr id="4" name="Picture 3"/>
          <p:cNvPicPr>
            <a:picLocks noChangeAspect="1"/>
          </p:cNvPicPr>
          <p:nvPr/>
        </p:nvPicPr>
        <p:blipFill>
          <a:blip r:embed="rId3"/>
          <a:stretch>
            <a:fillRect/>
          </a:stretch>
        </p:blipFill>
        <p:spPr>
          <a:xfrm>
            <a:off x="0" y="787812"/>
            <a:ext cx="9144000" cy="5824059"/>
          </a:xfrm>
          <a:prstGeom prst="rect">
            <a:avLst/>
          </a:prstGeom>
        </p:spPr>
      </p:pic>
    </p:spTree>
    <p:extLst>
      <p:ext uri="{BB962C8B-B14F-4D97-AF65-F5344CB8AC3E}">
        <p14:creationId xmlns:p14="http://schemas.microsoft.com/office/powerpoint/2010/main" val="77561487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33</a:t>
            </a:fld>
            <a:endParaRPr lang="en-US"/>
          </a:p>
        </p:txBody>
      </p:sp>
      <p:pic>
        <p:nvPicPr>
          <p:cNvPr id="4" name="Picture 3"/>
          <p:cNvPicPr>
            <a:picLocks noChangeAspect="1"/>
          </p:cNvPicPr>
          <p:nvPr/>
        </p:nvPicPr>
        <p:blipFill>
          <a:blip r:embed="rId3"/>
          <a:stretch>
            <a:fillRect/>
          </a:stretch>
        </p:blipFill>
        <p:spPr>
          <a:xfrm>
            <a:off x="318121" y="777226"/>
            <a:ext cx="8610600" cy="5715657"/>
          </a:xfrm>
          <a:prstGeom prst="rect">
            <a:avLst/>
          </a:prstGeom>
        </p:spPr>
      </p:pic>
    </p:spTree>
    <p:extLst>
      <p:ext uri="{BB962C8B-B14F-4D97-AF65-F5344CB8AC3E}">
        <p14:creationId xmlns:p14="http://schemas.microsoft.com/office/powerpoint/2010/main" val="89795437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0" y="0"/>
            <a:ext cx="9144000" cy="755702"/>
          </a:xfrm>
          <a:prstGeom prst="rect">
            <a:avLst/>
          </a:prstGeom>
        </p:spPr>
      </p:pic>
      <p:sp>
        <p:nvSpPr>
          <p:cNvPr id="3" name="Footer Placeholder 2"/>
          <p:cNvSpPr>
            <a:spLocks noGrp="1"/>
          </p:cNvSpPr>
          <p:nvPr>
            <p:ph type="ftr" sz="quarter" idx="11"/>
          </p:nvPr>
        </p:nvSpPr>
        <p:spPr/>
        <p:txBody>
          <a:bodyPr/>
          <a:lstStyle/>
          <a:p>
            <a:r>
              <a:rPr lang="en-US" smtClean="0"/>
              <a:t>Eli Ghazel Egypt Nov  2015</a:t>
            </a:r>
            <a:endParaRPr lang="en-US" dirty="0"/>
          </a:p>
        </p:txBody>
      </p:sp>
      <p:pic>
        <p:nvPicPr>
          <p:cNvPr id="4" name="Picture 3"/>
          <p:cNvPicPr>
            <a:picLocks noChangeAspect="1"/>
          </p:cNvPicPr>
          <p:nvPr/>
        </p:nvPicPr>
        <p:blipFill>
          <a:blip r:embed="rId3"/>
          <a:stretch>
            <a:fillRect/>
          </a:stretch>
        </p:blipFill>
        <p:spPr>
          <a:xfrm>
            <a:off x="848295" y="755702"/>
            <a:ext cx="7494537" cy="5675124"/>
          </a:xfrm>
          <a:prstGeom prst="rect">
            <a:avLst/>
          </a:prstGeom>
        </p:spPr>
      </p:pic>
      <p:sp>
        <p:nvSpPr>
          <p:cNvPr id="5" name="TextBox 4"/>
          <p:cNvSpPr txBox="1"/>
          <p:nvPr/>
        </p:nvSpPr>
        <p:spPr>
          <a:xfrm>
            <a:off x="233926" y="3342309"/>
            <a:ext cx="2573186" cy="830997"/>
          </a:xfrm>
          <a:prstGeom prst="rect">
            <a:avLst/>
          </a:prstGeom>
          <a:solidFill>
            <a:srgbClr val="C0504D"/>
          </a:solidFill>
        </p:spPr>
        <p:txBody>
          <a:bodyPr wrap="square" rtlCol="0">
            <a:spAutoFit/>
          </a:bodyPr>
          <a:lstStyle/>
          <a:p>
            <a:r>
              <a:rPr lang="en-US" sz="2400" b="1" dirty="0" smtClean="0">
                <a:solidFill>
                  <a:srgbClr val="FFFFFF"/>
                </a:solidFill>
              </a:rPr>
              <a:t>Why are we using this story?</a:t>
            </a:r>
            <a:endParaRPr lang="en-US" sz="2400" b="1" dirty="0">
              <a:solidFill>
                <a:srgbClr val="FFFFFF"/>
              </a:solidFill>
            </a:endParaRPr>
          </a:p>
        </p:txBody>
      </p:sp>
      <p:sp>
        <p:nvSpPr>
          <p:cNvPr id="2" name="Slide Number Placeholder 1"/>
          <p:cNvSpPr>
            <a:spLocks noGrp="1"/>
          </p:cNvSpPr>
          <p:nvPr>
            <p:ph type="sldNum" sz="quarter" idx="12"/>
          </p:nvPr>
        </p:nvSpPr>
        <p:spPr/>
        <p:txBody>
          <a:bodyPr/>
          <a:lstStyle/>
          <a:p>
            <a:fld id="{342BCE5E-A048-AD4A-808B-5E161B0E9C18}" type="slidenum">
              <a:rPr lang="en-US" smtClean="0"/>
              <a:t>34</a:t>
            </a:fld>
            <a:endParaRPr lang="en-US"/>
          </a:p>
        </p:txBody>
      </p:sp>
    </p:spTree>
    <p:extLst>
      <p:ext uri="{BB962C8B-B14F-4D97-AF65-F5344CB8AC3E}">
        <p14:creationId xmlns:p14="http://schemas.microsoft.com/office/powerpoint/2010/main" val="10255453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0" y="0"/>
            <a:ext cx="9144000" cy="755702"/>
          </a:xfrm>
          <a:prstGeom prst="rect">
            <a:avLst/>
          </a:prstGeom>
        </p:spPr>
      </p:pic>
      <p:sp>
        <p:nvSpPr>
          <p:cNvPr id="3" name="Footer Placeholder 2"/>
          <p:cNvSpPr>
            <a:spLocks noGrp="1"/>
          </p:cNvSpPr>
          <p:nvPr>
            <p:ph type="ftr" sz="quarter" idx="11"/>
          </p:nvPr>
        </p:nvSpPr>
        <p:spPr/>
        <p:txBody>
          <a:bodyPr/>
          <a:lstStyle/>
          <a:p>
            <a:r>
              <a:rPr lang="en-US" smtClean="0"/>
              <a:t>Eli Ghazel Egypt Nov  2015</a:t>
            </a:r>
            <a:endParaRPr lang="en-US" dirty="0"/>
          </a:p>
        </p:txBody>
      </p:sp>
      <p:pic>
        <p:nvPicPr>
          <p:cNvPr id="4" name="Picture 3"/>
          <p:cNvPicPr>
            <a:picLocks noChangeAspect="1"/>
          </p:cNvPicPr>
          <p:nvPr/>
        </p:nvPicPr>
        <p:blipFill>
          <a:blip r:embed="rId3"/>
          <a:stretch>
            <a:fillRect/>
          </a:stretch>
        </p:blipFill>
        <p:spPr>
          <a:xfrm>
            <a:off x="848295" y="755702"/>
            <a:ext cx="7494537" cy="5675124"/>
          </a:xfrm>
          <a:prstGeom prst="rect">
            <a:avLst/>
          </a:prstGeom>
        </p:spPr>
      </p:pic>
      <p:sp>
        <p:nvSpPr>
          <p:cNvPr id="5" name="TextBox 4"/>
          <p:cNvSpPr txBox="1"/>
          <p:nvPr/>
        </p:nvSpPr>
        <p:spPr>
          <a:xfrm>
            <a:off x="233926" y="3342309"/>
            <a:ext cx="2573186" cy="461665"/>
          </a:xfrm>
          <a:prstGeom prst="rect">
            <a:avLst/>
          </a:prstGeom>
          <a:solidFill>
            <a:srgbClr val="C0504D"/>
          </a:solidFill>
        </p:spPr>
        <p:txBody>
          <a:bodyPr wrap="square" rtlCol="0">
            <a:spAutoFit/>
          </a:bodyPr>
          <a:lstStyle/>
          <a:p>
            <a:r>
              <a:rPr lang="en-US" sz="2400" b="1" dirty="0" smtClean="0">
                <a:solidFill>
                  <a:srgbClr val="FFFFFF"/>
                </a:solidFill>
              </a:rPr>
              <a:t>Build vocabulary</a:t>
            </a:r>
            <a:endParaRPr lang="en-US" sz="2400" b="1" dirty="0">
              <a:solidFill>
                <a:srgbClr val="FFFFFF"/>
              </a:solidFill>
            </a:endParaRPr>
          </a:p>
        </p:txBody>
      </p:sp>
      <p:sp>
        <p:nvSpPr>
          <p:cNvPr id="2" name="Slide Number Placeholder 1"/>
          <p:cNvSpPr>
            <a:spLocks noGrp="1"/>
          </p:cNvSpPr>
          <p:nvPr>
            <p:ph type="sldNum" sz="quarter" idx="12"/>
          </p:nvPr>
        </p:nvSpPr>
        <p:spPr/>
        <p:txBody>
          <a:bodyPr/>
          <a:lstStyle/>
          <a:p>
            <a:fld id="{342BCE5E-A048-AD4A-808B-5E161B0E9C18}" type="slidenum">
              <a:rPr lang="en-US" smtClean="0"/>
              <a:t>35</a:t>
            </a:fld>
            <a:endParaRPr lang="en-US"/>
          </a:p>
        </p:txBody>
      </p:sp>
      <p:pic>
        <p:nvPicPr>
          <p:cNvPr id="7" name="Picture 6"/>
          <p:cNvPicPr>
            <a:picLocks noChangeAspect="1"/>
          </p:cNvPicPr>
          <p:nvPr/>
        </p:nvPicPr>
        <p:blipFill>
          <a:blip r:embed="rId4"/>
          <a:stretch>
            <a:fillRect/>
          </a:stretch>
        </p:blipFill>
        <p:spPr>
          <a:xfrm>
            <a:off x="848295" y="4003414"/>
            <a:ext cx="5394813" cy="2387547"/>
          </a:xfrm>
          <a:prstGeom prst="rect">
            <a:avLst/>
          </a:prstGeom>
        </p:spPr>
      </p:pic>
    </p:spTree>
    <p:extLst>
      <p:ext uri="{BB962C8B-B14F-4D97-AF65-F5344CB8AC3E}">
        <p14:creationId xmlns:p14="http://schemas.microsoft.com/office/powerpoint/2010/main" val="26313378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0" y="0"/>
            <a:ext cx="9144000" cy="755702"/>
          </a:xfrm>
          <a:prstGeom prst="rect">
            <a:avLst/>
          </a:prstGeom>
        </p:spPr>
      </p:pic>
      <p:sp>
        <p:nvSpPr>
          <p:cNvPr id="3" name="Footer Placeholder 2"/>
          <p:cNvSpPr>
            <a:spLocks noGrp="1"/>
          </p:cNvSpPr>
          <p:nvPr>
            <p:ph type="ftr" sz="quarter" idx="11"/>
          </p:nvPr>
        </p:nvSpPr>
        <p:spPr/>
        <p:txBody>
          <a:bodyPr/>
          <a:lstStyle/>
          <a:p>
            <a:r>
              <a:rPr lang="en-US" smtClean="0"/>
              <a:t>Eli Ghazel Egypt Nov  2015</a:t>
            </a:r>
            <a:endParaRPr lang="en-US" dirty="0"/>
          </a:p>
        </p:txBody>
      </p:sp>
      <p:pic>
        <p:nvPicPr>
          <p:cNvPr id="4" name="Picture 3"/>
          <p:cNvPicPr>
            <a:picLocks noChangeAspect="1"/>
          </p:cNvPicPr>
          <p:nvPr/>
        </p:nvPicPr>
        <p:blipFill>
          <a:blip r:embed="rId3"/>
          <a:stretch>
            <a:fillRect/>
          </a:stretch>
        </p:blipFill>
        <p:spPr>
          <a:xfrm>
            <a:off x="848295" y="755702"/>
            <a:ext cx="7494537" cy="5675124"/>
          </a:xfrm>
          <a:prstGeom prst="rect">
            <a:avLst/>
          </a:prstGeom>
        </p:spPr>
      </p:pic>
      <p:sp>
        <p:nvSpPr>
          <p:cNvPr id="5" name="TextBox 4"/>
          <p:cNvSpPr txBox="1"/>
          <p:nvPr/>
        </p:nvSpPr>
        <p:spPr>
          <a:xfrm>
            <a:off x="233926" y="3342309"/>
            <a:ext cx="2573186" cy="461665"/>
          </a:xfrm>
          <a:prstGeom prst="rect">
            <a:avLst/>
          </a:prstGeom>
          <a:solidFill>
            <a:srgbClr val="C0504D"/>
          </a:solidFill>
        </p:spPr>
        <p:txBody>
          <a:bodyPr wrap="square" rtlCol="0">
            <a:spAutoFit/>
          </a:bodyPr>
          <a:lstStyle/>
          <a:p>
            <a:r>
              <a:rPr lang="en-US" sz="2400" b="1" dirty="0" smtClean="0">
                <a:solidFill>
                  <a:srgbClr val="FFFFFF"/>
                </a:solidFill>
              </a:rPr>
              <a:t>Learn ‘how-to’ …</a:t>
            </a:r>
            <a:endParaRPr lang="en-US" sz="2400" b="1" dirty="0">
              <a:solidFill>
                <a:srgbClr val="FFFFFF"/>
              </a:solidFill>
            </a:endParaRPr>
          </a:p>
        </p:txBody>
      </p:sp>
      <p:sp>
        <p:nvSpPr>
          <p:cNvPr id="2" name="Slide Number Placeholder 1"/>
          <p:cNvSpPr>
            <a:spLocks noGrp="1"/>
          </p:cNvSpPr>
          <p:nvPr>
            <p:ph type="sldNum" sz="quarter" idx="12"/>
          </p:nvPr>
        </p:nvSpPr>
        <p:spPr/>
        <p:txBody>
          <a:bodyPr/>
          <a:lstStyle/>
          <a:p>
            <a:fld id="{342BCE5E-A048-AD4A-808B-5E161B0E9C18}" type="slidenum">
              <a:rPr lang="en-US" smtClean="0"/>
              <a:t>36</a:t>
            </a:fld>
            <a:endParaRPr lang="en-US"/>
          </a:p>
        </p:txBody>
      </p:sp>
    </p:spTree>
    <p:extLst>
      <p:ext uri="{BB962C8B-B14F-4D97-AF65-F5344CB8AC3E}">
        <p14:creationId xmlns:p14="http://schemas.microsoft.com/office/powerpoint/2010/main" val="20050752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0" y="0"/>
            <a:ext cx="9144000" cy="755702"/>
          </a:xfrm>
          <a:prstGeom prst="rect">
            <a:avLst/>
          </a:prstGeom>
        </p:spPr>
      </p:pic>
      <p:sp>
        <p:nvSpPr>
          <p:cNvPr id="3" name="Footer Placeholder 2"/>
          <p:cNvSpPr>
            <a:spLocks noGrp="1"/>
          </p:cNvSpPr>
          <p:nvPr>
            <p:ph type="ftr" sz="quarter" idx="11"/>
          </p:nvPr>
        </p:nvSpPr>
        <p:spPr/>
        <p:txBody>
          <a:bodyPr/>
          <a:lstStyle/>
          <a:p>
            <a:r>
              <a:rPr lang="en-US" smtClean="0"/>
              <a:t>Eli Ghazel Egypt Nov  2015</a:t>
            </a:r>
            <a:endParaRPr lang="en-US" dirty="0"/>
          </a:p>
        </p:txBody>
      </p:sp>
      <p:pic>
        <p:nvPicPr>
          <p:cNvPr id="2" name="Picture 1"/>
          <p:cNvPicPr>
            <a:picLocks noChangeAspect="1"/>
          </p:cNvPicPr>
          <p:nvPr/>
        </p:nvPicPr>
        <p:blipFill>
          <a:blip r:embed="rId3"/>
          <a:stretch>
            <a:fillRect/>
          </a:stretch>
        </p:blipFill>
        <p:spPr>
          <a:xfrm>
            <a:off x="484560" y="942366"/>
            <a:ext cx="6839063" cy="5153633"/>
          </a:xfrm>
          <a:prstGeom prst="rect">
            <a:avLst/>
          </a:prstGeom>
        </p:spPr>
      </p:pic>
      <p:sp>
        <p:nvSpPr>
          <p:cNvPr id="5" name="TextBox 4"/>
          <p:cNvSpPr txBox="1"/>
          <p:nvPr/>
        </p:nvSpPr>
        <p:spPr>
          <a:xfrm>
            <a:off x="484560" y="882039"/>
            <a:ext cx="2573186" cy="461665"/>
          </a:xfrm>
          <a:prstGeom prst="rect">
            <a:avLst/>
          </a:prstGeom>
          <a:solidFill>
            <a:srgbClr val="C0504D"/>
          </a:solidFill>
        </p:spPr>
        <p:txBody>
          <a:bodyPr wrap="square" rtlCol="0">
            <a:spAutoFit/>
          </a:bodyPr>
          <a:lstStyle/>
          <a:p>
            <a:r>
              <a:rPr lang="en-US" sz="2400" b="1" dirty="0" smtClean="0">
                <a:solidFill>
                  <a:srgbClr val="FFFFFF"/>
                </a:solidFill>
              </a:rPr>
              <a:t>Learn ‘how-to’ …</a:t>
            </a:r>
            <a:endParaRPr lang="en-US" sz="2400" b="1" dirty="0">
              <a:solidFill>
                <a:srgbClr val="FFFFFF"/>
              </a:solidFill>
            </a:endParaRPr>
          </a:p>
        </p:txBody>
      </p:sp>
      <p:sp>
        <p:nvSpPr>
          <p:cNvPr id="7" name="TextBox 6"/>
          <p:cNvSpPr txBox="1"/>
          <p:nvPr/>
        </p:nvSpPr>
        <p:spPr>
          <a:xfrm>
            <a:off x="4750437" y="757699"/>
            <a:ext cx="2573186" cy="830997"/>
          </a:xfrm>
          <a:prstGeom prst="rect">
            <a:avLst/>
          </a:prstGeom>
          <a:solidFill>
            <a:srgbClr val="C0504D"/>
          </a:solidFill>
        </p:spPr>
        <p:txBody>
          <a:bodyPr wrap="square" rtlCol="0">
            <a:spAutoFit/>
          </a:bodyPr>
          <a:lstStyle/>
          <a:p>
            <a:r>
              <a:rPr lang="en-US" sz="2400" b="1" dirty="0" smtClean="0">
                <a:solidFill>
                  <a:srgbClr val="FFFFFF"/>
                </a:solidFill>
              </a:rPr>
              <a:t>Learn ‘how-to’ find ‘character’</a:t>
            </a:r>
            <a:endParaRPr lang="en-US" sz="2400" b="1" dirty="0">
              <a:solidFill>
                <a:srgbClr val="FFFFFF"/>
              </a:solidFill>
            </a:endParaRPr>
          </a:p>
        </p:txBody>
      </p:sp>
      <p:sp>
        <p:nvSpPr>
          <p:cNvPr id="4" name="Slide Number Placeholder 3"/>
          <p:cNvSpPr>
            <a:spLocks noGrp="1"/>
          </p:cNvSpPr>
          <p:nvPr>
            <p:ph type="sldNum" sz="quarter" idx="12"/>
          </p:nvPr>
        </p:nvSpPr>
        <p:spPr/>
        <p:txBody>
          <a:bodyPr/>
          <a:lstStyle/>
          <a:p>
            <a:fld id="{342BCE5E-A048-AD4A-808B-5E161B0E9C18}" type="slidenum">
              <a:rPr lang="en-US" smtClean="0"/>
              <a:t>37</a:t>
            </a:fld>
            <a:endParaRPr lang="en-US"/>
          </a:p>
        </p:txBody>
      </p:sp>
    </p:spTree>
    <p:extLst>
      <p:ext uri="{BB962C8B-B14F-4D97-AF65-F5344CB8AC3E}">
        <p14:creationId xmlns:p14="http://schemas.microsoft.com/office/powerpoint/2010/main" val="31629151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37292" y="2551133"/>
            <a:ext cx="1524002" cy="1920243"/>
          </a:xfrm>
          <a:prstGeom prst="rect">
            <a:avLst/>
          </a:prstGeom>
        </p:spPr>
      </p:pic>
      <p:sp>
        <p:nvSpPr>
          <p:cNvPr id="4" name="Text Box 1"/>
          <p:cNvSpPr txBox="1"/>
          <p:nvPr/>
        </p:nvSpPr>
        <p:spPr>
          <a:xfrm>
            <a:off x="3474804" y="3191377"/>
            <a:ext cx="1261550" cy="522824"/>
          </a:xfrm>
          <a:prstGeom prst="rect">
            <a:avLst/>
          </a:prstGeom>
          <a:no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dirty="0" smtClean="0">
                <a:ln w="3175" cap="rnd" cmpd="sng" algn="ctr">
                  <a:solidFill>
                    <a:srgbClr val="FFFF00"/>
                  </a:solidFill>
                  <a:prstDash val="dash"/>
                  <a:bevel/>
                </a:ln>
                <a:solidFill>
                  <a:srgbClr val="FFFFFF"/>
                </a:solidFill>
                <a:effectLst>
                  <a:glow rad="101600">
                    <a:srgbClr val="008000">
                      <a:alpha val="75000"/>
                    </a:srgbClr>
                  </a:glow>
                </a:effectLst>
                <a:ea typeface="ＭＳ 明朝"/>
                <a:cs typeface="Times New Roman"/>
              </a:rPr>
              <a:t>Wonders</a:t>
            </a:r>
          </a:p>
          <a:p>
            <a:pPr marL="0" marR="0">
              <a:spcBef>
                <a:spcPts val="0"/>
              </a:spcBef>
              <a:spcAft>
                <a:spcPts val="0"/>
              </a:spcAft>
            </a:pPr>
            <a:endParaRPr lang="en-US" sz="2200" dirty="0">
              <a:effectLst/>
              <a:ea typeface="ＭＳ 明朝"/>
              <a:cs typeface="Times New Roman"/>
            </a:endParaRPr>
          </a:p>
        </p:txBody>
      </p:sp>
      <p:sp>
        <p:nvSpPr>
          <p:cNvPr id="6" name="Text Box 2"/>
          <p:cNvSpPr txBox="1"/>
          <p:nvPr/>
        </p:nvSpPr>
        <p:spPr>
          <a:xfrm>
            <a:off x="5097669" y="3255916"/>
            <a:ext cx="1095506" cy="458284"/>
          </a:xfrm>
          <a:prstGeom prst="rect">
            <a:avLst/>
          </a:prstGeom>
          <a:solidFill>
            <a:srgbClr val="376092"/>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dirty="0">
                <a:ln w="9525" cap="rnd" cmpd="sng" algn="ctr">
                  <a:solidFill>
                    <a:srgbClr val="FFFFFF"/>
                  </a:solidFill>
                  <a:prstDash val="solid"/>
                  <a:bevel/>
                </a:ln>
                <a:noFill/>
                <a:effectLst/>
                <a:ea typeface="ＭＳ 明朝"/>
                <a:cs typeface="Times New Roman"/>
              </a:rPr>
              <a:t>Introduce </a:t>
            </a:r>
            <a:endParaRPr lang="en-US" dirty="0">
              <a:effectLst/>
              <a:ea typeface="ＭＳ 明朝"/>
              <a:cs typeface="Times New Roman"/>
            </a:endParaRPr>
          </a:p>
        </p:txBody>
      </p:sp>
      <p:sp>
        <p:nvSpPr>
          <p:cNvPr id="7" name="Text Box 3"/>
          <p:cNvSpPr txBox="1"/>
          <p:nvPr/>
        </p:nvSpPr>
        <p:spPr>
          <a:xfrm>
            <a:off x="4736355" y="3964880"/>
            <a:ext cx="858800" cy="368061"/>
          </a:xfrm>
          <a:prstGeom prst="rect">
            <a:avLst/>
          </a:prstGeom>
          <a:solidFill>
            <a:srgbClr val="376092"/>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dirty="0" smtClean="0">
                <a:ln w="9525" cap="rnd" cmpd="sng" algn="ctr">
                  <a:solidFill>
                    <a:srgbClr val="FFFFFF"/>
                  </a:solidFill>
                  <a:prstDash val="solid"/>
                  <a:bevel/>
                </a:ln>
                <a:noFill/>
                <a:effectLst/>
                <a:ea typeface="ＭＳ 明朝"/>
                <a:cs typeface="Times New Roman"/>
              </a:rPr>
              <a:t>Teach </a:t>
            </a:r>
            <a:endParaRPr lang="en-US" dirty="0">
              <a:effectLst/>
              <a:ea typeface="ＭＳ 明朝"/>
              <a:cs typeface="Times New Roman"/>
            </a:endParaRPr>
          </a:p>
        </p:txBody>
      </p:sp>
      <p:cxnSp>
        <p:nvCxnSpPr>
          <p:cNvPr id="12" name="Straight Arrow Connector 11"/>
          <p:cNvCxnSpPr/>
          <p:nvPr/>
        </p:nvCxnSpPr>
        <p:spPr>
          <a:xfrm>
            <a:off x="4736354" y="3485058"/>
            <a:ext cx="36131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640786" y="3714690"/>
            <a:ext cx="191135" cy="2501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 Box 8"/>
          <p:cNvSpPr txBox="1"/>
          <p:nvPr/>
        </p:nvSpPr>
        <p:spPr>
          <a:xfrm>
            <a:off x="6409055" y="3155910"/>
            <a:ext cx="1958004" cy="942183"/>
          </a:xfrm>
          <a:prstGeom prst="rect">
            <a:avLst/>
          </a:prstGeom>
          <a:solidFill>
            <a:schemeClr val="accent3">
              <a:lumMod val="60000"/>
              <a:lumOff val="40000"/>
            </a:schemeClr>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dirty="0">
                <a:effectLst/>
                <a:ea typeface="ＭＳ 明朝"/>
                <a:cs typeface="Times New Roman"/>
              </a:rPr>
              <a:t>Use Reading / Writing </a:t>
            </a:r>
            <a:r>
              <a:rPr lang="en-US" sz="2200" dirty="0" smtClean="0">
                <a:solidFill>
                  <a:srgbClr val="FFFFFF"/>
                </a:solidFill>
                <a:effectLst>
                  <a:glow rad="101600">
                    <a:srgbClr val="008000">
                      <a:alpha val="75000"/>
                    </a:srgbClr>
                  </a:glow>
                </a:effectLst>
                <a:ea typeface="ＭＳ 明朝"/>
                <a:cs typeface="Times New Roman"/>
              </a:rPr>
              <a:t>BOOK</a:t>
            </a:r>
            <a:endParaRPr lang="en-US" sz="2200" dirty="0">
              <a:effectLst/>
              <a:ea typeface="ＭＳ 明朝"/>
              <a:cs typeface="Times New Roman"/>
            </a:endParaRPr>
          </a:p>
        </p:txBody>
      </p:sp>
      <p:cxnSp>
        <p:nvCxnSpPr>
          <p:cNvPr id="19" name="Straight Arrow Connector 18"/>
          <p:cNvCxnSpPr/>
          <p:nvPr/>
        </p:nvCxnSpPr>
        <p:spPr>
          <a:xfrm>
            <a:off x="6193175" y="3485058"/>
            <a:ext cx="191135" cy="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0" name="Text Box 11"/>
          <p:cNvSpPr txBox="1"/>
          <p:nvPr/>
        </p:nvSpPr>
        <p:spPr>
          <a:xfrm>
            <a:off x="5167481" y="4628549"/>
            <a:ext cx="3393813" cy="854863"/>
          </a:xfrm>
          <a:prstGeom prst="rect">
            <a:avLst/>
          </a:prstGeom>
          <a:solidFill>
            <a:schemeClr val="accent3">
              <a:lumMod val="60000"/>
              <a:lumOff val="40000"/>
            </a:schemeClr>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dirty="0">
                <a:effectLst/>
                <a:ea typeface="ＭＳ 明朝"/>
                <a:cs typeface="Times New Roman"/>
              </a:rPr>
              <a:t>Use Reading / Writing,</a:t>
            </a:r>
          </a:p>
          <a:p>
            <a:r>
              <a:rPr lang="en-US" sz="2200" dirty="0">
                <a:effectLst/>
                <a:ea typeface="ＭＳ 明朝"/>
                <a:cs typeface="Times New Roman"/>
              </a:rPr>
              <a:t>Grammar, </a:t>
            </a:r>
            <a:r>
              <a:rPr lang="en-US" sz="2200" dirty="0" smtClean="0">
                <a:effectLst/>
                <a:ea typeface="ＭＳ 明朝"/>
                <a:cs typeface="Times New Roman"/>
              </a:rPr>
              <a:t>practice </a:t>
            </a:r>
            <a:r>
              <a:rPr lang="en-US" sz="2200" dirty="0" smtClean="0">
                <a:solidFill>
                  <a:srgbClr val="FFFFFF"/>
                </a:solidFill>
                <a:effectLst>
                  <a:glow rad="101600">
                    <a:srgbClr val="008000">
                      <a:alpha val="75000"/>
                    </a:srgbClr>
                  </a:glow>
                </a:effectLst>
                <a:ea typeface="ＭＳ 明朝"/>
                <a:cs typeface="Times New Roman"/>
              </a:rPr>
              <a:t>BOOKS</a:t>
            </a:r>
            <a:r>
              <a:rPr lang="en-US" sz="2200" dirty="0" smtClean="0">
                <a:effectLst/>
                <a:ea typeface="ＭＳ 明朝"/>
                <a:cs typeface="Times New Roman"/>
              </a:rPr>
              <a:t>             </a:t>
            </a:r>
            <a:endParaRPr lang="en-US" sz="2200" dirty="0">
              <a:effectLst/>
              <a:ea typeface="ＭＳ 明朝"/>
              <a:cs typeface="Times New Roman"/>
            </a:endParaRPr>
          </a:p>
          <a:p>
            <a:pPr marL="0" marR="0">
              <a:spcBef>
                <a:spcPts val="0"/>
              </a:spcBef>
              <a:spcAft>
                <a:spcPts val="0"/>
              </a:spcAft>
            </a:pPr>
            <a:r>
              <a:rPr lang="en-US" sz="2200" dirty="0">
                <a:effectLst/>
                <a:ea typeface="ＭＳ 明朝"/>
                <a:cs typeface="Times New Roman"/>
              </a:rPr>
              <a:t>    </a:t>
            </a:r>
          </a:p>
        </p:txBody>
      </p:sp>
      <p:cxnSp>
        <p:nvCxnSpPr>
          <p:cNvPr id="21" name="Straight Arrow Connector 20"/>
          <p:cNvCxnSpPr/>
          <p:nvPr/>
        </p:nvCxnSpPr>
        <p:spPr>
          <a:xfrm flipH="1">
            <a:off x="5402468" y="4312319"/>
            <a:ext cx="6985" cy="33909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3"/>
          <a:stretch>
            <a:fillRect/>
          </a:stretch>
        </p:blipFill>
        <p:spPr>
          <a:xfrm>
            <a:off x="0" y="0"/>
            <a:ext cx="9144000" cy="755702"/>
          </a:xfrm>
          <a:prstGeom prst="rect">
            <a:avLst/>
          </a:prstGeom>
        </p:spPr>
      </p:pic>
      <p:sp>
        <p:nvSpPr>
          <p:cNvPr id="3" name="Footer Placeholder 2"/>
          <p:cNvSpPr>
            <a:spLocks noGrp="1"/>
          </p:cNvSpPr>
          <p:nvPr>
            <p:ph type="ftr" sz="quarter" idx="11"/>
          </p:nvPr>
        </p:nvSpPr>
        <p:spPr/>
        <p:txBody>
          <a:bodyPr/>
          <a:lstStyle/>
          <a:p>
            <a:r>
              <a:rPr lang="en-US" smtClean="0"/>
              <a:t>Eli Ghazel Egypt Nov  2015</a:t>
            </a:r>
            <a:endParaRPr lang="en-US" dirty="0"/>
          </a:p>
        </p:txBody>
      </p:sp>
      <p:sp>
        <p:nvSpPr>
          <p:cNvPr id="5" name="Slide Number Placeholder 4"/>
          <p:cNvSpPr>
            <a:spLocks noGrp="1"/>
          </p:cNvSpPr>
          <p:nvPr>
            <p:ph type="sldNum" sz="quarter" idx="12"/>
          </p:nvPr>
        </p:nvSpPr>
        <p:spPr/>
        <p:txBody>
          <a:bodyPr/>
          <a:lstStyle/>
          <a:p>
            <a:fld id="{342BCE5E-A048-AD4A-808B-5E161B0E9C18}" type="slidenum">
              <a:rPr lang="en-US" smtClean="0"/>
              <a:t>38</a:t>
            </a:fld>
            <a:endParaRPr lang="en-US" dirty="0"/>
          </a:p>
        </p:txBody>
      </p:sp>
      <p:pic>
        <p:nvPicPr>
          <p:cNvPr id="22" name="Picture 21"/>
          <p:cNvPicPr>
            <a:picLocks noChangeAspect="1"/>
          </p:cNvPicPr>
          <p:nvPr/>
        </p:nvPicPr>
        <p:blipFill>
          <a:blip r:embed="rId4"/>
          <a:stretch>
            <a:fillRect/>
          </a:stretch>
        </p:blipFill>
        <p:spPr>
          <a:xfrm>
            <a:off x="1128917" y="3917950"/>
            <a:ext cx="1676400" cy="2438400"/>
          </a:xfrm>
          <a:prstGeom prst="rect">
            <a:avLst/>
          </a:prstGeom>
        </p:spPr>
      </p:pic>
    </p:spTree>
    <p:extLst>
      <p:ext uri="{BB962C8B-B14F-4D97-AF65-F5344CB8AC3E}">
        <p14:creationId xmlns:p14="http://schemas.microsoft.com/office/powerpoint/2010/main" val="34794880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0" y="0"/>
            <a:ext cx="9144000" cy="755702"/>
          </a:xfrm>
          <a:prstGeom prst="rect">
            <a:avLst/>
          </a:prstGeom>
        </p:spPr>
      </p:pic>
      <p:sp>
        <p:nvSpPr>
          <p:cNvPr id="3" name="Footer Placeholder 2"/>
          <p:cNvSpPr>
            <a:spLocks noGrp="1"/>
          </p:cNvSpPr>
          <p:nvPr>
            <p:ph type="ftr" sz="quarter" idx="11"/>
          </p:nvPr>
        </p:nvSpPr>
        <p:spPr/>
        <p:txBody>
          <a:bodyPr/>
          <a:lstStyle/>
          <a:p>
            <a:r>
              <a:rPr lang="en-US" smtClean="0"/>
              <a:t>Eli Ghazel Egypt Nov  2015</a:t>
            </a:r>
            <a:endParaRPr lang="en-US" dirty="0"/>
          </a:p>
        </p:txBody>
      </p:sp>
      <p:pic>
        <p:nvPicPr>
          <p:cNvPr id="2" name="Picture 1"/>
          <p:cNvPicPr>
            <a:picLocks noChangeAspect="1"/>
          </p:cNvPicPr>
          <p:nvPr/>
        </p:nvPicPr>
        <p:blipFill>
          <a:blip r:embed="rId3"/>
          <a:stretch>
            <a:fillRect/>
          </a:stretch>
        </p:blipFill>
        <p:spPr>
          <a:xfrm>
            <a:off x="1840122" y="1693737"/>
            <a:ext cx="5852879" cy="4495800"/>
          </a:xfrm>
          <a:prstGeom prst="rect">
            <a:avLst/>
          </a:prstGeom>
        </p:spPr>
      </p:pic>
      <p:sp>
        <p:nvSpPr>
          <p:cNvPr id="5" name="TextBox 4"/>
          <p:cNvSpPr txBox="1"/>
          <p:nvPr/>
        </p:nvSpPr>
        <p:spPr>
          <a:xfrm>
            <a:off x="1878268" y="359717"/>
            <a:ext cx="5747897" cy="1200328"/>
          </a:xfrm>
          <a:prstGeom prst="rect">
            <a:avLst/>
          </a:prstGeom>
          <a:solidFill>
            <a:srgbClr val="C0504D"/>
          </a:solidFill>
        </p:spPr>
        <p:txBody>
          <a:bodyPr wrap="square" rtlCol="0">
            <a:spAutoFit/>
          </a:bodyPr>
          <a:lstStyle/>
          <a:p>
            <a:r>
              <a:rPr lang="en-US" sz="2400" b="1" dirty="0" smtClean="0">
                <a:solidFill>
                  <a:srgbClr val="FFFFFF"/>
                </a:solidFill>
              </a:rPr>
              <a:t>By the end of each period…</a:t>
            </a:r>
          </a:p>
          <a:p>
            <a:r>
              <a:rPr lang="en-US" sz="2400" b="1" dirty="0" smtClean="0">
                <a:solidFill>
                  <a:srgbClr val="FFFFFF"/>
                </a:solidFill>
              </a:rPr>
              <a:t>Use the practice book for either practice,  or assessment</a:t>
            </a:r>
            <a:endParaRPr lang="en-US" sz="2400" b="1" dirty="0">
              <a:solidFill>
                <a:srgbClr val="FFFFFF"/>
              </a:solidFill>
            </a:endParaRPr>
          </a:p>
        </p:txBody>
      </p:sp>
      <p:sp>
        <p:nvSpPr>
          <p:cNvPr id="4" name="Slide Number Placeholder 3"/>
          <p:cNvSpPr>
            <a:spLocks noGrp="1"/>
          </p:cNvSpPr>
          <p:nvPr>
            <p:ph type="sldNum" sz="quarter" idx="12"/>
          </p:nvPr>
        </p:nvSpPr>
        <p:spPr/>
        <p:txBody>
          <a:bodyPr/>
          <a:lstStyle/>
          <a:p>
            <a:fld id="{342BCE5E-A048-AD4A-808B-5E161B0E9C18}" type="slidenum">
              <a:rPr lang="en-US" smtClean="0"/>
              <a:t>39</a:t>
            </a:fld>
            <a:endParaRPr lang="en-US"/>
          </a:p>
        </p:txBody>
      </p:sp>
    </p:spTree>
    <p:extLst>
      <p:ext uri="{BB962C8B-B14F-4D97-AF65-F5344CB8AC3E}">
        <p14:creationId xmlns:p14="http://schemas.microsoft.com/office/powerpoint/2010/main" val="26170982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37292" y="2551133"/>
            <a:ext cx="1524002" cy="1920243"/>
          </a:xfrm>
          <a:prstGeom prst="rect">
            <a:avLst/>
          </a:prstGeom>
        </p:spPr>
      </p:pic>
      <p:sp>
        <p:nvSpPr>
          <p:cNvPr id="4" name="Text Box 1"/>
          <p:cNvSpPr txBox="1"/>
          <p:nvPr/>
        </p:nvSpPr>
        <p:spPr>
          <a:xfrm>
            <a:off x="3474804" y="3191377"/>
            <a:ext cx="1261550" cy="522824"/>
          </a:xfrm>
          <a:prstGeom prst="rect">
            <a:avLst/>
          </a:prstGeom>
          <a:no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dirty="0" smtClean="0">
                <a:ln w="3175" cap="rnd" cmpd="sng" algn="ctr">
                  <a:solidFill>
                    <a:srgbClr val="FFFF00"/>
                  </a:solidFill>
                  <a:prstDash val="dash"/>
                  <a:bevel/>
                </a:ln>
                <a:solidFill>
                  <a:srgbClr val="FFFFFF"/>
                </a:solidFill>
                <a:effectLst>
                  <a:glow rad="101600">
                    <a:srgbClr val="008000">
                      <a:alpha val="75000"/>
                    </a:srgbClr>
                  </a:glow>
                </a:effectLst>
                <a:ea typeface="ＭＳ 明朝"/>
                <a:cs typeface="Times New Roman"/>
              </a:rPr>
              <a:t>Wonders</a:t>
            </a:r>
          </a:p>
          <a:p>
            <a:pPr marL="0" marR="0">
              <a:spcBef>
                <a:spcPts val="0"/>
              </a:spcBef>
              <a:spcAft>
                <a:spcPts val="0"/>
              </a:spcAft>
            </a:pPr>
            <a:endParaRPr lang="en-US" sz="2200" dirty="0">
              <a:effectLst/>
              <a:ea typeface="ＭＳ 明朝"/>
              <a:cs typeface="Times New Roman"/>
            </a:endParaRPr>
          </a:p>
        </p:txBody>
      </p:sp>
      <p:sp>
        <p:nvSpPr>
          <p:cNvPr id="6" name="Text Box 2"/>
          <p:cNvSpPr txBox="1"/>
          <p:nvPr/>
        </p:nvSpPr>
        <p:spPr>
          <a:xfrm>
            <a:off x="5097669" y="3255916"/>
            <a:ext cx="1095506" cy="458284"/>
          </a:xfrm>
          <a:prstGeom prst="rect">
            <a:avLst/>
          </a:prstGeom>
          <a:solidFill>
            <a:srgbClr val="376092"/>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dirty="0">
                <a:ln w="9525" cap="rnd" cmpd="sng" algn="ctr">
                  <a:solidFill>
                    <a:srgbClr val="FFFFFF"/>
                  </a:solidFill>
                  <a:prstDash val="solid"/>
                  <a:bevel/>
                </a:ln>
                <a:noFill/>
                <a:effectLst/>
                <a:ea typeface="ＭＳ 明朝"/>
                <a:cs typeface="Times New Roman"/>
              </a:rPr>
              <a:t>Introduce </a:t>
            </a:r>
            <a:endParaRPr lang="en-US" dirty="0">
              <a:effectLst/>
              <a:ea typeface="ＭＳ 明朝"/>
              <a:cs typeface="Times New Roman"/>
            </a:endParaRPr>
          </a:p>
        </p:txBody>
      </p:sp>
      <p:sp>
        <p:nvSpPr>
          <p:cNvPr id="7" name="Text Box 3"/>
          <p:cNvSpPr txBox="1"/>
          <p:nvPr/>
        </p:nvSpPr>
        <p:spPr>
          <a:xfrm>
            <a:off x="4736355" y="3964880"/>
            <a:ext cx="858800" cy="368061"/>
          </a:xfrm>
          <a:prstGeom prst="rect">
            <a:avLst/>
          </a:prstGeom>
          <a:solidFill>
            <a:srgbClr val="376092"/>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dirty="0" smtClean="0">
                <a:ln w="9525" cap="rnd" cmpd="sng" algn="ctr">
                  <a:solidFill>
                    <a:srgbClr val="FFFFFF"/>
                  </a:solidFill>
                  <a:prstDash val="solid"/>
                  <a:bevel/>
                </a:ln>
                <a:noFill/>
                <a:effectLst/>
                <a:ea typeface="ＭＳ 明朝"/>
                <a:cs typeface="Times New Roman"/>
              </a:rPr>
              <a:t>Teach </a:t>
            </a:r>
            <a:endParaRPr lang="en-US" dirty="0">
              <a:effectLst/>
              <a:ea typeface="ＭＳ 明朝"/>
              <a:cs typeface="Times New Roman"/>
            </a:endParaRPr>
          </a:p>
        </p:txBody>
      </p:sp>
      <p:sp>
        <p:nvSpPr>
          <p:cNvPr id="8" name="Text Box 4"/>
          <p:cNvSpPr txBox="1"/>
          <p:nvPr/>
        </p:nvSpPr>
        <p:spPr>
          <a:xfrm>
            <a:off x="3385818" y="4098093"/>
            <a:ext cx="932180" cy="399201"/>
          </a:xfrm>
          <a:prstGeom prst="rect">
            <a:avLst/>
          </a:prstGeom>
          <a:solidFill>
            <a:srgbClr val="376092"/>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dirty="0">
                <a:ln w="9525" cap="rnd" cmpd="sng" algn="ctr">
                  <a:solidFill>
                    <a:srgbClr val="FFFFFF"/>
                  </a:solidFill>
                  <a:prstDash val="solid"/>
                  <a:bevel/>
                </a:ln>
                <a:noFill/>
                <a:effectLst/>
                <a:ea typeface="ＭＳ 明朝"/>
                <a:cs typeface="Times New Roman"/>
              </a:rPr>
              <a:t>    </a:t>
            </a:r>
            <a:r>
              <a:rPr lang="en-US" dirty="0">
                <a:ln w="9525" cap="rnd" cmpd="sng" algn="ctr">
                  <a:solidFill>
                    <a:srgbClr val="FFFFFF"/>
                  </a:solidFill>
                  <a:prstDash val="solid"/>
                  <a:bevel/>
                </a:ln>
                <a:noFill/>
                <a:effectLst/>
                <a:ea typeface="ＭＳ 明朝"/>
                <a:cs typeface="Times New Roman"/>
              </a:rPr>
              <a:t>Apply </a:t>
            </a:r>
            <a:endParaRPr lang="en-US" dirty="0">
              <a:effectLst/>
              <a:ea typeface="ＭＳ 明朝"/>
              <a:cs typeface="Times New Roman"/>
            </a:endParaRPr>
          </a:p>
        </p:txBody>
      </p:sp>
      <p:cxnSp>
        <p:nvCxnSpPr>
          <p:cNvPr id="12" name="Straight Arrow Connector 11"/>
          <p:cNvCxnSpPr/>
          <p:nvPr/>
        </p:nvCxnSpPr>
        <p:spPr>
          <a:xfrm>
            <a:off x="4736354" y="3485058"/>
            <a:ext cx="36131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640786" y="3714690"/>
            <a:ext cx="191135" cy="2501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endCxn id="8" idx="0"/>
          </p:cNvCxnSpPr>
          <p:nvPr/>
        </p:nvCxnSpPr>
        <p:spPr>
          <a:xfrm>
            <a:off x="3851908" y="3714200"/>
            <a:ext cx="0" cy="3838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 Box 8"/>
          <p:cNvSpPr txBox="1"/>
          <p:nvPr/>
        </p:nvSpPr>
        <p:spPr>
          <a:xfrm>
            <a:off x="6409055" y="3155910"/>
            <a:ext cx="1958004" cy="942183"/>
          </a:xfrm>
          <a:prstGeom prst="rect">
            <a:avLst/>
          </a:prstGeom>
          <a:solidFill>
            <a:schemeClr val="accent3">
              <a:lumMod val="60000"/>
              <a:lumOff val="40000"/>
            </a:schemeClr>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dirty="0">
                <a:effectLst/>
                <a:ea typeface="ＭＳ 明朝"/>
                <a:cs typeface="Times New Roman"/>
              </a:rPr>
              <a:t>Use Reading / Writing </a:t>
            </a:r>
            <a:r>
              <a:rPr lang="en-US" sz="2200" dirty="0" smtClean="0">
                <a:solidFill>
                  <a:srgbClr val="FFFFFF"/>
                </a:solidFill>
                <a:effectLst>
                  <a:glow rad="101600">
                    <a:srgbClr val="008000">
                      <a:alpha val="75000"/>
                    </a:srgbClr>
                  </a:glow>
                </a:effectLst>
                <a:ea typeface="ＭＳ 明朝"/>
                <a:cs typeface="Times New Roman"/>
              </a:rPr>
              <a:t>BOOK</a:t>
            </a:r>
            <a:endParaRPr lang="en-US" sz="2200" dirty="0">
              <a:effectLst/>
              <a:ea typeface="ＭＳ 明朝"/>
              <a:cs typeface="Times New Roman"/>
            </a:endParaRPr>
          </a:p>
        </p:txBody>
      </p:sp>
      <p:cxnSp>
        <p:nvCxnSpPr>
          <p:cNvPr id="19" name="Straight Arrow Connector 18"/>
          <p:cNvCxnSpPr/>
          <p:nvPr/>
        </p:nvCxnSpPr>
        <p:spPr>
          <a:xfrm>
            <a:off x="6193175" y="3485058"/>
            <a:ext cx="191135" cy="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0" name="Text Box 11"/>
          <p:cNvSpPr txBox="1"/>
          <p:nvPr/>
        </p:nvSpPr>
        <p:spPr>
          <a:xfrm>
            <a:off x="5167481" y="4628549"/>
            <a:ext cx="3393813" cy="854863"/>
          </a:xfrm>
          <a:prstGeom prst="rect">
            <a:avLst/>
          </a:prstGeom>
          <a:solidFill>
            <a:schemeClr val="accent3">
              <a:lumMod val="60000"/>
              <a:lumOff val="40000"/>
            </a:schemeClr>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dirty="0">
                <a:effectLst/>
                <a:ea typeface="ＭＳ 明朝"/>
                <a:cs typeface="Times New Roman"/>
              </a:rPr>
              <a:t>Use Reading / Writing,</a:t>
            </a:r>
          </a:p>
          <a:p>
            <a:r>
              <a:rPr lang="en-US" sz="2200" dirty="0">
                <a:effectLst/>
                <a:ea typeface="ＭＳ 明朝"/>
                <a:cs typeface="Times New Roman"/>
              </a:rPr>
              <a:t>Grammar, </a:t>
            </a:r>
            <a:r>
              <a:rPr lang="en-US" sz="2200" dirty="0" smtClean="0">
                <a:effectLst/>
                <a:ea typeface="ＭＳ 明朝"/>
                <a:cs typeface="Times New Roman"/>
              </a:rPr>
              <a:t>practice </a:t>
            </a:r>
            <a:r>
              <a:rPr lang="en-US" sz="2200" dirty="0" smtClean="0">
                <a:solidFill>
                  <a:srgbClr val="FFFFFF"/>
                </a:solidFill>
                <a:effectLst>
                  <a:glow rad="101600">
                    <a:srgbClr val="008000">
                      <a:alpha val="75000"/>
                    </a:srgbClr>
                  </a:glow>
                </a:effectLst>
                <a:ea typeface="ＭＳ 明朝"/>
                <a:cs typeface="Times New Roman"/>
              </a:rPr>
              <a:t>BOOKS</a:t>
            </a:r>
            <a:r>
              <a:rPr lang="en-US" sz="2200" dirty="0" smtClean="0">
                <a:effectLst/>
                <a:ea typeface="ＭＳ 明朝"/>
                <a:cs typeface="Times New Roman"/>
              </a:rPr>
              <a:t>             </a:t>
            </a:r>
            <a:endParaRPr lang="en-US" sz="2200" dirty="0">
              <a:effectLst/>
              <a:ea typeface="ＭＳ 明朝"/>
              <a:cs typeface="Times New Roman"/>
            </a:endParaRPr>
          </a:p>
          <a:p>
            <a:pPr marL="0" marR="0">
              <a:spcBef>
                <a:spcPts val="0"/>
              </a:spcBef>
              <a:spcAft>
                <a:spcPts val="0"/>
              </a:spcAft>
            </a:pPr>
            <a:r>
              <a:rPr lang="en-US" sz="2200" dirty="0">
                <a:effectLst/>
                <a:ea typeface="ＭＳ 明朝"/>
                <a:cs typeface="Times New Roman"/>
              </a:rPr>
              <a:t>    </a:t>
            </a:r>
          </a:p>
        </p:txBody>
      </p:sp>
      <p:cxnSp>
        <p:nvCxnSpPr>
          <p:cNvPr id="21" name="Straight Arrow Connector 20"/>
          <p:cNvCxnSpPr/>
          <p:nvPr/>
        </p:nvCxnSpPr>
        <p:spPr>
          <a:xfrm flipH="1">
            <a:off x="5402468" y="4312319"/>
            <a:ext cx="6985" cy="33909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4" name="Text Box 14"/>
          <p:cNvSpPr txBox="1"/>
          <p:nvPr/>
        </p:nvSpPr>
        <p:spPr>
          <a:xfrm>
            <a:off x="1790072" y="5483412"/>
            <a:ext cx="3191491" cy="823073"/>
          </a:xfrm>
          <a:prstGeom prst="rect">
            <a:avLst/>
          </a:prstGeom>
          <a:solidFill>
            <a:schemeClr val="accent3">
              <a:lumMod val="60000"/>
              <a:lumOff val="40000"/>
            </a:schemeClr>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2200" dirty="0" smtClean="0">
                <a:effectLst/>
                <a:ea typeface="ＭＳ 明朝"/>
                <a:cs typeface="Times New Roman"/>
              </a:rPr>
              <a:t>Use Literature / Anthology</a:t>
            </a:r>
          </a:p>
          <a:p>
            <a:pPr algn="just"/>
            <a:r>
              <a:rPr lang="en-US" sz="2200" dirty="0">
                <a:ea typeface="ＭＳ 明朝"/>
                <a:cs typeface="Times New Roman"/>
              </a:rPr>
              <a:t> </a:t>
            </a:r>
            <a:r>
              <a:rPr lang="en-US" sz="2200" dirty="0" smtClean="0">
                <a:ea typeface="ＭＳ 明朝"/>
                <a:cs typeface="Times New Roman"/>
              </a:rPr>
              <a:t>   </a:t>
            </a:r>
            <a:r>
              <a:rPr lang="en-US" sz="2200" dirty="0" smtClean="0">
                <a:effectLst/>
                <a:ea typeface="ＭＳ 明朝"/>
                <a:cs typeface="Times New Roman"/>
              </a:rPr>
              <a:t>           </a:t>
            </a:r>
            <a:r>
              <a:rPr lang="en-US" sz="2200" dirty="0" smtClean="0">
                <a:solidFill>
                  <a:srgbClr val="FFFFFF"/>
                </a:solidFill>
                <a:effectLst>
                  <a:glow rad="101600">
                    <a:srgbClr val="008000">
                      <a:alpha val="75000"/>
                    </a:srgbClr>
                  </a:glow>
                </a:effectLst>
                <a:ea typeface="ＭＳ 明朝"/>
                <a:cs typeface="Times New Roman"/>
              </a:rPr>
              <a:t>BOOKS</a:t>
            </a:r>
            <a:r>
              <a:rPr lang="en-US" sz="2200" dirty="0" smtClean="0">
                <a:effectLst/>
                <a:ea typeface="ＭＳ 明朝"/>
                <a:cs typeface="Times New Roman"/>
              </a:rPr>
              <a:t>            </a:t>
            </a:r>
            <a:endParaRPr lang="en-US" sz="2200" dirty="0">
              <a:effectLst/>
              <a:ea typeface="ＭＳ 明朝"/>
              <a:cs typeface="Times New Roman"/>
            </a:endParaRPr>
          </a:p>
          <a:p>
            <a:pPr marL="0" marR="0" algn="just">
              <a:spcBef>
                <a:spcPts val="0"/>
              </a:spcBef>
              <a:spcAft>
                <a:spcPts val="0"/>
              </a:spcAft>
            </a:pPr>
            <a:r>
              <a:rPr lang="en-US" sz="2200" dirty="0">
                <a:solidFill>
                  <a:srgbClr val="FFFFFF"/>
                </a:solidFill>
                <a:effectLst>
                  <a:glow rad="101600">
                    <a:srgbClr val="008000">
                      <a:alpha val="75000"/>
                    </a:srgbClr>
                  </a:glow>
                </a:effectLst>
                <a:ea typeface="ＭＳ 明朝"/>
                <a:cs typeface="Times New Roman"/>
              </a:rPr>
              <a:t>   </a:t>
            </a:r>
            <a:endParaRPr lang="en-US" sz="2200" dirty="0">
              <a:effectLst/>
              <a:ea typeface="ＭＳ 明朝"/>
              <a:cs typeface="Times New Roman"/>
            </a:endParaRPr>
          </a:p>
        </p:txBody>
      </p:sp>
      <p:cxnSp>
        <p:nvCxnSpPr>
          <p:cNvPr id="25" name="Straight Arrow Connector 24"/>
          <p:cNvCxnSpPr/>
          <p:nvPr/>
        </p:nvCxnSpPr>
        <p:spPr>
          <a:xfrm flipH="1">
            <a:off x="3851908" y="4464719"/>
            <a:ext cx="18678" cy="101869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3"/>
          <a:stretch>
            <a:fillRect/>
          </a:stretch>
        </p:blipFill>
        <p:spPr>
          <a:xfrm>
            <a:off x="0" y="0"/>
            <a:ext cx="9144000" cy="755702"/>
          </a:xfrm>
          <a:prstGeom prst="rect">
            <a:avLst/>
          </a:prstGeom>
        </p:spPr>
      </p:pic>
      <p:sp>
        <p:nvSpPr>
          <p:cNvPr id="3" name="Footer Placeholder 2"/>
          <p:cNvSpPr>
            <a:spLocks noGrp="1"/>
          </p:cNvSpPr>
          <p:nvPr>
            <p:ph type="ftr" sz="quarter" idx="11"/>
          </p:nvPr>
        </p:nvSpPr>
        <p:spPr/>
        <p:txBody>
          <a:bodyPr/>
          <a:lstStyle/>
          <a:p>
            <a:r>
              <a:rPr lang="en-US" smtClean="0"/>
              <a:t>Eli Ghazel Egypt Nov  2015</a:t>
            </a:r>
            <a:endParaRPr lang="en-US" dirty="0"/>
          </a:p>
        </p:txBody>
      </p:sp>
      <p:sp>
        <p:nvSpPr>
          <p:cNvPr id="5" name="Slide Number Placeholder 4"/>
          <p:cNvSpPr>
            <a:spLocks noGrp="1"/>
          </p:cNvSpPr>
          <p:nvPr>
            <p:ph type="sldNum" sz="quarter" idx="12"/>
          </p:nvPr>
        </p:nvSpPr>
        <p:spPr/>
        <p:txBody>
          <a:bodyPr/>
          <a:lstStyle/>
          <a:p>
            <a:fld id="{342BCE5E-A048-AD4A-808B-5E161B0E9C18}" type="slidenum">
              <a:rPr lang="en-US" smtClean="0"/>
              <a:t>40</a:t>
            </a:fld>
            <a:endParaRPr lang="en-US" dirty="0"/>
          </a:p>
        </p:txBody>
      </p:sp>
      <p:pic>
        <p:nvPicPr>
          <p:cNvPr id="22" name="Picture 21" descr="Screen Shot 2015-10-11 at 7.07.4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457" y="2650430"/>
            <a:ext cx="2184400" cy="2628900"/>
          </a:xfrm>
          <a:prstGeom prst="rect">
            <a:avLst/>
          </a:prstGeom>
        </p:spPr>
      </p:pic>
    </p:spTree>
    <p:extLst>
      <p:ext uri="{BB962C8B-B14F-4D97-AF65-F5344CB8AC3E}">
        <p14:creationId xmlns:p14="http://schemas.microsoft.com/office/powerpoint/2010/main" val="34462171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5</a:t>
            </a:fld>
            <a:endParaRPr lang="en-US"/>
          </a:p>
        </p:txBody>
      </p:sp>
      <p:sp>
        <p:nvSpPr>
          <p:cNvPr id="6" name="Text Box 5"/>
          <p:cNvSpPr txBox="1"/>
          <p:nvPr/>
        </p:nvSpPr>
        <p:spPr>
          <a:xfrm>
            <a:off x="215280" y="1033140"/>
            <a:ext cx="8686799" cy="644254"/>
          </a:xfrm>
          <a:prstGeom prst="rect">
            <a:avLst/>
          </a:prstGeom>
          <a:noFill/>
          <a:ln>
            <a:noFill/>
          </a:ln>
          <a:effectLst/>
          <a:extLst>
            <a:ext uri="{FAA26D3D-D897-4be2-8F04-BA451C77F1D7}">
              <ma14:placeholderFlag xmlns:ma14="http://schemas.microsoft.com/office/mac/drawingml/2011/main"/>
            </a:ext>
            <a:ext uri="{C572A759-6A51-4108-AA02-DFA0A04FC94B}">
              <ma14:wrappingTextBoxFlag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0" rIns="91440" bIns="0" numCol="1" spcCol="0" rtlCol="0" fromWordArt="0" anchor="b" anchorCtr="0" forceAA="0" compatLnSpc="1">
            <a:prstTxWarp prst="textNoShape">
              <a:avLst/>
            </a:prstTxWarp>
            <a:noAutofit/>
          </a:bodyPr>
          <a:lstStyle/>
          <a:p>
            <a:pPr marL="0" marR="0">
              <a:lnSpc>
                <a:spcPct val="120000"/>
              </a:lnSpc>
              <a:spcBef>
                <a:spcPts val="0"/>
              </a:spcBef>
              <a:spcAft>
                <a:spcPts val="0"/>
              </a:spcAft>
            </a:pPr>
            <a:r>
              <a:rPr lang="en-US" sz="3200" b="1" kern="0" dirty="0" smtClean="0">
                <a:solidFill>
                  <a:schemeClr val="tx1"/>
                </a:solidFill>
                <a:effectLst/>
                <a:latin typeface="Calisto MT"/>
                <a:ea typeface="ＭＳ Ｐ明朝"/>
                <a:cs typeface="Times New Roman"/>
              </a:rPr>
              <a:t>Introduction</a:t>
            </a:r>
            <a:endParaRPr lang="en-US" sz="3200" b="1" kern="0" dirty="0">
              <a:solidFill>
                <a:schemeClr val="tx1"/>
              </a:solidFill>
              <a:effectLst/>
              <a:latin typeface="Calisto MT"/>
              <a:ea typeface="ＭＳ Ｐ明朝"/>
              <a:cs typeface="Times New Roman"/>
            </a:endParaRPr>
          </a:p>
        </p:txBody>
      </p:sp>
      <p:sp>
        <p:nvSpPr>
          <p:cNvPr id="4" name="Rectangle 3"/>
          <p:cNvSpPr/>
          <p:nvPr/>
        </p:nvSpPr>
        <p:spPr>
          <a:xfrm>
            <a:off x="370011" y="1967887"/>
            <a:ext cx="8155059" cy="2062103"/>
          </a:xfrm>
          <a:prstGeom prst="rect">
            <a:avLst/>
          </a:prstGeom>
        </p:spPr>
        <p:txBody>
          <a:bodyPr wrap="square">
            <a:spAutoFit/>
          </a:bodyPr>
          <a:lstStyle/>
          <a:p>
            <a:r>
              <a:rPr lang="en-US" sz="3200" b="1" dirty="0"/>
              <a:t>What comes to your mind when you think of each of these words? Write/note your words and ideas around each.</a:t>
            </a:r>
            <a:endParaRPr lang="en-US" sz="3200" dirty="0"/>
          </a:p>
          <a:p>
            <a:r>
              <a:rPr lang="en-US" sz="3200" b="1" dirty="0"/>
              <a:t> </a:t>
            </a:r>
            <a:endParaRPr lang="en-US" sz="3200" dirty="0"/>
          </a:p>
        </p:txBody>
      </p:sp>
      <p:pic>
        <p:nvPicPr>
          <p:cNvPr id="5" name="Picture 4"/>
          <p:cNvPicPr>
            <a:picLocks noChangeAspect="1"/>
          </p:cNvPicPr>
          <p:nvPr/>
        </p:nvPicPr>
        <p:blipFill>
          <a:blip r:embed="rId3"/>
          <a:stretch>
            <a:fillRect/>
          </a:stretch>
        </p:blipFill>
        <p:spPr>
          <a:xfrm>
            <a:off x="922145" y="3763387"/>
            <a:ext cx="7200900" cy="2387600"/>
          </a:xfrm>
          <a:prstGeom prst="rect">
            <a:avLst/>
          </a:prstGeom>
        </p:spPr>
      </p:pic>
    </p:spTree>
    <p:extLst>
      <p:ext uri="{BB962C8B-B14F-4D97-AF65-F5344CB8AC3E}">
        <p14:creationId xmlns:p14="http://schemas.microsoft.com/office/powerpoint/2010/main" val="133819565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37292" y="2551133"/>
            <a:ext cx="1524002" cy="1920243"/>
          </a:xfrm>
          <a:prstGeom prst="rect">
            <a:avLst/>
          </a:prstGeom>
        </p:spPr>
      </p:pic>
      <p:sp>
        <p:nvSpPr>
          <p:cNvPr id="4" name="Text Box 1"/>
          <p:cNvSpPr txBox="1"/>
          <p:nvPr/>
        </p:nvSpPr>
        <p:spPr>
          <a:xfrm>
            <a:off x="3474804" y="3191377"/>
            <a:ext cx="1261550" cy="522824"/>
          </a:xfrm>
          <a:prstGeom prst="rect">
            <a:avLst/>
          </a:prstGeom>
          <a:no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dirty="0" smtClean="0">
                <a:ln w="3175" cap="rnd" cmpd="sng" algn="ctr">
                  <a:solidFill>
                    <a:srgbClr val="FFFF00"/>
                  </a:solidFill>
                  <a:prstDash val="dash"/>
                  <a:bevel/>
                </a:ln>
                <a:solidFill>
                  <a:srgbClr val="FFFFFF"/>
                </a:solidFill>
                <a:effectLst>
                  <a:glow rad="101600">
                    <a:srgbClr val="008000">
                      <a:alpha val="75000"/>
                    </a:srgbClr>
                  </a:glow>
                </a:effectLst>
                <a:ea typeface="ＭＳ 明朝"/>
                <a:cs typeface="Times New Roman"/>
              </a:rPr>
              <a:t>Wonders</a:t>
            </a:r>
          </a:p>
          <a:p>
            <a:pPr marL="0" marR="0">
              <a:spcBef>
                <a:spcPts val="0"/>
              </a:spcBef>
              <a:spcAft>
                <a:spcPts val="0"/>
              </a:spcAft>
            </a:pPr>
            <a:endParaRPr lang="en-US" sz="2200" dirty="0">
              <a:effectLst/>
              <a:ea typeface="ＭＳ 明朝"/>
              <a:cs typeface="Times New Roman"/>
            </a:endParaRPr>
          </a:p>
        </p:txBody>
      </p:sp>
      <p:sp>
        <p:nvSpPr>
          <p:cNvPr id="6" name="Text Box 2"/>
          <p:cNvSpPr txBox="1"/>
          <p:nvPr/>
        </p:nvSpPr>
        <p:spPr>
          <a:xfrm>
            <a:off x="5097669" y="3255916"/>
            <a:ext cx="1095506" cy="458284"/>
          </a:xfrm>
          <a:prstGeom prst="rect">
            <a:avLst/>
          </a:prstGeom>
          <a:solidFill>
            <a:srgbClr val="376092"/>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dirty="0">
                <a:ln w="9525" cap="rnd" cmpd="sng" algn="ctr">
                  <a:solidFill>
                    <a:srgbClr val="FFFFFF"/>
                  </a:solidFill>
                  <a:prstDash val="solid"/>
                  <a:bevel/>
                </a:ln>
                <a:noFill/>
                <a:effectLst/>
                <a:ea typeface="ＭＳ 明朝"/>
                <a:cs typeface="Times New Roman"/>
              </a:rPr>
              <a:t>Introduce </a:t>
            </a:r>
            <a:endParaRPr lang="en-US" dirty="0">
              <a:effectLst/>
              <a:ea typeface="ＭＳ 明朝"/>
              <a:cs typeface="Times New Roman"/>
            </a:endParaRPr>
          </a:p>
        </p:txBody>
      </p:sp>
      <p:sp>
        <p:nvSpPr>
          <p:cNvPr id="7" name="Text Box 3"/>
          <p:cNvSpPr txBox="1"/>
          <p:nvPr/>
        </p:nvSpPr>
        <p:spPr>
          <a:xfrm>
            <a:off x="4736355" y="3964880"/>
            <a:ext cx="858800" cy="368061"/>
          </a:xfrm>
          <a:prstGeom prst="rect">
            <a:avLst/>
          </a:prstGeom>
          <a:solidFill>
            <a:srgbClr val="376092"/>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dirty="0" smtClean="0">
                <a:ln w="9525" cap="rnd" cmpd="sng" algn="ctr">
                  <a:solidFill>
                    <a:srgbClr val="FFFFFF"/>
                  </a:solidFill>
                  <a:prstDash val="solid"/>
                  <a:bevel/>
                </a:ln>
                <a:noFill/>
                <a:effectLst/>
                <a:ea typeface="ＭＳ 明朝"/>
                <a:cs typeface="Times New Roman"/>
              </a:rPr>
              <a:t>Teach </a:t>
            </a:r>
            <a:endParaRPr lang="en-US" dirty="0">
              <a:effectLst/>
              <a:ea typeface="ＭＳ 明朝"/>
              <a:cs typeface="Times New Roman"/>
            </a:endParaRPr>
          </a:p>
        </p:txBody>
      </p:sp>
      <p:sp>
        <p:nvSpPr>
          <p:cNvPr id="8" name="Text Box 4"/>
          <p:cNvSpPr txBox="1"/>
          <p:nvPr/>
        </p:nvSpPr>
        <p:spPr>
          <a:xfrm>
            <a:off x="3385818" y="4098093"/>
            <a:ext cx="932180" cy="399201"/>
          </a:xfrm>
          <a:prstGeom prst="rect">
            <a:avLst/>
          </a:prstGeom>
          <a:solidFill>
            <a:srgbClr val="376092"/>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dirty="0">
                <a:ln w="9525" cap="rnd" cmpd="sng" algn="ctr">
                  <a:solidFill>
                    <a:srgbClr val="FFFFFF"/>
                  </a:solidFill>
                  <a:prstDash val="solid"/>
                  <a:bevel/>
                </a:ln>
                <a:noFill/>
                <a:effectLst/>
                <a:ea typeface="ＭＳ 明朝"/>
                <a:cs typeface="Times New Roman"/>
              </a:rPr>
              <a:t>    </a:t>
            </a:r>
            <a:r>
              <a:rPr lang="en-US" dirty="0">
                <a:ln w="9525" cap="rnd" cmpd="sng" algn="ctr">
                  <a:solidFill>
                    <a:srgbClr val="FFFFFF"/>
                  </a:solidFill>
                  <a:prstDash val="solid"/>
                  <a:bevel/>
                </a:ln>
                <a:noFill/>
                <a:effectLst/>
                <a:ea typeface="ＭＳ 明朝"/>
                <a:cs typeface="Times New Roman"/>
              </a:rPr>
              <a:t>Apply </a:t>
            </a:r>
            <a:endParaRPr lang="en-US" dirty="0">
              <a:effectLst/>
              <a:ea typeface="ＭＳ 明朝"/>
              <a:cs typeface="Times New Roman"/>
            </a:endParaRPr>
          </a:p>
        </p:txBody>
      </p:sp>
      <p:sp>
        <p:nvSpPr>
          <p:cNvPr id="9" name="Text Box 5"/>
          <p:cNvSpPr txBox="1"/>
          <p:nvPr/>
        </p:nvSpPr>
        <p:spPr>
          <a:xfrm>
            <a:off x="1613647" y="3312021"/>
            <a:ext cx="1453859" cy="402670"/>
          </a:xfrm>
          <a:prstGeom prst="rect">
            <a:avLst/>
          </a:prstGeom>
          <a:solidFill>
            <a:srgbClr val="376092"/>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dirty="0">
                <a:ln w="9525" cap="rnd" cmpd="sng" algn="ctr">
                  <a:solidFill>
                    <a:srgbClr val="FFFFFF"/>
                  </a:solidFill>
                  <a:prstDash val="solid"/>
                  <a:bevel/>
                </a:ln>
                <a:noFill/>
                <a:effectLst/>
                <a:ea typeface="ＭＳ 明朝"/>
                <a:cs typeface="Times New Roman"/>
              </a:rPr>
              <a:t>Differentiate </a:t>
            </a:r>
            <a:endParaRPr lang="en-US" dirty="0">
              <a:effectLst/>
              <a:ea typeface="ＭＳ 明朝"/>
              <a:cs typeface="Times New Roman"/>
            </a:endParaRPr>
          </a:p>
        </p:txBody>
      </p:sp>
      <p:cxnSp>
        <p:nvCxnSpPr>
          <p:cNvPr id="12" name="Straight Arrow Connector 11"/>
          <p:cNvCxnSpPr/>
          <p:nvPr/>
        </p:nvCxnSpPr>
        <p:spPr>
          <a:xfrm>
            <a:off x="4736354" y="3485058"/>
            <a:ext cx="36131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640786" y="3714690"/>
            <a:ext cx="191135" cy="2501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endCxn id="8" idx="0"/>
          </p:cNvCxnSpPr>
          <p:nvPr/>
        </p:nvCxnSpPr>
        <p:spPr>
          <a:xfrm>
            <a:off x="3851908" y="3714200"/>
            <a:ext cx="0" cy="3838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3075837" y="3485058"/>
            <a:ext cx="40310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 Box 8"/>
          <p:cNvSpPr txBox="1"/>
          <p:nvPr/>
        </p:nvSpPr>
        <p:spPr>
          <a:xfrm>
            <a:off x="6409055" y="3155910"/>
            <a:ext cx="1958004" cy="942183"/>
          </a:xfrm>
          <a:prstGeom prst="rect">
            <a:avLst/>
          </a:prstGeom>
          <a:solidFill>
            <a:schemeClr val="accent3">
              <a:lumMod val="60000"/>
              <a:lumOff val="40000"/>
            </a:schemeClr>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dirty="0">
                <a:effectLst/>
                <a:ea typeface="ＭＳ 明朝"/>
                <a:cs typeface="Times New Roman"/>
              </a:rPr>
              <a:t>Use Reading / Writing </a:t>
            </a:r>
            <a:r>
              <a:rPr lang="en-US" sz="2200" dirty="0" smtClean="0">
                <a:solidFill>
                  <a:srgbClr val="FFFFFF"/>
                </a:solidFill>
                <a:effectLst>
                  <a:glow rad="101600">
                    <a:srgbClr val="008000">
                      <a:alpha val="75000"/>
                    </a:srgbClr>
                  </a:glow>
                </a:effectLst>
                <a:ea typeface="ＭＳ 明朝"/>
                <a:cs typeface="Times New Roman"/>
              </a:rPr>
              <a:t>BOOK</a:t>
            </a:r>
            <a:endParaRPr lang="en-US" sz="2200" dirty="0">
              <a:effectLst/>
              <a:ea typeface="ＭＳ 明朝"/>
              <a:cs typeface="Times New Roman"/>
            </a:endParaRPr>
          </a:p>
        </p:txBody>
      </p:sp>
      <p:cxnSp>
        <p:nvCxnSpPr>
          <p:cNvPr id="19" name="Straight Arrow Connector 18"/>
          <p:cNvCxnSpPr/>
          <p:nvPr/>
        </p:nvCxnSpPr>
        <p:spPr>
          <a:xfrm>
            <a:off x="6193175" y="3485058"/>
            <a:ext cx="191135" cy="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0" name="Text Box 11"/>
          <p:cNvSpPr txBox="1"/>
          <p:nvPr/>
        </p:nvSpPr>
        <p:spPr>
          <a:xfrm>
            <a:off x="5167481" y="4628549"/>
            <a:ext cx="3393813" cy="854863"/>
          </a:xfrm>
          <a:prstGeom prst="rect">
            <a:avLst/>
          </a:prstGeom>
          <a:solidFill>
            <a:schemeClr val="accent3">
              <a:lumMod val="60000"/>
              <a:lumOff val="40000"/>
            </a:schemeClr>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dirty="0">
                <a:effectLst/>
                <a:ea typeface="ＭＳ 明朝"/>
                <a:cs typeface="Times New Roman"/>
              </a:rPr>
              <a:t>Use Reading / Writing,</a:t>
            </a:r>
          </a:p>
          <a:p>
            <a:r>
              <a:rPr lang="en-US" sz="2200" dirty="0">
                <a:effectLst/>
                <a:ea typeface="ＭＳ 明朝"/>
                <a:cs typeface="Times New Roman"/>
              </a:rPr>
              <a:t>Grammar, </a:t>
            </a:r>
            <a:r>
              <a:rPr lang="en-US" sz="2200" dirty="0" smtClean="0">
                <a:effectLst/>
                <a:ea typeface="ＭＳ 明朝"/>
                <a:cs typeface="Times New Roman"/>
              </a:rPr>
              <a:t>practice </a:t>
            </a:r>
            <a:r>
              <a:rPr lang="en-US" sz="2200" dirty="0" smtClean="0">
                <a:solidFill>
                  <a:srgbClr val="FFFFFF"/>
                </a:solidFill>
                <a:effectLst>
                  <a:glow rad="101600">
                    <a:srgbClr val="008000">
                      <a:alpha val="75000"/>
                    </a:srgbClr>
                  </a:glow>
                </a:effectLst>
                <a:ea typeface="ＭＳ 明朝"/>
                <a:cs typeface="Times New Roman"/>
              </a:rPr>
              <a:t>BOOKS</a:t>
            </a:r>
            <a:r>
              <a:rPr lang="en-US" sz="2200" dirty="0" smtClean="0">
                <a:effectLst/>
                <a:ea typeface="ＭＳ 明朝"/>
                <a:cs typeface="Times New Roman"/>
              </a:rPr>
              <a:t>             </a:t>
            </a:r>
            <a:endParaRPr lang="en-US" sz="2200" dirty="0">
              <a:effectLst/>
              <a:ea typeface="ＭＳ 明朝"/>
              <a:cs typeface="Times New Roman"/>
            </a:endParaRPr>
          </a:p>
          <a:p>
            <a:pPr marL="0" marR="0">
              <a:spcBef>
                <a:spcPts val="0"/>
              </a:spcBef>
              <a:spcAft>
                <a:spcPts val="0"/>
              </a:spcAft>
            </a:pPr>
            <a:r>
              <a:rPr lang="en-US" sz="2200" dirty="0">
                <a:effectLst/>
                <a:ea typeface="ＭＳ 明朝"/>
                <a:cs typeface="Times New Roman"/>
              </a:rPr>
              <a:t>    </a:t>
            </a:r>
          </a:p>
        </p:txBody>
      </p:sp>
      <p:cxnSp>
        <p:nvCxnSpPr>
          <p:cNvPr id="21" name="Straight Arrow Connector 20"/>
          <p:cNvCxnSpPr/>
          <p:nvPr/>
        </p:nvCxnSpPr>
        <p:spPr>
          <a:xfrm flipH="1">
            <a:off x="5402468" y="4312319"/>
            <a:ext cx="6985" cy="33909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4" name="Text Box 14"/>
          <p:cNvSpPr txBox="1"/>
          <p:nvPr/>
        </p:nvSpPr>
        <p:spPr>
          <a:xfrm>
            <a:off x="1790072" y="5483412"/>
            <a:ext cx="3191491" cy="823073"/>
          </a:xfrm>
          <a:prstGeom prst="rect">
            <a:avLst/>
          </a:prstGeom>
          <a:solidFill>
            <a:schemeClr val="accent3">
              <a:lumMod val="60000"/>
              <a:lumOff val="40000"/>
            </a:schemeClr>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2200" dirty="0" smtClean="0">
                <a:effectLst/>
                <a:ea typeface="ＭＳ 明朝"/>
                <a:cs typeface="Times New Roman"/>
              </a:rPr>
              <a:t>Use Literature / Anthology</a:t>
            </a:r>
          </a:p>
          <a:p>
            <a:pPr algn="just"/>
            <a:r>
              <a:rPr lang="en-US" sz="2200" dirty="0">
                <a:ea typeface="ＭＳ 明朝"/>
                <a:cs typeface="Times New Roman"/>
              </a:rPr>
              <a:t> </a:t>
            </a:r>
            <a:r>
              <a:rPr lang="en-US" sz="2200" dirty="0" smtClean="0">
                <a:ea typeface="ＭＳ 明朝"/>
                <a:cs typeface="Times New Roman"/>
              </a:rPr>
              <a:t>   </a:t>
            </a:r>
            <a:r>
              <a:rPr lang="en-US" sz="2200" dirty="0" smtClean="0">
                <a:effectLst/>
                <a:ea typeface="ＭＳ 明朝"/>
                <a:cs typeface="Times New Roman"/>
              </a:rPr>
              <a:t>           </a:t>
            </a:r>
            <a:r>
              <a:rPr lang="en-US" sz="2200" dirty="0" smtClean="0">
                <a:solidFill>
                  <a:srgbClr val="FFFFFF"/>
                </a:solidFill>
                <a:effectLst>
                  <a:glow rad="101600">
                    <a:srgbClr val="008000">
                      <a:alpha val="75000"/>
                    </a:srgbClr>
                  </a:glow>
                </a:effectLst>
                <a:ea typeface="ＭＳ 明朝"/>
                <a:cs typeface="Times New Roman"/>
              </a:rPr>
              <a:t>BOOKS</a:t>
            </a:r>
            <a:r>
              <a:rPr lang="en-US" sz="2200" dirty="0" smtClean="0">
                <a:effectLst/>
                <a:ea typeface="ＭＳ 明朝"/>
                <a:cs typeface="Times New Roman"/>
              </a:rPr>
              <a:t>            </a:t>
            </a:r>
            <a:endParaRPr lang="en-US" sz="2200" dirty="0">
              <a:effectLst/>
              <a:ea typeface="ＭＳ 明朝"/>
              <a:cs typeface="Times New Roman"/>
            </a:endParaRPr>
          </a:p>
          <a:p>
            <a:pPr marL="0" marR="0" algn="just">
              <a:spcBef>
                <a:spcPts val="0"/>
              </a:spcBef>
              <a:spcAft>
                <a:spcPts val="0"/>
              </a:spcAft>
            </a:pPr>
            <a:r>
              <a:rPr lang="en-US" sz="2200" dirty="0">
                <a:solidFill>
                  <a:srgbClr val="FFFFFF"/>
                </a:solidFill>
                <a:effectLst>
                  <a:glow rad="101600">
                    <a:srgbClr val="008000">
                      <a:alpha val="75000"/>
                    </a:srgbClr>
                  </a:glow>
                </a:effectLst>
                <a:ea typeface="ＭＳ 明朝"/>
                <a:cs typeface="Times New Roman"/>
              </a:rPr>
              <a:t>   </a:t>
            </a:r>
            <a:endParaRPr lang="en-US" sz="2200" dirty="0">
              <a:effectLst/>
              <a:ea typeface="ＭＳ 明朝"/>
              <a:cs typeface="Times New Roman"/>
            </a:endParaRPr>
          </a:p>
        </p:txBody>
      </p:sp>
      <p:cxnSp>
        <p:nvCxnSpPr>
          <p:cNvPr id="25" name="Straight Arrow Connector 24"/>
          <p:cNvCxnSpPr/>
          <p:nvPr/>
        </p:nvCxnSpPr>
        <p:spPr>
          <a:xfrm flipH="1">
            <a:off x="3851908" y="4464719"/>
            <a:ext cx="18678" cy="101869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6" name="Text Box 17"/>
          <p:cNvSpPr txBox="1"/>
          <p:nvPr/>
        </p:nvSpPr>
        <p:spPr>
          <a:xfrm>
            <a:off x="257576" y="3990653"/>
            <a:ext cx="2818261" cy="742950"/>
          </a:xfrm>
          <a:prstGeom prst="rect">
            <a:avLst/>
          </a:prstGeom>
          <a:solidFill>
            <a:schemeClr val="accent3">
              <a:lumMod val="60000"/>
              <a:lumOff val="40000"/>
            </a:schemeClr>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spcBef>
                <a:spcPts val="0"/>
              </a:spcBef>
              <a:spcAft>
                <a:spcPts val="0"/>
              </a:spcAft>
            </a:pPr>
            <a:r>
              <a:rPr lang="en-US" sz="2200" dirty="0">
                <a:effectLst/>
                <a:ea typeface="ＭＳ 明朝"/>
                <a:cs typeface="Times New Roman"/>
              </a:rPr>
              <a:t>Use Leveled Readers             </a:t>
            </a:r>
          </a:p>
          <a:p>
            <a:pPr marL="0" marR="0" algn="just">
              <a:spcBef>
                <a:spcPts val="0"/>
              </a:spcBef>
              <a:spcAft>
                <a:spcPts val="0"/>
              </a:spcAft>
            </a:pPr>
            <a:r>
              <a:rPr lang="en-US" sz="2200" dirty="0">
                <a:effectLst/>
                <a:ea typeface="ＭＳ 明朝"/>
                <a:cs typeface="Times New Roman"/>
              </a:rPr>
              <a:t>    </a:t>
            </a:r>
            <a:r>
              <a:rPr lang="en-US" sz="2200" dirty="0" smtClean="0">
                <a:effectLst/>
                <a:ea typeface="ＭＳ 明朝"/>
                <a:cs typeface="Times New Roman"/>
              </a:rPr>
              <a:t>      </a:t>
            </a:r>
            <a:r>
              <a:rPr lang="en-US" sz="2200" dirty="0" smtClean="0">
                <a:solidFill>
                  <a:srgbClr val="FFFFFF"/>
                </a:solidFill>
                <a:effectLst>
                  <a:glow rad="101600">
                    <a:srgbClr val="008000">
                      <a:alpha val="75000"/>
                    </a:srgbClr>
                  </a:glow>
                </a:effectLst>
                <a:ea typeface="ＭＳ 明朝"/>
                <a:cs typeface="Times New Roman"/>
              </a:rPr>
              <a:t>BOOKS</a:t>
            </a:r>
            <a:endParaRPr lang="en-US" sz="2200" dirty="0">
              <a:effectLst/>
              <a:ea typeface="ＭＳ 明朝"/>
              <a:cs typeface="Times New Roman"/>
            </a:endParaRPr>
          </a:p>
        </p:txBody>
      </p:sp>
      <p:cxnSp>
        <p:nvCxnSpPr>
          <p:cNvPr id="28" name="Straight Arrow Connector 27"/>
          <p:cNvCxnSpPr/>
          <p:nvPr/>
        </p:nvCxnSpPr>
        <p:spPr>
          <a:xfrm>
            <a:off x="2196426" y="3674653"/>
            <a:ext cx="0" cy="316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3"/>
          <a:stretch>
            <a:fillRect/>
          </a:stretch>
        </p:blipFill>
        <p:spPr>
          <a:xfrm>
            <a:off x="0" y="0"/>
            <a:ext cx="9144000" cy="755702"/>
          </a:xfrm>
          <a:prstGeom prst="rect">
            <a:avLst/>
          </a:prstGeom>
        </p:spPr>
      </p:pic>
      <p:sp>
        <p:nvSpPr>
          <p:cNvPr id="3" name="Footer Placeholder 2"/>
          <p:cNvSpPr>
            <a:spLocks noGrp="1"/>
          </p:cNvSpPr>
          <p:nvPr>
            <p:ph type="ftr" sz="quarter" idx="11"/>
          </p:nvPr>
        </p:nvSpPr>
        <p:spPr/>
        <p:txBody>
          <a:bodyPr/>
          <a:lstStyle/>
          <a:p>
            <a:r>
              <a:rPr lang="en-US" smtClean="0"/>
              <a:t>Eli Ghazel Egypt Nov  2015</a:t>
            </a:r>
            <a:endParaRPr lang="en-US" dirty="0"/>
          </a:p>
        </p:txBody>
      </p:sp>
      <p:sp>
        <p:nvSpPr>
          <p:cNvPr id="5" name="Slide Number Placeholder 4"/>
          <p:cNvSpPr>
            <a:spLocks noGrp="1"/>
          </p:cNvSpPr>
          <p:nvPr>
            <p:ph type="sldNum" sz="quarter" idx="12"/>
          </p:nvPr>
        </p:nvSpPr>
        <p:spPr/>
        <p:txBody>
          <a:bodyPr/>
          <a:lstStyle/>
          <a:p>
            <a:fld id="{342BCE5E-A048-AD4A-808B-5E161B0E9C18}" type="slidenum">
              <a:rPr lang="en-US" smtClean="0"/>
              <a:t>41</a:t>
            </a:fld>
            <a:endParaRPr lang="en-US" dirty="0"/>
          </a:p>
        </p:txBody>
      </p:sp>
      <p:pic>
        <p:nvPicPr>
          <p:cNvPr id="23" name="Picture 22" descr="Screen Shot 2015-10-11 at 7.11.5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446" y="685800"/>
            <a:ext cx="3345265" cy="2470110"/>
          </a:xfrm>
          <a:prstGeom prst="rect">
            <a:avLst/>
          </a:prstGeom>
        </p:spPr>
      </p:pic>
    </p:spTree>
    <p:extLst>
      <p:ext uri="{BB962C8B-B14F-4D97-AF65-F5344CB8AC3E}">
        <p14:creationId xmlns:p14="http://schemas.microsoft.com/office/powerpoint/2010/main" val="28769372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4" grpId="0" animBg="1"/>
      <p:bldP spid="2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37292" y="2551133"/>
            <a:ext cx="1524002" cy="1920243"/>
          </a:xfrm>
          <a:prstGeom prst="rect">
            <a:avLst/>
          </a:prstGeom>
        </p:spPr>
      </p:pic>
      <p:sp>
        <p:nvSpPr>
          <p:cNvPr id="4" name="Text Box 1"/>
          <p:cNvSpPr txBox="1"/>
          <p:nvPr/>
        </p:nvSpPr>
        <p:spPr>
          <a:xfrm>
            <a:off x="3474804" y="3191377"/>
            <a:ext cx="1261550" cy="522824"/>
          </a:xfrm>
          <a:prstGeom prst="rect">
            <a:avLst/>
          </a:prstGeom>
          <a:no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dirty="0" smtClean="0">
                <a:ln w="3175" cap="rnd" cmpd="sng" algn="ctr">
                  <a:solidFill>
                    <a:srgbClr val="FFFF00"/>
                  </a:solidFill>
                  <a:prstDash val="dash"/>
                  <a:bevel/>
                </a:ln>
                <a:solidFill>
                  <a:srgbClr val="FFFFFF"/>
                </a:solidFill>
                <a:effectLst>
                  <a:glow rad="101600">
                    <a:srgbClr val="008000">
                      <a:alpha val="75000"/>
                    </a:srgbClr>
                  </a:glow>
                </a:effectLst>
                <a:ea typeface="ＭＳ 明朝"/>
                <a:cs typeface="Times New Roman"/>
              </a:rPr>
              <a:t>Wonders</a:t>
            </a:r>
          </a:p>
          <a:p>
            <a:pPr marL="0" marR="0">
              <a:spcBef>
                <a:spcPts val="0"/>
              </a:spcBef>
              <a:spcAft>
                <a:spcPts val="0"/>
              </a:spcAft>
            </a:pPr>
            <a:endParaRPr lang="en-US" sz="2200" dirty="0">
              <a:effectLst/>
              <a:ea typeface="ＭＳ 明朝"/>
              <a:cs typeface="Times New Roman"/>
            </a:endParaRPr>
          </a:p>
        </p:txBody>
      </p:sp>
      <p:sp>
        <p:nvSpPr>
          <p:cNvPr id="6" name="Text Box 2"/>
          <p:cNvSpPr txBox="1"/>
          <p:nvPr/>
        </p:nvSpPr>
        <p:spPr>
          <a:xfrm>
            <a:off x="5097669" y="3255916"/>
            <a:ext cx="1095506" cy="458284"/>
          </a:xfrm>
          <a:prstGeom prst="rect">
            <a:avLst/>
          </a:prstGeom>
          <a:solidFill>
            <a:srgbClr val="376092"/>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dirty="0">
                <a:ln w="9525" cap="rnd" cmpd="sng" algn="ctr">
                  <a:solidFill>
                    <a:srgbClr val="FFFFFF"/>
                  </a:solidFill>
                  <a:prstDash val="solid"/>
                  <a:bevel/>
                </a:ln>
                <a:noFill/>
                <a:effectLst/>
                <a:ea typeface="ＭＳ 明朝"/>
                <a:cs typeface="Times New Roman"/>
              </a:rPr>
              <a:t>Introduce </a:t>
            </a:r>
            <a:endParaRPr lang="en-US" dirty="0">
              <a:effectLst/>
              <a:ea typeface="ＭＳ 明朝"/>
              <a:cs typeface="Times New Roman"/>
            </a:endParaRPr>
          </a:p>
        </p:txBody>
      </p:sp>
      <p:sp>
        <p:nvSpPr>
          <p:cNvPr id="7" name="Text Box 3"/>
          <p:cNvSpPr txBox="1"/>
          <p:nvPr/>
        </p:nvSpPr>
        <p:spPr>
          <a:xfrm>
            <a:off x="4736355" y="3964880"/>
            <a:ext cx="858800" cy="368061"/>
          </a:xfrm>
          <a:prstGeom prst="rect">
            <a:avLst/>
          </a:prstGeom>
          <a:solidFill>
            <a:srgbClr val="376092"/>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dirty="0" smtClean="0">
                <a:ln w="9525" cap="rnd" cmpd="sng" algn="ctr">
                  <a:solidFill>
                    <a:srgbClr val="FFFFFF"/>
                  </a:solidFill>
                  <a:prstDash val="solid"/>
                  <a:bevel/>
                </a:ln>
                <a:noFill/>
                <a:effectLst/>
                <a:ea typeface="ＭＳ 明朝"/>
                <a:cs typeface="Times New Roman"/>
              </a:rPr>
              <a:t>Teach </a:t>
            </a:r>
            <a:endParaRPr lang="en-US" dirty="0">
              <a:effectLst/>
              <a:ea typeface="ＭＳ 明朝"/>
              <a:cs typeface="Times New Roman"/>
            </a:endParaRPr>
          </a:p>
        </p:txBody>
      </p:sp>
      <p:sp>
        <p:nvSpPr>
          <p:cNvPr id="8" name="Text Box 4"/>
          <p:cNvSpPr txBox="1"/>
          <p:nvPr/>
        </p:nvSpPr>
        <p:spPr>
          <a:xfrm>
            <a:off x="3385818" y="4098093"/>
            <a:ext cx="932180" cy="399201"/>
          </a:xfrm>
          <a:prstGeom prst="rect">
            <a:avLst/>
          </a:prstGeom>
          <a:solidFill>
            <a:srgbClr val="376092"/>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dirty="0">
                <a:ln w="9525" cap="rnd" cmpd="sng" algn="ctr">
                  <a:solidFill>
                    <a:srgbClr val="FFFFFF"/>
                  </a:solidFill>
                  <a:prstDash val="solid"/>
                  <a:bevel/>
                </a:ln>
                <a:noFill/>
                <a:effectLst/>
                <a:ea typeface="ＭＳ 明朝"/>
                <a:cs typeface="Times New Roman"/>
              </a:rPr>
              <a:t>    </a:t>
            </a:r>
            <a:r>
              <a:rPr lang="en-US" dirty="0">
                <a:ln w="9525" cap="rnd" cmpd="sng" algn="ctr">
                  <a:solidFill>
                    <a:srgbClr val="FFFFFF"/>
                  </a:solidFill>
                  <a:prstDash val="solid"/>
                  <a:bevel/>
                </a:ln>
                <a:noFill/>
                <a:effectLst/>
                <a:ea typeface="ＭＳ 明朝"/>
                <a:cs typeface="Times New Roman"/>
              </a:rPr>
              <a:t>Apply </a:t>
            </a:r>
            <a:endParaRPr lang="en-US" dirty="0">
              <a:effectLst/>
              <a:ea typeface="ＭＳ 明朝"/>
              <a:cs typeface="Times New Roman"/>
            </a:endParaRPr>
          </a:p>
        </p:txBody>
      </p:sp>
      <p:sp>
        <p:nvSpPr>
          <p:cNvPr id="9" name="Text Box 5"/>
          <p:cNvSpPr txBox="1"/>
          <p:nvPr/>
        </p:nvSpPr>
        <p:spPr>
          <a:xfrm>
            <a:off x="1613647" y="3312021"/>
            <a:ext cx="1453859" cy="402670"/>
          </a:xfrm>
          <a:prstGeom prst="rect">
            <a:avLst/>
          </a:prstGeom>
          <a:solidFill>
            <a:srgbClr val="376092"/>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dirty="0">
                <a:ln w="9525" cap="rnd" cmpd="sng" algn="ctr">
                  <a:solidFill>
                    <a:srgbClr val="FFFFFF"/>
                  </a:solidFill>
                  <a:prstDash val="solid"/>
                  <a:bevel/>
                </a:ln>
                <a:noFill/>
                <a:effectLst/>
                <a:ea typeface="ＭＳ 明朝"/>
                <a:cs typeface="Times New Roman"/>
              </a:rPr>
              <a:t>Differentiate </a:t>
            </a:r>
            <a:endParaRPr lang="en-US" dirty="0">
              <a:effectLst/>
              <a:ea typeface="ＭＳ 明朝"/>
              <a:cs typeface="Times New Roman"/>
            </a:endParaRPr>
          </a:p>
        </p:txBody>
      </p:sp>
      <p:sp>
        <p:nvSpPr>
          <p:cNvPr id="11" name="Text Box 7"/>
          <p:cNvSpPr txBox="1"/>
          <p:nvPr/>
        </p:nvSpPr>
        <p:spPr>
          <a:xfrm>
            <a:off x="2480514" y="2293975"/>
            <a:ext cx="1363817" cy="462426"/>
          </a:xfrm>
          <a:prstGeom prst="rect">
            <a:avLst/>
          </a:prstGeom>
          <a:solidFill>
            <a:schemeClr val="accent1">
              <a:lumMod val="75000"/>
            </a:schemeClr>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2400" dirty="0" smtClean="0">
                <a:ln w="9525" cap="rnd" cmpd="sng" algn="ctr">
                  <a:solidFill>
                    <a:srgbClr val="FFFFFF"/>
                  </a:solidFill>
                  <a:prstDash val="solid"/>
                  <a:bevel/>
                </a:ln>
                <a:noFill/>
                <a:effectLst/>
                <a:ea typeface="ＭＳ 明朝"/>
                <a:cs typeface="Times New Roman"/>
              </a:rPr>
              <a:t>Integrate</a:t>
            </a:r>
            <a:endParaRPr lang="en-US" sz="2400" dirty="0">
              <a:solidFill>
                <a:schemeClr val="bg1"/>
              </a:solidFill>
              <a:effectLst/>
              <a:ea typeface="ＭＳ 明朝"/>
              <a:cs typeface="Times New Roman"/>
            </a:endParaRPr>
          </a:p>
        </p:txBody>
      </p:sp>
      <p:cxnSp>
        <p:nvCxnSpPr>
          <p:cNvPr id="12" name="Straight Arrow Connector 11"/>
          <p:cNvCxnSpPr/>
          <p:nvPr/>
        </p:nvCxnSpPr>
        <p:spPr>
          <a:xfrm>
            <a:off x="4736354" y="3485058"/>
            <a:ext cx="36131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640786" y="3714690"/>
            <a:ext cx="191135" cy="2501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endCxn id="8" idx="0"/>
          </p:cNvCxnSpPr>
          <p:nvPr/>
        </p:nvCxnSpPr>
        <p:spPr>
          <a:xfrm>
            <a:off x="3851908" y="3714200"/>
            <a:ext cx="0" cy="3838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3563620" y="2756401"/>
            <a:ext cx="213360" cy="4349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3075837" y="3485058"/>
            <a:ext cx="40310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 Box 8"/>
          <p:cNvSpPr txBox="1"/>
          <p:nvPr/>
        </p:nvSpPr>
        <p:spPr>
          <a:xfrm>
            <a:off x="6409055" y="3155910"/>
            <a:ext cx="1958004" cy="942183"/>
          </a:xfrm>
          <a:prstGeom prst="rect">
            <a:avLst/>
          </a:prstGeom>
          <a:solidFill>
            <a:schemeClr val="accent3">
              <a:lumMod val="60000"/>
              <a:lumOff val="40000"/>
            </a:schemeClr>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dirty="0">
                <a:effectLst/>
                <a:ea typeface="ＭＳ 明朝"/>
                <a:cs typeface="Times New Roman"/>
              </a:rPr>
              <a:t>Use Reading / Writing </a:t>
            </a:r>
            <a:r>
              <a:rPr lang="en-US" sz="2200" dirty="0" smtClean="0">
                <a:solidFill>
                  <a:srgbClr val="FFFFFF"/>
                </a:solidFill>
                <a:effectLst>
                  <a:glow rad="101600">
                    <a:srgbClr val="008000">
                      <a:alpha val="75000"/>
                    </a:srgbClr>
                  </a:glow>
                </a:effectLst>
                <a:ea typeface="ＭＳ 明朝"/>
                <a:cs typeface="Times New Roman"/>
              </a:rPr>
              <a:t>BOOK</a:t>
            </a:r>
            <a:endParaRPr lang="en-US" sz="2200" dirty="0">
              <a:effectLst/>
              <a:ea typeface="ＭＳ 明朝"/>
              <a:cs typeface="Times New Roman"/>
            </a:endParaRPr>
          </a:p>
        </p:txBody>
      </p:sp>
      <p:cxnSp>
        <p:nvCxnSpPr>
          <p:cNvPr id="19" name="Straight Arrow Connector 18"/>
          <p:cNvCxnSpPr/>
          <p:nvPr/>
        </p:nvCxnSpPr>
        <p:spPr>
          <a:xfrm>
            <a:off x="6193175" y="3485058"/>
            <a:ext cx="191135" cy="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0" name="Text Box 11"/>
          <p:cNvSpPr txBox="1"/>
          <p:nvPr/>
        </p:nvSpPr>
        <p:spPr>
          <a:xfrm>
            <a:off x="5167481" y="4628549"/>
            <a:ext cx="3393813" cy="854863"/>
          </a:xfrm>
          <a:prstGeom prst="rect">
            <a:avLst/>
          </a:prstGeom>
          <a:solidFill>
            <a:schemeClr val="accent3">
              <a:lumMod val="60000"/>
              <a:lumOff val="40000"/>
            </a:schemeClr>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dirty="0">
                <a:effectLst/>
                <a:ea typeface="ＭＳ 明朝"/>
                <a:cs typeface="Times New Roman"/>
              </a:rPr>
              <a:t>Use Reading / Writing,</a:t>
            </a:r>
          </a:p>
          <a:p>
            <a:r>
              <a:rPr lang="en-US" sz="2200" dirty="0">
                <a:effectLst/>
                <a:ea typeface="ＭＳ 明朝"/>
                <a:cs typeface="Times New Roman"/>
              </a:rPr>
              <a:t>Grammar, </a:t>
            </a:r>
            <a:r>
              <a:rPr lang="en-US" sz="2200" dirty="0" smtClean="0">
                <a:effectLst/>
                <a:ea typeface="ＭＳ 明朝"/>
                <a:cs typeface="Times New Roman"/>
              </a:rPr>
              <a:t>practice </a:t>
            </a:r>
            <a:r>
              <a:rPr lang="en-US" sz="2200" dirty="0" smtClean="0">
                <a:solidFill>
                  <a:srgbClr val="FFFFFF"/>
                </a:solidFill>
                <a:effectLst>
                  <a:glow rad="101600">
                    <a:srgbClr val="008000">
                      <a:alpha val="75000"/>
                    </a:srgbClr>
                  </a:glow>
                </a:effectLst>
                <a:ea typeface="ＭＳ 明朝"/>
                <a:cs typeface="Times New Roman"/>
              </a:rPr>
              <a:t>BOOKS</a:t>
            </a:r>
            <a:r>
              <a:rPr lang="en-US" sz="2200" dirty="0" smtClean="0">
                <a:effectLst/>
                <a:ea typeface="ＭＳ 明朝"/>
                <a:cs typeface="Times New Roman"/>
              </a:rPr>
              <a:t>             </a:t>
            </a:r>
            <a:endParaRPr lang="en-US" sz="2200" dirty="0">
              <a:effectLst/>
              <a:ea typeface="ＭＳ 明朝"/>
              <a:cs typeface="Times New Roman"/>
            </a:endParaRPr>
          </a:p>
          <a:p>
            <a:pPr marL="0" marR="0">
              <a:spcBef>
                <a:spcPts val="0"/>
              </a:spcBef>
              <a:spcAft>
                <a:spcPts val="0"/>
              </a:spcAft>
            </a:pPr>
            <a:r>
              <a:rPr lang="en-US" sz="2200" dirty="0">
                <a:effectLst/>
                <a:ea typeface="ＭＳ 明朝"/>
                <a:cs typeface="Times New Roman"/>
              </a:rPr>
              <a:t>    </a:t>
            </a:r>
          </a:p>
        </p:txBody>
      </p:sp>
      <p:cxnSp>
        <p:nvCxnSpPr>
          <p:cNvPr id="21" name="Straight Arrow Connector 20"/>
          <p:cNvCxnSpPr/>
          <p:nvPr/>
        </p:nvCxnSpPr>
        <p:spPr>
          <a:xfrm flipH="1">
            <a:off x="5402468" y="4312319"/>
            <a:ext cx="6985" cy="33909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4" name="Text Box 14"/>
          <p:cNvSpPr txBox="1"/>
          <p:nvPr/>
        </p:nvSpPr>
        <p:spPr>
          <a:xfrm>
            <a:off x="1790072" y="5483412"/>
            <a:ext cx="3191491" cy="823073"/>
          </a:xfrm>
          <a:prstGeom prst="rect">
            <a:avLst/>
          </a:prstGeom>
          <a:solidFill>
            <a:schemeClr val="accent3">
              <a:lumMod val="60000"/>
              <a:lumOff val="40000"/>
            </a:schemeClr>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2200" dirty="0" smtClean="0">
                <a:effectLst/>
                <a:ea typeface="ＭＳ 明朝"/>
                <a:cs typeface="Times New Roman"/>
              </a:rPr>
              <a:t>Use Literature / Anthology</a:t>
            </a:r>
          </a:p>
          <a:p>
            <a:pPr algn="just"/>
            <a:r>
              <a:rPr lang="en-US" sz="2200" dirty="0">
                <a:ea typeface="ＭＳ 明朝"/>
                <a:cs typeface="Times New Roman"/>
              </a:rPr>
              <a:t> </a:t>
            </a:r>
            <a:r>
              <a:rPr lang="en-US" sz="2200" dirty="0" smtClean="0">
                <a:ea typeface="ＭＳ 明朝"/>
                <a:cs typeface="Times New Roman"/>
              </a:rPr>
              <a:t>   </a:t>
            </a:r>
            <a:r>
              <a:rPr lang="en-US" sz="2200" dirty="0" smtClean="0">
                <a:effectLst/>
                <a:ea typeface="ＭＳ 明朝"/>
                <a:cs typeface="Times New Roman"/>
              </a:rPr>
              <a:t>           </a:t>
            </a:r>
            <a:r>
              <a:rPr lang="en-US" sz="2200" dirty="0" smtClean="0">
                <a:solidFill>
                  <a:srgbClr val="FFFFFF"/>
                </a:solidFill>
                <a:effectLst>
                  <a:glow rad="101600">
                    <a:srgbClr val="008000">
                      <a:alpha val="75000"/>
                    </a:srgbClr>
                  </a:glow>
                </a:effectLst>
                <a:ea typeface="ＭＳ 明朝"/>
                <a:cs typeface="Times New Roman"/>
              </a:rPr>
              <a:t>BOOKS</a:t>
            </a:r>
            <a:r>
              <a:rPr lang="en-US" sz="2200" dirty="0" smtClean="0">
                <a:effectLst/>
                <a:ea typeface="ＭＳ 明朝"/>
                <a:cs typeface="Times New Roman"/>
              </a:rPr>
              <a:t>            </a:t>
            </a:r>
            <a:endParaRPr lang="en-US" sz="2200" dirty="0">
              <a:effectLst/>
              <a:ea typeface="ＭＳ 明朝"/>
              <a:cs typeface="Times New Roman"/>
            </a:endParaRPr>
          </a:p>
          <a:p>
            <a:pPr marL="0" marR="0" algn="just">
              <a:spcBef>
                <a:spcPts val="0"/>
              </a:spcBef>
              <a:spcAft>
                <a:spcPts val="0"/>
              </a:spcAft>
            </a:pPr>
            <a:r>
              <a:rPr lang="en-US" sz="2200" dirty="0">
                <a:solidFill>
                  <a:srgbClr val="FFFFFF"/>
                </a:solidFill>
                <a:effectLst>
                  <a:glow rad="101600">
                    <a:srgbClr val="008000">
                      <a:alpha val="75000"/>
                    </a:srgbClr>
                  </a:glow>
                </a:effectLst>
                <a:ea typeface="ＭＳ 明朝"/>
                <a:cs typeface="Times New Roman"/>
              </a:rPr>
              <a:t>   </a:t>
            </a:r>
            <a:endParaRPr lang="en-US" sz="2200" dirty="0">
              <a:effectLst/>
              <a:ea typeface="ＭＳ 明朝"/>
              <a:cs typeface="Times New Roman"/>
            </a:endParaRPr>
          </a:p>
        </p:txBody>
      </p:sp>
      <p:cxnSp>
        <p:nvCxnSpPr>
          <p:cNvPr id="25" name="Straight Arrow Connector 24"/>
          <p:cNvCxnSpPr/>
          <p:nvPr/>
        </p:nvCxnSpPr>
        <p:spPr>
          <a:xfrm flipH="1">
            <a:off x="3851908" y="4464719"/>
            <a:ext cx="18678" cy="101869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6" name="Text Box 17"/>
          <p:cNvSpPr txBox="1"/>
          <p:nvPr/>
        </p:nvSpPr>
        <p:spPr>
          <a:xfrm>
            <a:off x="257576" y="3990653"/>
            <a:ext cx="2818261" cy="742950"/>
          </a:xfrm>
          <a:prstGeom prst="rect">
            <a:avLst/>
          </a:prstGeom>
          <a:solidFill>
            <a:schemeClr val="accent3">
              <a:lumMod val="60000"/>
              <a:lumOff val="40000"/>
            </a:schemeClr>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spcBef>
                <a:spcPts val="0"/>
              </a:spcBef>
              <a:spcAft>
                <a:spcPts val="0"/>
              </a:spcAft>
            </a:pPr>
            <a:r>
              <a:rPr lang="en-US" sz="2200" dirty="0">
                <a:effectLst/>
                <a:ea typeface="ＭＳ 明朝"/>
                <a:cs typeface="Times New Roman"/>
              </a:rPr>
              <a:t>Use Leveled Readers             </a:t>
            </a:r>
          </a:p>
          <a:p>
            <a:pPr marL="0" marR="0" algn="just">
              <a:spcBef>
                <a:spcPts val="0"/>
              </a:spcBef>
              <a:spcAft>
                <a:spcPts val="0"/>
              </a:spcAft>
            </a:pPr>
            <a:r>
              <a:rPr lang="en-US" sz="2200" dirty="0">
                <a:effectLst/>
                <a:ea typeface="ＭＳ 明朝"/>
                <a:cs typeface="Times New Roman"/>
              </a:rPr>
              <a:t>    </a:t>
            </a:r>
            <a:r>
              <a:rPr lang="en-US" sz="2200" dirty="0" smtClean="0">
                <a:effectLst/>
                <a:ea typeface="ＭＳ 明朝"/>
                <a:cs typeface="Times New Roman"/>
              </a:rPr>
              <a:t>      </a:t>
            </a:r>
            <a:r>
              <a:rPr lang="en-US" sz="2200" dirty="0" smtClean="0">
                <a:solidFill>
                  <a:srgbClr val="FFFFFF"/>
                </a:solidFill>
                <a:effectLst>
                  <a:glow rad="101600">
                    <a:srgbClr val="008000">
                      <a:alpha val="75000"/>
                    </a:srgbClr>
                  </a:glow>
                </a:effectLst>
                <a:ea typeface="ＭＳ 明朝"/>
                <a:cs typeface="Times New Roman"/>
              </a:rPr>
              <a:t>BOOKS</a:t>
            </a:r>
            <a:endParaRPr lang="en-US" sz="2200" dirty="0">
              <a:effectLst/>
              <a:ea typeface="ＭＳ 明朝"/>
              <a:cs typeface="Times New Roman"/>
            </a:endParaRPr>
          </a:p>
        </p:txBody>
      </p:sp>
      <p:cxnSp>
        <p:nvCxnSpPr>
          <p:cNvPr id="28" name="Straight Arrow Connector 27"/>
          <p:cNvCxnSpPr/>
          <p:nvPr/>
        </p:nvCxnSpPr>
        <p:spPr>
          <a:xfrm>
            <a:off x="2196426" y="3674653"/>
            <a:ext cx="0" cy="316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Text Box 19"/>
          <p:cNvSpPr txBox="1"/>
          <p:nvPr/>
        </p:nvSpPr>
        <p:spPr>
          <a:xfrm>
            <a:off x="965525" y="1087603"/>
            <a:ext cx="2418248" cy="742950"/>
          </a:xfrm>
          <a:prstGeom prst="rect">
            <a:avLst/>
          </a:prstGeom>
          <a:solidFill>
            <a:schemeClr val="accent3">
              <a:lumMod val="60000"/>
              <a:lumOff val="40000"/>
            </a:schemeClr>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2200" dirty="0">
                <a:effectLst/>
                <a:ea typeface="ＭＳ 明朝"/>
                <a:cs typeface="Times New Roman"/>
              </a:rPr>
              <a:t>Use </a:t>
            </a:r>
            <a:r>
              <a:rPr lang="en-US" sz="2200" dirty="0" smtClean="0">
                <a:effectLst/>
                <a:ea typeface="ＭＳ 明朝"/>
                <a:cs typeface="Times New Roman"/>
              </a:rPr>
              <a:t>any </a:t>
            </a:r>
            <a:r>
              <a:rPr lang="en-US" sz="2200" dirty="0" smtClean="0">
                <a:solidFill>
                  <a:srgbClr val="FFFFFF"/>
                </a:solidFill>
                <a:effectLst>
                  <a:glow rad="101600">
                    <a:srgbClr val="008000">
                      <a:alpha val="75000"/>
                    </a:srgbClr>
                  </a:glow>
                </a:effectLst>
                <a:ea typeface="ＭＳ 明朝"/>
                <a:cs typeface="Times New Roman"/>
              </a:rPr>
              <a:t>BOOKS </a:t>
            </a:r>
            <a:r>
              <a:rPr lang="en-US" sz="2200" dirty="0" smtClean="0">
                <a:effectLst/>
                <a:ea typeface="ＭＳ 明朝"/>
                <a:cs typeface="Times New Roman"/>
              </a:rPr>
              <a:t>and e-materials             </a:t>
            </a:r>
            <a:endParaRPr lang="en-US" sz="2200" dirty="0">
              <a:effectLst/>
              <a:ea typeface="ＭＳ 明朝"/>
              <a:cs typeface="Times New Roman"/>
            </a:endParaRPr>
          </a:p>
          <a:p>
            <a:pPr marL="0" marR="0">
              <a:spcBef>
                <a:spcPts val="0"/>
              </a:spcBef>
              <a:spcAft>
                <a:spcPts val="0"/>
              </a:spcAft>
            </a:pPr>
            <a:r>
              <a:rPr lang="en-US" sz="2200" dirty="0">
                <a:effectLst/>
                <a:ea typeface="ＭＳ 明朝"/>
                <a:cs typeface="Times New Roman"/>
              </a:rPr>
              <a:t>    </a:t>
            </a:r>
          </a:p>
        </p:txBody>
      </p:sp>
      <p:cxnSp>
        <p:nvCxnSpPr>
          <p:cNvPr id="31" name="Straight Arrow Connector 30"/>
          <p:cNvCxnSpPr/>
          <p:nvPr/>
        </p:nvCxnSpPr>
        <p:spPr>
          <a:xfrm flipH="1" flipV="1">
            <a:off x="2655196" y="1852965"/>
            <a:ext cx="213360" cy="4349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3"/>
          <a:stretch>
            <a:fillRect/>
          </a:stretch>
        </p:blipFill>
        <p:spPr>
          <a:xfrm>
            <a:off x="0" y="0"/>
            <a:ext cx="9144000" cy="755702"/>
          </a:xfrm>
          <a:prstGeom prst="rect">
            <a:avLst/>
          </a:prstGeom>
        </p:spPr>
      </p:pic>
      <p:sp>
        <p:nvSpPr>
          <p:cNvPr id="3" name="Footer Placeholder 2"/>
          <p:cNvSpPr>
            <a:spLocks noGrp="1"/>
          </p:cNvSpPr>
          <p:nvPr>
            <p:ph type="ftr" sz="quarter" idx="11"/>
          </p:nvPr>
        </p:nvSpPr>
        <p:spPr/>
        <p:txBody>
          <a:bodyPr/>
          <a:lstStyle/>
          <a:p>
            <a:r>
              <a:rPr lang="en-US" smtClean="0"/>
              <a:t>Eli Ghazel Egypt Nov  2015</a:t>
            </a:r>
            <a:endParaRPr lang="en-US" dirty="0"/>
          </a:p>
        </p:txBody>
      </p:sp>
      <p:sp>
        <p:nvSpPr>
          <p:cNvPr id="5" name="Slide Number Placeholder 4"/>
          <p:cNvSpPr>
            <a:spLocks noGrp="1"/>
          </p:cNvSpPr>
          <p:nvPr>
            <p:ph type="sldNum" sz="quarter" idx="12"/>
          </p:nvPr>
        </p:nvSpPr>
        <p:spPr/>
        <p:txBody>
          <a:bodyPr/>
          <a:lstStyle/>
          <a:p>
            <a:fld id="{342BCE5E-A048-AD4A-808B-5E161B0E9C18}" type="slidenum">
              <a:rPr lang="en-US" smtClean="0"/>
              <a:t>42</a:t>
            </a:fld>
            <a:endParaRPr lang="en-US" dirty="0"/>
          </a:p>
        </p:txBody>
      </p:sp>
      <p:pic>
        <p:nvPicPr>
          <p:cNvPr id="34" name="Picture 33"/>
          <p:cNvPicPr>
            <a:picLocks noChangeAspect="1"/>
          </p:cNvPicPr>
          <p:nvPr/>
        </p:nvPicPr>
        <p:blipFill>
          <a:blip r:embed="rId4"/>
          <a:stretch>
            <a:fillRect/>
          </a:stretch>
        </p:blipFill>
        <p:spPr>
          <a:xfrm rot="5400000">
            <a:off x="4634598" y="-197064"/>
            <a:ext cx="2137320" cy="2844759"/>
          </a:xfrm>
          <a:prstGeom prst="rect">
            <a:avLst/>
          </a:prstGeom>
        </p:spPr>
      </p:pic>
    </p:spTree>
    <p:extLst>
      <p:ext uri="{BB962C8B-B14F-4D97-AF65-F5344CB8AC3E}">
        <p14:creationId xmlns:p14="http://schemas.microsoft.com/office/powerpoint/2010/main" val="32459073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4" grpId="0" animBg="1"/>
      <p:bldP spid="26" grpId="0" animBg="1"/>
      <p:bldP spid="3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p:nvPr/>
        </p:nvSpPr>
        <p:spPr>
          <a:xfrm>
            <a:off x="1558815" y="1710379"/>
            <a:ext cx="1261550" cy="522824"/>
          </a:xfrm>
          <a:prstGeom prst="rect">
            <a:avLst/>
          </a:prstGeom>
          <a:no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dirty="0" smtClean="0">
                <a:ln w="3175" cap="rnd" cmpd="sng" algn="ctr">
                  <a:solidFill>
                    <a:srgbClr val="FFFF00"/>
                  </a:solidFill>
                  <a:prstDash val="dash"/>
                  <a:bevel/>
                </a:ln>
                <a:solidFill>
                  <a:srgbClr val="FFFFFF"/>
                </a:solidFill>
                <a:effectLst>
                  <a:glow rad="101600">
                    <a:srgbClr val="008000">
                      <a:alpha val="75000"/>
                    </a:srgbClr>
                  </a:glow>
                </a:effectLst>
                <a:ea typeface="ＭＳ 明朝"/>
                <a:cs typeface="Times New Roman"/>
              </a:rPr>
              <a:t>Wonders</a:t>
            </a:r>
          </a:p>
          <a:p>
            <a:pPr marL="0" marR="0">
              <a:spcBef>
                <a:spcPts val="0"/>
              </a:spcBef>
              <a:spcAft>
                <a:spcPts val="0"/>
              </a:spcAft>
            </a:pPr>
            <a:endParaRPr lang="en-US" sz="2200" dirty="0">
              <a:effectLst/>
              <a:ea typeface="ＭＳ 明朝"/>
              <a:cs typeface="Times New Roman"/>
            </a:endParaRPr>
          </a:p>
        </p:txBody>
      </p:sp>
      <p:sp>
        <p:nvSpPr>
          <p:cNvPr id="10" name="Text Box 6"/>
          <p:cNvSpPr txBox="1"/>
          <p:nvPr/>
        </p:nvSpPr>
        <p:spPr>
          <a:xfrm>
            <a:off x="5595154" y="2227339"/>
            <a:ext cx="1251064" cy="478991"/>
          </a:xfrm>
          <a:prstGeom prst="rect">
            <a:avLst/>
          </a:prstGeom>
          <a:solidFill>
            <a:srgbClr val="376092"/>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dirty="0">
                <a:ln w="9525" cap="rnd" cmpd="sng" algn="ctr">
                  <a:solidFill>
                    <a:srgbClr val="FFFFFF"/>
                  </a:solidFill>
                  <a:prstDash val="solid"/>
                  <a:bevel/>
                </a:ln>
                <a:noFill/>
                <a:effectLst/>
                <a:ea typeface="ＭＳ 明朝"/>
                <a:cs typeface="Times New Roman"/>
              </a:rPr>
              <a:t>   </a:t>
            </a:r>
            <a:r>
              <a:rPr lang="en-US" sz="2400" dirty="0">
                <a:ln w="9525" cap="rnd" cmpd="sng" algn="ctr">
                  <a:solidFill>
                    <a:srgbClr val="FFFFFF"/>
                  </a:solidFill>
                  <a:prstDash val="solid"/>
                  <a:bevel/>
                </a:ln>
                <a:noFill/>
                <a:effectLst/>
                <a:ea typeface="ＭＳ 明朝"/>
                <a:cs typeface="Times New Roman"/>
              </a:rPr>
              <a:t>Assess </a:t>
            </a:r>
            <a:endParaRPr lang="en-US" sz="2400" dirty="0">
              <a:effectLst/>
              <a:ea typeface="ＭＳ 明朝"/>
              <a:cs typeface="Times New Roman"/>
            </a:endParaRPr>
          </a:p>
        </p:txBody>
      </p:sp>
      <p:cxnSp>
        <p:nvCxnSpPr>
          <p:cNvPr id="16" name="Straight Arrow Connector 15"/>
          <p:cNvCxnSpPr>
            <a:endCxn id="10" idx="1"/>
          </p:cNvCxnSpPr>
          <p:nvPr/>
        </p:nvCxnSpPr>
        <p:spPr>
          <a:xfrm>
            <a:off x="2820365" y="1965024"/>
            <a:ext cx="2774789" cy="5018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ext Box 21"/>
          <p:cNvSpPr txBox="1"/>
          <p:nvPr/>
        </p:nvSpPr>
        <p:spPr>
          <a:xfrm>
            <a:off x="4414408" y="1271695"/>
            <a:ext cx="3989294" cy="693328"/>
          </a:xfrm>
          <a:prstGeom prst="rect">
            <a:avLst/>
          </a:prstGeom>
          <a:solidFill>
            <a:schemeClr val="accent3">
              <a:lumMod val="60000"/>
              <a:lumOff val="40000"/>
            </a:schemeClr>
          </a:solid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2200" dirty="0">
                <a:effectLst/>
                <a:ea typeface="ＭＳ 明朝"/>
                <a:cs typeface="Times New Roman"/>
              </a:rPr>
              <a:t>Use weekly/ unit and benchmark  assessment  </a:t>
            </a:r>
            <a:r>
              <a:rPr lang="en-US" sz="2200" dirty="0" smtClean="0">
                <a:effectLst/>
                <a:ea typeface="ＭＳ 明朝"/>
                <a:cs typeface="Times New Roman"/>
              </a:rPr>
              <a:t> </a:t>
            </a:r>
            <a:r>
              <a:rPr lang="en-US" sz="2200" dirty="0" smtClean="0">
                <a:solidFill>
                  <a:srgbClr val="FFFFFF"/>
                </a:solidFill>
                <a:effectLst>
                  <a:glow rad="101600">
                    <a:srgbClr val="008000">
                      <a:alpha val="75000"/>
                    </a:srgbClr>
                  </a:glow>
                </a:effectLst>
                <a:ea typeface="ＭＳ 明朝"/>
                <a:cs typeface="Times New Roman"/>
              </a:rPr>
              <a:t>BOOKS </a:t>
            </a:r>
            <a:r>
              <a:rPr lang="en-US" sz="2200" dirty="0" smtClean="0">
                <a:effectLst/>
                <a:ea typeface="ＭＳ 明朝"/>
                <a:cs typeface="Times New Roman"/>
              </a:rPr>
              <a:t>    </a:t>
            </a:r>
            <a:endParaRPr lang="en-US" sz="2200" dirty="0">
              <a:effectLst/>
              <a:ea typeface="ＭＳ 明朝"/>
              <a:cs typeface="Times New Roman"/>
            </a:endParaRPr>
          </a:p>
          <a:p>
            <a:pPr marL="0" marR="0">
              <a:spcBef>
                <a:spcPts val="0"/>
              </a:spcBef>
              <a:spcAft>
                <a:spcPts val="0"/>
              </a:spcAft>
            </a:pPr>
            <a:r>
              <a:rPr lang="en-US" sz="2200" dirty="0">
                <a:effectLst/>
                <a:ea typeface="ＭＳ 明朝"/>
                <a:cs typeface="Times New Roman"/>
              </a:rPr>
              <a:t>   </a:t>
            </a:r>
            <a:r>
              <a:rPr lang="en-US" sz="2200" dirty="0">
                <a:solidFill>
                  <a:srgbClr val="FFFFFF"/>
                </a:solidFill>
                <a:effectLst>
                  <a:glow rad="101600">
                    <a:srgbClr val="008000">
                      <a:alpha val="75000"/>
                    </a:srgbClr>
                  </a:glow>
                </a:effectLst>
                <a:ea typeface="ＭＳ 明朝"/>
                <a:cs typeface="Times New Roman"/>
              </a:rPr>
              <a:t> </a:t>
            </a:r>
            <a:endParaRPr lang="en-US" sz="2200" dirty="0">
              <a:effectLst/>
              <a:ea typeface="ＭＳ 明朝"/>
              <a:cs typeface="Times New Roman"/>
            </a:endParaRPr>
          </a:p>
        </p:txBody>
      </p:sp>
      <p:cxnSp>
        <p:nvCxnSpPr>
          <p:cNvPr id="33" name="Straight Arrow Connector 32"/>
          <p:cNvCxnSpPr/>
          <p:nvPr/>
        </p:nvCxnSpPr>
        <p:spPr>
          <a:xfrm flipV="1">
            <a:off x="6673180" y="1965023"/>
            <a:ext cx="0" cy="2247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2"/>
          <a:stretch>
            <a:fillRect/>
          </a:stretch>
        </p:blipFill>
        <p:spPr>
          <a:xfrm>
            <a:off x="0" y="0"/>
            <a:ext cx="9144000" cy="755702"/>
          </a:xfrm>
          <a:prstGeom prst="rect">
            <a:avLst/>
          </a:prstGeom>
        </p:spPr>
      </p:pic>
      <p:sp>
        <p:nvSpPr>
          <p:cNvPr id="3" name="Footer Placeholder 2"/>
          <p:cNvSpPr>
            <a:spLocks noGrp="1"/>
          </p:cNvSpPr>
          <p:nvPr>
            <p:ph type="ftr" sz="quarter" idx="11"/>
          </p:nvPr>
        </p:nvSpPr>
        <p:spPr/>
        <p:txBody>
          <a:bodyPr/>
          <a:lstStyle/>
          <a:p>
            <a:r>
              <a:rPr lang="en-US" smtClean="0"/>
              <a:t>Eli Ghazel Egypt Nov  2015</a:t>
            </a:r>
            <a:endParaRPr lang="en-US" dirty="0"/>
          </a:p>
        </p:txBody>
      </p:sp>
      <p:sp>
        <p:nvSpPr>
          <p:cNvPr id="5" name="Slide Number Placeholder 4"/>
          <p:cNvSpPr>
            <a:spLocks noGrp="1"/>
          </p:cNvSpPr>
          <p:nvPr>
            <p:ph type="sldNum" sz="quarter" idx="12"/>
          </p:nvPr>
        </p:nvSpPr>
        <p:spPr/>
        <p:txBody>
          <a:bodyPr/>
          <a:lstStyle/>
          <a:p>
            <a:fld id="{342BCE5E-A048-AD4A-808B-5E161B0E9C18}" type="slidenum">
              <a:rPr lang="en-US" smtClean="0"/>
              <a:t>43</a:t>
            </a:fld>
            <a:endParaRPr lang="en-US" dirty="0"/>
          </a:p>
        </p:txBody>
      </p:sp>
      <p:pic>
        <p:nvPicPr>
          <p:cNvPr id="23" name="Picture 22" descr="Screen Shot 2015-10-11 at 7.15.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708" y="2959632"/>
            <a:ext cx="7391400" cy="3761843"/>
          </a:xfrm>
          <a:prstGeom prst="rect">
            <a:avLst/>
          </a:prstGeom>
        </p:spPr>
      </p:pic>
    </p:spTree>
    <p:extLst>
      <p:ext uri="{BB962C8B-B14F-4D97-AF65-F5344CB8AC3E}">
        <p14:creationId xmlns:p14="http://schemas.microsoft.com/office/powerpoint/2010/main" val="23963630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44</a:t>
            </a:fld>
            <a:endParaRPr lang="en-US"/>
          </a:p>
        </p:txBody>
      </p:sp>
      <p:sp>
        <p:nvSpPr>
          <p:cNvPr id="6" name="TextBox 5"/>
          <p:cNvSpPr txBox="1"/>
          <p:nvPr/>
        </p:nvSpPr>
        <p:spPr>
          <a:xfrm>
            <a:off x="260982" y="1143155"/>
            <a:ext cx="8137568" cy="707886"/>
          </a:xfrm>
          <a:prstGeom prst="rect">
            <a:avLst/>
          </a:prstGeom>
          <a:noFill/>
        </p:spPr>
        <p:txBody>
          <a:bodyPr wrap="square" rtlCol="0">
            <a:spAutoFit/>
          </a:bodyPr>
          <a:lstStyle/>
          <a:p>
            <a:r>
              <a:rPr lang="en-US" sz="4000" dirty="0" smtClean="0"/>
              <a:t>Big Idea and essential question</a:t>
            </a:r>
            <a:endParaRPr lang="en-US" sz="4000" dirty="0"/>
          </a:p>
        </p:txBody>
      </p:sp>
      <p:sp>
        <p:nvSpPr>
          <p:cNvPr id="31" name="TextBox 30"/>
          <p:cNvSpPr txBox="1"/>
          <p:nvPr/>
        </p:nvSpPr>
        <p:spPr>
          <a:xfrm>
            <a:off x="288251" y="2512845"/>
            <a:ext cx="8398549" cy="584776"/>
          </a:xfrm>
          <a:prstGeom prst="rect">
            <a:avLst/>
          </a:prstGeom>
          <a:noFill/>
        </p:spPr>
        <p:txBody>
          <a:bodyPr wrap="square" rtlCol="0">
            <a:spAutoFit/>
          </a:bodyPr>
          <a:lstStyle/>
          <a:p>
            <a:r>
              <a:rPr lang="en-US" sz="3200" dirty="0" smtClean="0"/>
              <a:t>Why is this part important?</a:t>
            </a:r>
            <a:endParaRPr lang="en-US" sz="3200" dirty="0"/>
          </a:p>
        </p:txBody>
      </p:sp>
      <p:sp>
        <p:nvSpPr>
          <p:cNvPr id="32" name="TextBox 31"/>
          <p:cNvSpPr txBox="1"/>
          <p:nvPr/>
        </p:nvSpPr>
        <p:spPr>
          <a:xfrm>
            <a:off x="304038" y="3162193"/>
            <a:ext cx="8398549" cy="584776"/>
          </a:xfrm>
          <a:prstGeom prst="rect">
            <a:avLst/>
          </a:prstGeom>
          <a:noFill/>
        </p:spPr>
        <p:txBody>
          <a:bodyPr wrap="square" rtlCol="0">
            <a:spAutoFit/>
          </a:bodyPr>
          <a:lstStyle/>
          <a:p>
            <a:r>
              <a:rPr lang="en-US" sz="3200" dirty="0" smtClean="0"/>
              <a:t>How do we design Learning for this part?</a:t>
            </a:r>
            <a:endParaRPr lang="en-US" sz="3200" dirty="0"/>
          </a:p>
        </p:txBody>
      </p:sp>
    </p:spTree>
    <p:extLst>
      <p:ext uri="{BB962C8B-B14F-4D97-AF65-F5344CB8AC3E}">
        <p14:creationId xmlns:p14="http://schemas.microsoft.com/office/powerpoint/2010/main" val="76765512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4" name="TextBox 3"/>
          <p:cNvSpPr txBox="1"/>
          <p:nvPr/>
        </p:nvSpPr>
        <p:spPr>
          <a:xfrm>
            <a:off x="3396746" y="2950593"/>
            <a:ext cx="2188879" cy="1200329"/>
          </a:xfrm>
          <a:prstGeom prst="rect">
            <a:avLst/>
          </a:prstGeom>
          <a:noFill/>
        </p:spPr>
        <p:txBody>
          <a:bodyPr wrap="square" rtlCol="0">
            <a:spAutoFit/>
          </a:bodyPr>
          <a:lstStyle/>
          <a:p>
            <a:r>
              <a:rPr lang="en-US" dirty="0"/>
              <a:t>How do friends </a:t>
            </a:r>
            <a:endParaRPr lang="en-US" dirty="0" smtClean="0"/>
          </a:p>
          <a:p>
            <a:r>
              <a:rPr lang="en-US" dirty="0" smtClean="0"/>
              <a:t>and </a:t>
            </a:r>
            <a:r>
              <a:rPr lang="en-US" dirty="0"/>
              <a:t>families depend on one another?</a:t>
            </a:r>
          </a:p>
          <a:p>
            <a:r>
              <a:rPr lang="en-US" dirty="0"/>
              <a:t> </a:t>
            </a:r>
          </a:p>
        </p:txBody>
      </p:sp>
      <p:sp>
        <p:nvSpPr>
          <p:cNvPr id="5" name="Oval 4"/>
          <p:cNvSpPr/>
          <p:nvPr/>
        </p:nvSpPr>
        <p:spPr>
          <a:xfrm>
            <a:off x="3124200" y="2824250"/>
            <a:ext cx="2439897" cy="120323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900926" y="4175348"/>
            <a:ext cx="2188879" cy="923330"/>
          </a:xfrm>
          <a:prstGeom prst="rect">
            <a:avLst/>
          </a:prstGeom>
          <a:noFill/>
        </p:spPr>
        <p:txBody>
          <a:bodyPr wrap="square" rtlCol="0">
            <a:spAutoFit/>
          </a:bodyPr>
          <a:lstStyle/>
          <a:p>
            <a:r>
              <a:rPr lang="en-US" dirty="0" smtClean="0"/>
              <a:t>How do friends depend on one another?</a:t>
            </a:r>
            <a:endParaRPr lang="en-US" dirty="0"/>
          </a:p>
        </p:txBody>
      </p:sp>
      <p:sp>
        <p:nvSpPr>
          <p:cNvPr id="8" name="Oval 7"/>
          <p:cNvSpPr/>
          <p:nvPr/>
        </p:nvSpPr>
        <p:spPr>
          <a:xfrm>
            <a:off x="5348516" y="4027481"/>
            <a:ext cx="2439897" cy="120323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a:endCxn id="8" idx="1"/>
          </p:cNvCxnSpPr>
          <p:nvPr/>
        </p:nvCxnSpPr>
        <p:spPr>
          <a:xfrm>
            <a:off x="5348516" y="3704544"/>
            <a:ext cx="357315" cy="499146"/>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756894" y="4859917"/>
            <a:ext cx="2188879" cy="923330"/>
          </a:xfrm>
          <a:prstGeom prst="rect">
            <a:avLst/>
          </a:prstGeom>
          <a:noFill/>
        </p:spPr>
        <p:txBody>
          <a:bodyPr wrap="square" rtlCol="0">
            <a:spAutoFit/>
          </a:bodyPr>
          <a:lstStyle/>
          <a:p>
            <a:r>
              <a:rPr lang="en-US" dirty="0" smtClean="0"/>
              <a:t>How are families around the world same and different?</a:t>
            </a:r>
            <a:endParaRPr lang="en-US" dirty="0"/>
          </a:p>
        </p:txBody>
      </p:sp>
      <p:sp>
        <p:nvSpPr>
          <p:cNvPr id="13" name="Oval 12"/>
          <p:cNvSpPr/>
          <p:nvPr/>
        </p:nvSpPr>
        <p:spPr>
          <a:xfrm>
            <a:off x="2489166" y="4774860"/>
            <a:ext cx="2439897" cy="120323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endCxn id="13" idx="0"/>
          </p:cNvCxnSpPr>
          <p:nvPr/>
        </p:nvCxnSpPr>
        <p:spPr>
          <a:xfrm flipH="1">
            <a:off x="3709115" y="4027481"/>
            <a:ext cx="125510" cy="747379"/>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7953484" y="4907775"/>
            <a:ext cx="267344" cy="322937"/>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521069" y="5310847"/>
            <a:ext cx="267344" cy="322937"/>
          </a:xfrm>
          <a:prstGeom prst="rect">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888146" y="5463247"/>
            <a:ext cx="267344" cy="32293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7387397" y="5962416"/>
            <a:ext cx="267344" cy="3229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886128" y="5310847"/>
            <a:ext cx="267344" cy="322937"/>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799457" y="5839449"/>
            <a:ext cx="267344" cy="322937"/>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271918" y="5666350"/>
            <a:ext cx="267344" cy="32293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a:endCxn id="23" idx="0"/>
          </p:cNvCxnSpPr>
          <p:nvPr/>
        </p:nvCxnSpPr>
        <p:spPr>
          <a:xfrm>
            <a:off x="6271918" y="5230712"/>
            <a:ext cx="133672" cy="435638"/>
          </a:xfrm>
          <a:prstGeom prst="line">
            <a:avLst/>
          </a:prstGeom>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150902" y="805837"/>
            <a:ext cx="6637511" cy="646331"/>
          </a:xfrm>
          <a:prstGeom prst="rect">
            <a:avLst/>
          </a:prstGeom>
          <a:noFill/>
        </p:spPr>
        <p:txBody>
          <a:bodyPr wrap="square" rtlCol="0">
            <a:spAutoFit/>
          </a:bodyPr>
          <a:lstStyle/>
          <a:p>
            <a:r>
              <a:rPr lang="en-US" dirty="0" smtClean="0"/>
              <a:t>Children read the story in the reading / writing workshop book to find and construct answers to the questions.</a:t>
            </a:r>
            <a:endParaRPr lang="en-US" dirty="0"/>
          </a:p>
        </p:txBody>
      </p:sp>
      <p:sp>
        <p:nvSpPr>
          <p:cNvPr id="27" name="TextBox 26"/>
          <p:cNvSpPr txBox="1"/>
          <p:nvPr/>
        </p:nvSpPr>
        <p:spPr>
          <a:xfrm>
            <a:off x="1150902" y="1491244"/>
            <a:ext cx="6637511" cy="646331"/>
          </a:xfrm>
          <a:prstGeom prst="rect">
            <a:avLst/>
          </a:prstGeom>
          <a:noFill/>
        </p:spPr>
        <p:txBody>
          <a:bodyPr wrap="square" rtlCol="0">
            <a:spAutoFit/>
          </a:bodyPr>
          <a:lstStyle/>
          <a:p>
            <a:r>
              <a:rPr lang="en-US" dirty="0" smtClean="0"/>
              <a:t>Children read the story in other books to find and construct answers to the questions.</a:t>
            </a:r>
            <a:endParaRPr lang="en-US" dirty="0"/>
          </a:p>
        </p:txBody>
      </p:sp>
      <p:sp>
        <p:nvSpPr>
          <p:cNvPr id="28" name="TextBox 27"/>
          <p:cNvSpPr txBox="1"/>
          <p:nvPr/>
        </p:nvSpPr>
        <p:spPr>
          <a:xfrm>
            <a:off x="1136212" y="2115225"/>
            <a:ext cx="6637511" cy="646331"/>
          </a:xfrm>
          <a:prstGeom prst="rect">
            <a:avLst/>
          </a:prstGeom>
          <a:noFill/>
        </p:spPr>
        <p:txBody>
          <a:bodyPr wrap="square" rtlCol="0">
            <a:spAutoFit/>
          </a:bodyPr>
          <a:lstStyle/>
          <a:p>
            <a:r>
              <a:rPr lang="en-US" dirty="0" smtClean="0"/>
              <a:t>Children ask parents/adults/ other children to find and construct answers to the questions.</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45</a:t>
            </a:fld>
            <a:endParaRPr lang="en-US"/>
          </a:p>
        </p:txBody>
      </p:sp>
      <p:sp>
        <p:nvSpPr>
          <p:cNvPr id="24" name="TextBox 23"/>
          <p:cNvSpPr txBox="1"/>
          <p:nvPr/>
        </p:nvSpPr>
        <p:spPr>
          <a:xfrm>
            <a:off x="300287" y="4331192"/>
            <a:ext cx="2188879" cy="646331"/>
          </a:xfrm>
          <a:prstGeom prst="rect">
            <a:avLst/>
          </a:prstGeom>
          <a:noFill/>
        </p:spPr>
        <p:txBody>
          <a:bodyPr wrap="square" rtlCol="0">
            <a:spAutoFit/>
          </a:bodyPr>
          <a:lstStyle/>
          <a:p>
            <a:r>
              <a:rPr lang="en-US" dirty="0" smtClean="0"/>
              <a:t>How can a pet be an important friend?</a:t>
            </a:r>
            <a:endParaRPr lang="en-US" dirty="0"/>
          </a:p>
        </p:txBody>
      </p:sp>
      <p:sp>
        <p:nvSpPr>
          <p:cNvPr id="29" name="Oval 28"/>
          <p:cNvSpPr/>
          <p:nvPr/>
        </p:nvSpPr>
        <p:spPr>
          <a:xfrm>
            <a:off x="201669" y="4006402"/>
            <a:ext cx="2439897" cy="120323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p:nvPr/>
        </p:nvCxnSpPr>
        <p:spPr>
          <a:xfrm flipH="1">
            <a:off x="2426411" y="3704544"/>
            <a:ext cx="697789" cy="57798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69660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p:bldP spid="13" grpId="0" animBg="1"/>
      <p:bldP spid="17" grpId="0" animBg="1"/>
      <p:bldP spid="18" grpId="0" animBg="1"/>
      <p:bldP spid="19" grpId="0" animBg="1"/>
      <p:bldP spid="20" grpId="0" animBg="1"/>
      <p:bldP spid="21" grpId="0" animBg="1"/>
      <p:bldP spid="22" grpId="0" animBg="1"/>
      <p:bldP spid="23" grpId="0" animBg="1"/>
      <p:bldP spid="24" grpId="0"/>
      <p:bldP spid="2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46</a:t>
            </a:fld>
            <a:endParaRPr lang="en-US"/>
          </a:p>
        </p:txBody>
      </p:sp>
      <p:sp>
        <p:nvSpPr>
          <p:cNvPr id="6" name="TextBox 5"/>
          <p:cNvSpPr txBox="1"/>
          <p:nvPr/>
        </p:nvSpPr>
        <p:spPr>
          <a:xfrm>
            <a:off x="260982" y="1143155"/>
            <a:ext cx="8137568" cy="707886"/>
          </a:xfrm>
          <a:prstGeom prst="rect">
            <a:avLst/>
          </a:prstGeom>
          <a:noFill/>
        </p:spPr>
        <p:txBody>
          <a:bodyPr wrap="square" rtlCol="0">
            <a:spAutoFit/>
          </a:bodyPr>
          <a:lstStyle/>
          <a:p>
            <a:r>
              <a:rPr lang="en-US" sz="4000" dirty="0" smtClean="0"/>
              <a:t>Vocabulary</a:t>
            </a:r>
            <a:endParaRPr lang="en-US" sz="4000" dirty="0"/>
          </a:p>
        </p:txBody>
      </p:sp>
      <p:sp>
        <p:nvSpPr>
          <p:cNvPr id="31" name="TextBox 30"/>
          <p:cNvSpPr txBox="1"/>
          <p:nvPr/>
        </p:nvSpPr>
        <p:spPr>
          <a:xfrm>
            <a:off x="288251" y="2512845"/>
            <a:ext cx="8398549" cy="584776"/>
          </a:xfrm>
          <a:prstGeom prst="rect">
            <a:avLst/>
          </a:prstGeom>
          <a:noFill/>
        </p:spPr>
        <p:txBody>
          <a:bodyPr wrap="square" rtlCol="0">
            <a:spAutoFit/>
          </a:bodyPr>
          <a:lstStyle/>
          <a:p>
            <a:r>
              <a:rPr lang="en-US" sz="3200" dirty="0" smtClean="0"/>
              <a:t>Why is this part important?</a:t>
            </a:r>
            <a:endParaRPr lang="en-US" sz="3200" dirty="0"/>
          </a:p>
        </p:txBody>
      </p:sp>
      <p:sp>
        <p:nvSpPr>
          <p:cNvPr id="32" name="TextBox 31"/>
          <p:cNvSpPr txBox="1"/>
          <p:nvPr/>
        </p:nvSpPr>
        <p:spPr>
          <a:xfrm>
            <a:off x="304038" y="3162193"/>
            <a:ext cx="8398549" cy="584776"/>
          </a:xfrm>
          <a:prstGeom prst="rect">
            <a:avLst/>
          </a:prstGeom>
          <a:noFill/>
        </p:spPr>
        <p:txBody>
          <a:bodyPr wrap="square" rtlCol="0">
            <a:spAutoFit/>
          </a:bodyPr>
          <a:lstStyle/>
          <a:p>
            <a:r>
              <a:rPr lang="en-US" sz="3200" dirty="0" smtClean="0"/>
              <a:t>How do we design Learning for this part?</a:t>
            </a:r>
            <a:endParaRPr lang="en-US" sz="3200" dirty="0"/>
          </a:p>
        </p:txBody>
      </p:sp>
    </p:spTree>
    <p:extLst>
      <p:ext uri="{BB962C8B-B14F-4D97-AF65-F5344CB8AC3E}">
        <p14:creationId xmlns:p14="http://schemas.microsoft.com/office/powerpoint/2010/main" val="193947425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0" y="0"/>
            <a:ext cx="9144000" cy="755702"/>
          </a:xfrm>
          <a:prstGeom prst="rect">
            <a:avLst/>
          </a:prstGeom>
        </p:spPr>
      </p:pic>
      <p:sp>
        <p:nvSpPr>
          <p:cNvPr id="3" name="Footer Placeholder 2"/>
          <p:cNvSpPr>
            <a:spLocks noGrp="1"/>
          </p:cNvSpPr>
          <p:nvPr>
            <p:ph type="ftr" sz="quarter" idx="11"/>
          </p:nvPr>
        </p:nvSpPr>
        <p:spPr/>
        <p:txBody>
          <a:bodyPr/>
          <a:lstStyle/>
          <a:p>
            <a:r>
              <a:rPr lang="en-US" smtClean="0"/>
              <a:t>Eli Ghazel Egypt Nov  2015</a:t>
            </a:r>
            <a:endParaRPr lang="en-US" dirty="0"/>
          </a:p>
        </p:txBody>
      </p:sp>
      <p:sp>
        <p:nvSpPr>
          <p:cNvPr id="22" name="TextBox 21"/>
          <p:cNvSpPr txBox="1"/>
          <p:nvPr/>
        </p:nvSpPr>
        <p:spPr>
          <a:xfrm>
            <a:off x="458633" y="843908"/>
            <a:ext cx="8228167" cy="2308324"/>
          </a:xfrm>
          <a:prstGeom prst="rect">
            <a:avLst/>
          </a:prstGeom>
          <a:noFill/>
        </p:spPr>
        <p:txBody>
          <a:bodyPr wrap="square" rtlCol="0">
            <a:spAutoFit/>
          </a:bodyPr>
          <a:lstStyle/>
          <a:p>
            <a:endParaRPr lang="en-US" sz="2400" b="1" dirty="0"/>
          </a:p>
          <a:p>
            <a:r>
              <a:rPr lang="en-US" sz="2400" b="1" dirty="0" smtClean="0"/>
              <a:t>Should we </a:t>
            </a:r>
            <a:r>
              <a:rPr lang="en-US" sz="2400" dirty="0" smtClean="0"/>
              <a:t>plow through </a:t>
            </a:r>
            <a:r>
              <a:rPr lang="en-US" sz="2400" dirty="0"/>
              <a:t>the selection or </a:t>
            </a:r>
            <a:r>
              <a:rPr lang="en-US" sz="2400" dirty="0" smtClean="0"/>
              <a:t>zoom </a:t>
            </a:r>
            <a:r>
              <a:rPr lang="en-US" sz="2400" dirty="0"/>
              <a:t>in to the learning parts and going over the rest very quickly</a:t>
            </a:r>
          </a:p>
          <a:p>
            <a:r>
              <a:rPr lang="en-US" sz="2400" dirty="0"/>
              <a:t> </a:t>
            </a:r>
          </a:p>
          <a:p>
            <a:r>
              <a:rPr lang="en-US" sz="2400" dirty="0" smtClean="0"/>
              <a:t>                                       </a:t>
            </a:r>
          </a:p>
          <a:p>
            <a:r>
              <a:rPr lang="en-US" sz="2400" dirty="0" smtClean="0"/>
              <a:t> </a:t>
            </a:r>
            <a:r>
              <a:rPr lang="en-US" sz="2400" b="1" dirty="0" smtClean="0"/>
              <a:t>VOCABULARY (Suggestions for teaching)</a:t>
            </a:r>
            <a:endParaRPr lang="en-US" sz="2400" b="1" dirty="0"/>
          </a:p>
        </p:txBody>
      </p:sp>
      <p:pic>
        <p:nvPicPr>
          <p:cNvPr id="2" name="Picture 1"/>
          <p:cNvPicPr>
            <a:picLocks noChangeAspect="1"/>
          </p:cNvPicPr>
          <p:nvPr/>
        </p:nvPicPr>
        <p:blipFill>
          <a:blip r:embed="rId3"/>
          <a:stretch>
            <a:fillRect/>
          </a:stretch>
        </p:blipFill>
        <p:spPr>
          <a:xfrm>
            <a:off x="0" y="3789438"/>
            <a:ext cx="9144000" cy="2190648"/>
          </a:xfrm>
          <a:prstGeom prst="rect">
            <a:avLst/>
          </a:prstGeom>
        </p:spPr>
      </p:pic>
      <p:sp>
        <p:nvSpPr>
          <p:cNvPr id="4" name="Slide Number Placeholder 3"/>
          <p:cNvSpPr>
            <a:spLocks noGrp="1"/>
          </p:cNvSpPr>
          <p:nvPr>
            <p:ph type="sldNum" sz="quarter" idx="12"/>
          </p:nvPr>
        </p:nvSpPr>
        <p:spPr/>
        <p:txBody>
          <a:bodyPr/>
          <a:lstStyle/>
          <a:p>
            <a:fld id="{342BCE5E-A048-AD4A-808B-5E161B0E9C18}" type="slidenum">
              <a:rPr lang="en-US" smtClean="0"/>
              <a:t>47</a:t>
            </a:fld>
            <a:endParaRPr lang="en-US"/>
          </a:p>
        </p:txBody>
      </p:sp>
    </p:spTree>
    <p:extLst>
      <p:ext uri="{BB962C8B-B14F-4D97-AF65-F5344CB8AC3E}">
        <p14:creationId xmlns:p14="http://schemas.microsoft.com/office/powerpoint/2010/main" val="272654488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0" y="0"/>
            <a:ext cx="9144000" cy="755702"/>
          </a:xfrm>
          <a:prstGeom prst="rect">
            <a:avLst/>
          </a:prstGeom>
        </p:spPr>
      </p:pic>
      <p:sp>
        <p:nvSpPr>
          <p:cNvPr id="3" name="Footer Placeholder 2"/>
          <p:cNvSpPr>
            <a:spLocks noGrp="1"/>
          </p:cNvSpPr>
          <p:nvPr>
            <p:ph type="ftr" sz="quarter" idx="11"/>
          </p:nvPr>
        </p:nvSpPr>
        <p:spPr/>
        <p:txBody>
          <a:bodyPr/>
          <a:lstStyle/>
          <a:p>
            <a:r>
              <a:rPr lang="en-US" dirty="0" smtClean="0"/>
              <a:t>Eli Ghazel Egypt Nov  2015</a:t>
            </a:r>
            <a:endParaRPr lang="en-US" dirty="0"/>
          </a:p>
        </p:txBody>
      </p:sp>
      <p:sp>
        <p:nvSpPr>
          <p:cNvPr id="22" name="TextBox 21"/>
          <p:cNvSpPr txBox="1"/>
          <p:nvPr/>
        </p:nvSpPr>
        <p:spPr>
          <a:xfrm>
            <a:off x="458633" y="843908"/>
            <a:ext cx="8228167" cy="2308324"/>
          </a:xfrm>
          <a:prstGeom prst="rect">
            <a:avLst/>
          </a:prstGeom>
          <a:noFill/>
        </p:spPr>
        <p:txBody>
          <a:bodyPr wrap="square" rtlCol="0">
            <a:spAutoFit/>
          </a:bodyPr>
          <a:lstStyle/>
          <a:p>
            <a:r>
              <a:rPr lang="en-US" sz="2400" b="1" dirty="0" smtClean="0"/>
              <a:t>Read the word, the sentence, the task and study the picture.</a:t>
            </a:r>
          </a:p>
          <a:p>
            <a:pPr marL="342900" indent="-342900">
              <a:buFont typeface="Arial"/>
              <a:buChar char="•"/>
            </a:pPr>
            <a:r>
              <a:rPr lang="en-US" sz="2400" b="1" dirty="0" smtClean="0"/>
              <a:t>Write words for the things you see in the picture.</a:t>
            </a:r>
          </a:p>
          <a:p>
            <a:pPr marL="342900" indent="-342900">
              <a:buFont typeface="Arial"/>
              <a:buChar char="•"/>
            </a:pPr>
            <a:r>
              <a:rPr lang="en-US" sz="2400" b="1" dirty="0" smtClean="0"/>
              <a:t>Write answers for the questions</a:t>
            </a:r>
          </a:p>
          <a:p>
            <a:pPr marL="800100" lvl="1" indent="-342900">
              <a:buFont typeface="Wingdings" charset="2"/>
              <a:buChar char="ü"/>
            </a:pPr>
            <a:r>
              <a:rPr lang="en-US" sz="2400" b="1" dirty="0" smtClean="0"/>
              <a:t>What size is each piece of the cake?</a:t>
            </a:r>
          </a:p>
          <a:p>
            <a:pPr marL="800100" lvl="1" indent="-342900">
              <a:buFont typeface="Wingdings" charset="2"/>
              <a:buChar char="ü"/>
            </a:pPr>
            <a:r>
              <a:rPr lang="en-US" sz="2400" b="1" dirty="0" smtClean="0"/>
              <a:t>How many </a:t>
            </a:r>
            <a:r>
              <a:rPr lang="en-US" sz="2400" b="1" dirty="0" smtClean="0"/>
              <a:t>people are </a:t>
            </a:r>
            <a:r>
              <a:rPr lang="en-US" sz="2400" b="1" dirty="0" smtClean="0"/>
              <a:t>taking a piece of the cake?</a:t>
            </a:r>
          </a:p>
          <a:p>
            <a:pPr marL="800100" lvl="1" indent="-342900">
              <a:buFont typeface="Wingdings" charset="2"/>
              <a:buChar char="ü"/>
            </a:pPr>
            <a:r>
              <a:rPr lang="en-US" sz="2400" b="1" dirty="0" smtClean="0"/>
              <a:t>Who gets a bigger piece or a smaller piece of the cake?</a:t>
            </a:r>
            <a:endParaRPr lang="en-US" sz="2400" b="1" dirty="0"/>
          </a:p>
        </p:txBody>
      </p:sp>
      <p:pic>
        <p:nvPicPr>
          <p:cNvPr id="2" name="Picture 1"/>
          <p:cNvPicPr>
            <a:picLocks noChangeAspect="1"/>
          </p:cNvPicPr>
          <p:nvPr/>
        </p:nvPicPr>
        <p:blipFill>
          <a:blip r:embed="rId3"/>
          <a:stretch>
            <a:fillRect/>
          </a:stretch>
        </p:blipFill>
        <p:spPr>
          <a:xfrm>
            <a:off x="0" y="3789438"/>
            <a:ext cx="9144000" cy="2190648"/>
          </a:xfrm>
          <a:prstGeom prst="rect">
            <a:avLst/>
          </a:prstGeom>
        </p:spPr>
      </p:pic>
      <p:sp>
        <p:nvSpPr>
          <p:cNvPr id="4" name="Slide Number Placeholder 3"/>
          <p:cNvSpPr>
            <a:spLocks noGrp="1"/>
          </p:cNvSpPr>
          <p:nvPr>
            <p:ph type="sldNum" sz="quarter" idx="12"/>
          </p:nvPr>
        </p:nvSpPr>
        <p:spPr/>
        <p:txBody>
          <a:bodyPr/>
          <a:lstStyle/>
          <a:p>
            <a:fld id="{342BCE5E-A048-AD4A-808B-5E161B0E9C18}" type="slidenum">
              <a:rPr lang="en-US" smtClean="0"/>
              <a:t>48</a:t>
            </a:fld>
            <a:endParaRPr lang="en-US"/>
          </a:p>
        </p:txBody>
      </p:sp>
    </p:spTree>
    <p:extLst>
      <p:ext uri="{BB962C8B-B14F-4D97-AF65-F5344CB8AC3E}">
        <p14:creationId xmlns:p14="http://schemas.microsoft.com/office/powerpoint/2010/main" val="272748348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0" y="0"/>
            <a:ext cx="9144000" cy="755702"/>
          </a:xfrm>
          <a:prstGeom prst="rect">
            <a:avLst/>
          </a:prstGeom>
        </p:spPr>
      </p:pic>
      <p:sp>
        <p:nvSpPr>
          <p:cNvPr id="3" name="Footer Placeholder 2"/>
          <p:cNvSpPr>
            <a:spLocks noGrp="1"/>
          </p:cNvSpPr>
          <p:nvPr>
            <p:ph type="ftr" sz="quarter" idx="11"/>
          </p:nvPr>
        </p:nvSpPr>
        <p:spPr/>
        <p:txBody>
          <a:bodyPr/>
          <a:lstStyle/>
          <a:p>
            <a:r>
              <a:rPr lang="en-US" smtClean="0"/>
              <a:t>Eli Ghazel Egypt Nov  2015</a:t>
            </a:r>
            <a:endParaRPr lang="en-US" dirty="0"/>
          </a:p>
        </p:txBody>
      </p:sp>
      <p:sp>
        <p:nvSpPr>
          <p:cNvPr id="22" name="TextBox 21"/>
          <p:cNvSpPr txBox="1"/>
          <p:nvPr/>
        </p:nvSpPr>
        <p:spPr>
          <a:xfrm>
            <a:off x="458633" y="843908"/>
            <a:ext cx="8228167" cy="830997"/>
          </a:xfrm>
          <a:prstGeom prst="rect">
            <a:avLst/>
          </a:prstGeom>
          <a:noFill/>
        </p:spPr>
        <p:txBody>
          <a:bodyPr wrap="square" rtlCol="0">
            <a:spAutoFit/>
          </a:bodyPr>
          <a:lstStyle/>
          <a:p>
            <a:r>
              <a:rPr lang="en-US" sz="2400" b="1" dirty="0" smtClean="0"/>
              <a:t>Write words you listed under the following headings:</a:t>
            </a:r>
          </a:p>
          <a:p>
            <a:endParaRPr lang="en-US" sz="2400" b="1" dirty="0"/>
          </a:p>
        </p:txBody>
      </p:sp>
      <p:pic>
        <p:nvPicPr>
          <p:cNvPr id="2" name="Picture 1"/>
          <p:cNvPicPr>
            <a:picLocks noChangeAspect="1"/>
          </p:cNvPicPr>
          <p:nvPr/>
        </p:nvPicPr>
        <p:blipFill>
          <a:blip r:embed="rId3"/>
          <a:stretch>
            <a:fillRect/>
          </a:stretch>
        </p:blipFill>
        <p:spPr>
          <a:xfrm>
            <a:off x="0" y="3789438"/>
            <a:ext cx="9144000" cy="2190648"/>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662127013"/>
              </p:ext>
            </p:extLst>
          </p:nvPr>
        </p:nvGraphicFramePr>
        <p:xfrm>
          <a:off x="571587" y="1674905"/>
          <a:ext cx="7888632" cy="1788090"/>
        </p:xfrm>
        <a:graphic>
          <a:graphicData uri="http://schemas.openxmlformats.org/drawingml/2006/table">
            <a:tbl>
              <a:tblPr firstRow="1" bandRow="1">
                <a:tableStyleId>{5C22544A-7EE6-4342-B048-85BDC9FD1C3A}</a:tableStyleId>
              </a:tblPr>
              <a:tblGrid>
                <a:gridCol w="1972158"/>
                <a:gridCol w="1972158"/>
                <a:gridCol w="1972158"/>
                <a:gridCol w="1972158"/>
              </a:tblGrid>
              <a:tr h="828306">
                <a:tc>
                  <a:txBody>
                    <a:bodyPr/>
                    <a:lstStyle/>
                    <a:p>
                      <a:r>
                        <a:rPr lang="en-US" sz="2300" dirty="0" smtClean="0"/>
                        <a:t>Thing</a:t>
                      </a:r>
                      <a:r>
                        <a:rPr lang="en-US" sz="2300" baseline="0" dirty="0" smtClean="0"/>
                        <a:t> words</a:t>
                      </a:r>
                      <a:endParaRPr lang="en-US" sz="2300" dirty="0"/>
                    </a:p>
                  </a:txBody>
                  <a:tcPr marL="118329" marR="118329" marT="59165" marB="59165"/>
                </a:tc>
                <a:tc>
                  <a:txBody>
                    <a:bodyPr/>
                    <a:lstStyle/>
                    <a:p>
                      <a:r>
                        <a:rPr lang="en-US" sz="2300" dirty="0" smtClean="0"/>
                        <a:t>People words</a:t>
                      </a:r>
                      <a:endParaRPr lang="en-US" sz="2300" dirty="0"/>
                    </a:p>
                  </a:txBody>
                  <a:tcPr marL="118329" marR="118329" marT="59165" marB="59165"/>
                </a:tc>
                <a:tc>
                  <a:txBody>
                    <a:bodyPr/>
                    <a:lstStyle/>
                    <a:p>
                      <a:r>
                        <a:rPr lang="en-US" sz="2300" dirty="0" smtClean="0"/>
                        <a:t>Action</a:t>
                      </a:r>
                      <a:r>
                        <a:rPr lang="en-US" sz="2300" baseline="0" dirty="0" smtClean="0"/>
                        <a:t> words</a:t>
                      </a:r>
                      <a:endParaRPr lang="en-US" sz="2300" dirty="0"/>
                    </a:p>
                  </a:txBody>
                  <a:tcPr marL="118329" marR="118329" marT="59165" marB="59165"/>
                </a:tc>
                <a:tc>
                  <a:txBody>
                    <a:bodyPr/>
                    <a:lstStyle/>
                    <a:p>
                      <a:r>
                        <a:rPr lang="en-US" sz="2300" dirty="0" smtClean="0"/>
                        <a:t>Descriptive words</a:t>
                      </a:r>
                      <a:endParaRPr lang="en-US" sz="2300" dirty="0"/>
                    </a:p>
                  </a:txBody>
                  <a:tcPr marL="118329" marR="118329" marT="59165" marB="59165"/>
                </a:tc>
              </a:tr>
              <a:tr h="479892">
                <a:tc>
                  <a:txBody>
                    <a:bodyPr/>
                    <a:lstStyle/>
                    <a:p>
                      <a:endParaRPr lang="en-US" sz="2300"/>
                    </a:p>
                  </a:txBody>
                  <a:tcPr marL="118329" marR="118329" marT="59165" marB="59165"/>
                </a:tc>
                <a:tc>
                  <a:txBody>
                    <a:bodyPr/>
                    <a:lstStyle/>
                    <a:p>
                      <a:endParaRPr lang="en-US" sz="2300"/>
                    </a:p>
                  </a:txBody>
                  <a:tcPr marL="118329" marR="118329" marT="59165" marB="59165"/>
                </a:tc>
                <a:tc>
                  <a:txBody>
                    <a:bodyPr/>
                    <a:lstStyle/>
                    <a:p>
                      <a:endParaRPr lang="en-US" sz="2300"/>
                    </a:p>
                  </a:txBody>
                  <a:tcPr marL="118329" marR="118329" marT="59165" marB="59165"/>
                </a:tc>
                <a:tc>
                  <a:txBody>
                    <a:bodyPr/>
                    <a:lstStyle/>
                    <a:p>
                      <a:endParaRPr lang="en-US" sz="2300" dirty="0"/>
                    </a:p>
                  </a:txBody>
                  <a:tcPr marL="118329" marR="118329" marT="59165" marB="59165"/>
                </a:tc>
              </a:tr>
              <a:tr h="479892">
                <a:tc>
                  <a:txBody>
                    <a:bodyPr/>
                    <a:lstStyle/>
                    <a:p>
                      <a:endParaRPr lang="en-US" sz="2300"/>
                    </a:p>
                  </a:txBody>
                  <a:tcPr marL="118329" marR="118329" marT="59165" marB="59165"/>
                </a:tc>
                <a:tc>
                  <a:txBody>
                    <a:bodyPr/>
                    <a:lstStyle/>
                    <a:p>
                      <a:endParaRPr lang="en-US" sz="2300" dirty="0"/>
                    </a:p>
                  </a:txBody>
                  <a:tcPr marL="118329" marR="118329" marT="59165" marB="59165"/>
                </a:tc>
                <a:tc>
                  <a:txBody>
                    <a:bodyPr/>
                    <a:lstStyle/>
                    <a:p>
                      <a:endParaRPr lang="en-US" sz="2300"/>
                    </a:p>
                  </a:txBody>
                  <a:tcPr marL="118329" marR="118329" marT="59165" marB="59165"/>
                </a:tc>
                <a:tc>
                  <a:txBody>
                    <a:bodyPr/>
                    <a:lstStyle/>
                    <a:p>
                      <a:endParaRPr lang="en-US" sz="2300" dirty="0"/>
                    </a:p>
                  </a:txBody>
                  <a:tcPr marL="118329" marR="118329" marT="59165" marB="59165"/>
                </a:tc>
              </a:tr>
            </a:tbl>
          </a:graphicData>
        </a:graphic>
      </p:graphicFrame>
      <p:sp>
        <p:nvSpPr>
          <p:cNvPr id="5" name="Slide Number Placeholder 4"/>
          <p:cNvSpPr>
            <a:spLocks noGrp="1"/>
          </p:cNvSpPr>
          <p:nvPr>
            <p:ph type="sldNum" sz="quarter" idx="12"/>
          </p:nvPr>
        </p:nvSpPr>
        <p:spPr/>
        <p:txBody>
          <a:bodyPr/>
          <a:lstStyle/>
          <a:p>
            <a:fld id="{342BCE5E-A048-AD4A-808B-5E161B0E9C18}" type="slidenum">
              <a:rPr lang="en-US" smtClean="0"/>
              <a:t>49</a:t>
            </a:fld>
            <a:endParaRPr lang="en-US"/>
          </a:p>
        </p:txBody>
      </p:sp>
    </p:spTree>
    <p:extLst>
      <p:ext uri="{BB962C8B-B14F-4D97-AF65-F5344CB8AC3E}">
        <p14:creationId xmlns:p14="http://schemas.microsoft.com/office/powerpoint/2010/main" val="163288672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0" y="0"/>
            <a:ext cx="9144000" cy="755702"/>
          </a:xfrm>
          <a:prstGeom prst="rect">
            <a:avLst/>
          </a:prstGeom>
        </p:spPr>
      </p:pic>
      <p:sp>
        <p:nvSpPr>
          <p:cNvPr id="3" name="Footer Placeholder 2"/>
          <p:cNvSpPr>
            <a:spLocks noGrp="1"/>
          </p:cNvSpPr>
          <p:nvPr>
            <p:ph type="ftr" sz="quarter" idx="11"/>
          </p:nvPr>
        </p:nvSpPr>
        <p:spPr/>
        <p:txBody>
          <a:bodyPr/>
          <a:lstStyle/>
          <a:p>
            <a:r>
              <a:rPr lang="en-US" smtClean="0"/>
              <a:t>Eli Ghazel Egypt Nov  2015</a:t>
            </a:r>
            <a:endParaRPr lang="en-US" dirty="0"/>
          </a:p>
        </p:txBody>
      </p:sp>
      <p:sp>
        <p:nvSpPr>
          <p:cNvPr id="22" name="TextBox 21"/>
          <p:cNvSpPr txBox="1"/>
          <p:nvPr/>
        </p:nvSpPr>
        <p:spPr>
          <a:xfrm>
            <a:off x="458633" y="843908"/>
            <a:ext cx="8228167" cy="830997"/>
          </a:xfrm>
          <a:prstGeom prst="rect">
            <a:avLst/>
          </a:prstGeom>
          <a:noFill/>
        </p:spPr>
        <p:txBody>
          <a:bodyPr wrap="square" rtlCol="0">
            <a:spAutoFit/>
          </a:bodyPr>
          <a:lstStyle/>
          <a:p>
            <a:r>
              <a:rPr lang="en-US" sz="2400" b="1" dirty="0" smtClean="0"/>
              <a:t>Write words you listed under the following headings:</a:t>
            </a:r>
          </a:p>
          <a:p>
            <a:endParaRPr lang="en-US" sz="2400" b="1" dirty="0"/>
          </a:p>
        </p:txBody>
      </p:sp>
      <p:pic>
        <p:nvPicPr>
          <p:cNvPr id="2" name="Picture 1"/>
          <p:cNvPicPr>
            <a:picLocks noChangeAspect="1"/>
          </p:cNvPicPr>
          <p:nvPr/>
        </p:nvPicPr>
        <p:blipFill>
          <a:blip r:embed="rId3"/>
          <a:stretch>
            <a:fillRect/>
          </a:stretch>
        </p:blipFill>
        <p:spPr>
          <a:xfrm>
            <a:off x="0" y="3789438"/>
            <a:ext cx="9144000" cy="2190648"/>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391594539"/>
              </p:ext>
            </p:extLst>
          </p:nvPr>
        </p:nvGraphicFramePr>
        <p:xfrm>
          <a:off x="571587" y="1674905"/>
          <a:ext cx="7888632" cy="1788090"/>
        </p:xfrm>
        <a:graphic>
          <a:graphicData uri="http://schemas.openxmlformats.org/drawingml/2006/table">
            <a:tbl>
              <a:tblPr firstRow="1" bandRow="1">
                <a:tableStyleId>{5C22544A-7EE6-4342-B048-85BDC9FD1C3A}</a:tableStyleId>
              </a:tblPr>
              <a:tblGrid>
                <a:gridCol w="1972158"/>
                <a:gridCol w="1972158"/>
                <a:gridCol w="1972158"/>
                <a:gridCol w="1972158"/>
              </a:tblGrid>
              <a:tr h="828306">
                <a:tc>
                  <a:txBody>
                    <a:bodyPr/>
                    <a:lstStyle/>
                    <a:p>
                      <a:r>
                        <a:rPr lang="en-US" sz="2300" dirty="0" smtClean="0"/>
                        <a:t>what</a:t>
                      </a:r>
                      <a:endParaRPr lang="en-US" sz="2300" dirty="0"/>
                    </a:p>
                  </a:txBody>
                  <a:tcPr marL="118329" marR="118329" marT="59165" marB="59165"/>
                </a:tc>
                <a:tc>
                  <a:txBody>
                    <a:bodyPr/>
                    <a:lstStyle/>
                    <a:p>
                      <a:r>
                        <a:rPr lang="en-US" sz="2300" dirty="0" smtClean="0"/>
                        <a:t>who</a:t>
                      </a:r>
                      <a:endParaRPr lang="en-US" sz="2300" dirty="0"/>
                    </a:p>
                  </a:txBody>
                  <a:tcPr marL="118329" marR="118329" marT="59165" marB="59165"/>
                </a:tc>
                <a:tc>
                  <a:txBody>
                    <a:bodyPr/>
                    <a:lstStyle/>
                    <a:p>
                      <a:r>
                        <a:rPr lang="en-US" sz="2300" dirty="0" smtClean="0"/>
                        <a:t>where</a:t>
                      </a:r>
                      <a:endParaRPr lang="en-US" sz="2300" dirty="0"/>
                    </a:p>
                  </a:txBody>
                  <a:tcPr marL="118329" marR="118329" marT="59165" marB="59165"/>
                </a:tc>
                <a:tc>
                  <a:txBody>
                    <a:bodyPr/>
                    <a:lstStyle/>
                    <a:p>
                      <a:r>
                        <a:rPr lang="en-US" sz="2300" dirty="0" smtClean="0"/>
                        <a:t>when</a:t>
                      </a:r>
                      <a:endParaRPr lang="en-US" sz="2300" dirty="0"/>
                    </a:p>
                  </a:txBody>
                  <a:tcPr marL="118329" marR="118329" marT="59165" marB="59165"/>
                </a:tc>
              </a:tr>
              <a:tr h="479892">
                <a:tc>
                  <a:txBody>
                    <a:bodyPr/>
                    <a:lstStyle/>
                    <a:p>
                      <a:endParaRPr lang="en-US" sz="2300"/>
                    </a:p>
                  </a:txBody>
                  <a:tcPr marL="118329" marR="118329" marT="59165" marB="59165"/>
                </a:tc>
                <a:tc>
                  <a:txBody>
                    <a:bodyPr/>
                    <a:lstStyle/>
                    <a:p>
                      <a:endParaRPr lang="en-US" sz="2300"/>
                    </a:p>
                  </a:txBody>
                  <a:tcPr marL="118329" marR="118329" marT="59165" marB="59165"/>
                </a:tc>
                <a:tc>
                  <a:txBody>
                    <a:bodyPr/>
                    <a:lstStyle/>
                    <a:p>
                      <a:endParaRPr lang="en-US" sz="2300"/>
                    </a:p>
                  </a:txBody>
                  <a:tcPr marL="118329" marR="118329" marT="59165" marB="59165"/>
                </a:tc>
                <a:tc>
                  <a:txBody>
                    <a:bodyPr/>
                    <a:lstStyle/>
                    <a:p>
                      <a:endParaRPr lang="en-US" sz="2300" dirty="0"/>
                    </a:p>
                  </a:txBody>
                  <a:tcPr marL="118329" marR="118329" marT="59165" marB="59165"/>
                </a:tc>
              </a:tr>
              <a:tr h="479892">
                <a:tc>
                  <a:txBody>
                    <a:bodyPr/>
                    <a:lstStyle/>
                    <a:p>
                      <a:endParaRPr lang="en-US" sz="2300"/>
                    </a:p>
                  </a:txBody>
                  <a:tcPr marL="118329" marR="118329" marT="59165" marB="59165"/>
                </a:tc>
                <a:tc>
                  <a:txBody>
                    <a:bodyPr/>
                    <a:lstStyle/>
                    <a:p>
                      <a:endParaRPr lang="en-US" sz="2300" dirty="0"/>
                    </a:p>
                  </a:txBody>
                  <a:tcPr marL="118329" marR="118329" marT="59165" marB="59165"/>
                </a:tc>
                <a:tc>
                  <a:txBody>
                    <a:bodyPr/>
                    <a:lstStyle/>
                    <a:p>
                      <a:endParaRPr lang="en-US" sz="2300"/>
                    </a:p>
                  </a:txBody>
                  <a:tcPr marL="118329" marR="118329" marT="59165" marB="59165"/>
                </a:tc>
                <a:tc>
                  <a:txBody>
                    <a:bodyPr/>
                    <a:lstStyle/>
                    <a:p>
                      <a:endParaRPr lang="en-US" sz="2300" dirty="0"/>
                    </a:p>
                  </a:txBody>
                  <a:tcPr marL="118329" marR="118329" marT="59165" marB="59165"/>
                </a:tc>
              </a:tr>
            </a:tbl>
          </a:graphicData>
        </a:graphic>
      </p:graphicFrame>
      <p:sp>
        <p:nvSpPr>
          <p:cNvPr id="5" name="Slide Number Placeholder 4"/>
          <p:cNvSpPr>
            <a:spLocks noGrp="1"/>
          </p:cNvSpPr>
          <p:nvPr>
            <p:ph type="sldNum" sz="quarter" idx="12"/>
          </p:nvPr>
        </p:nvSpPr>
        <p:spPr/>
        <p:txBody>
          <a:bodyPr/>
          <a:lstStyle/>
          <a:p>
            <a:fld id="{342BCE5E-A048-AD4A-808B-5E161B0E9C18}" type="slidenum">
              <a:rPr lang="en-US" smtClean="0"/>
              <a:t>50</a:t>
            </a:fld>
            <a:endParaRPr lang="en-US"/>
          </a:p>
        </p:txBody>
      </p:sp>
    </p:spTree>
    <p:extLst>
      <p:ext uri="{BB962C8B-B14F-4D97-AF65-F5344CB8AC3E}">
        <p14:creationId xmlns:p14="http://schemas.microsoft.com/office/powerpoint/2010/main" val="219190815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6</a:t>
            </a:fld>
            <a:endParaRPr lang="en-US"/>
          </a:p>
        </p:txBody>
      </p:sp>
      <p:sp>
        <p:nvSpPr>
          <p:cNvPr id="6" name="Text Box 5"/>
          <p:cNvSpPr txBox="1"/>
          <p:nvPr/>
        </p:nvSpPr>
        <p:spPr>
          <a:xfrm>
            <a:off x="215280" y="1033140"/>
            <a:ext cx="8686799" cy="644254"/>
          </a:xfrm>
          <a:prstGeom prst="rect">
            <a:avLst/>
          </a:prstGeom>
          <a:noFill/>
          <a:ln>
            <a:noFill/>
          </a:ln>
          <a:effectLst/>
          <a:extLst>
            <a:ext uri="{FAA26D3D-D897-4be2-8F04-BA451C77F1D7}">
              <ma14:placeholderFlag xmlns:ma14="http://schemas.microsoft.com/office/mac/drawingml/2011/main"/>
            </a:ext>
            <a:ext uri="{C572A759-6A51-4108-AA02-DFA0A04FC94B}">
              <ma14:wrappingTextBoxFlag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0" rIns="91440" bIns="0" numCol="1" spcCol="0" rtlCol="0" fromWordArt="0" anchor="b" anchorCtr="0" forceAA="0" compatLnSpc="1">
            <a:prstTxWarp prst="textNoShape">
              <a:avLst/>
            </a:prstTxWarp>
            <a:noAutofit/>
          </a:bodyPr>
          <a:lstStyle/>
          <a:p>
            <a:pPr marL="0" marR="0">
              <a:lnSpc>
                <a:spcPct val="120000"/>
              </a:lnSpc>
              <a:spcBef>
                <a:spcPts val="0"/>
              </a:spcBef>
              <a:spcAft>
                <a:spcPts val="0"/>
              </a:spcAft>
            </a:pPr>
            <a:r>
              <a:rPr lang="en-US" sz="3200" b="1" kern="0" dirty="0" smtClean="0">
                <a:solidFill>
                  <a:schemeClr val="tx1"/>
                </a:solidFill>
                <a:effectLst/>
                <a:latin typeface="Calisto MT"/>
                <a:ea typeface="ＭＳ Ｐ明朝"/>
                <a:cs typeface="Times New Roman"/>
              </a:rPr>
              <a:t>2. Information</a:t>
            </a:r>
            <a:endParaRPr lang="en-US" sz="3200" b="1" kern="0" dirty="0">
              <a:solidFill>
                <a:schemeClr val="tx1"/>
              </a:solidFill>
              <a:effectLst/>
              <a:latin typeface="Calisto MT"/>
              <a:ea typeface="ＭＳ Ｐ明朝"/>
              <a:cs typeface="Times New Roman"/>
            </a:endParaRPr>
          </a:p>
        </p:txBody>
      </p:sp>
      <p:sp>
        <p:nvSpPr>
          <p:cNvPr id="4" name="Rectangle 3"/>
          <p:cNvSpPr/>
          <p:nvPr/>
        </p:nvSpPr>
        <p:spPr>
          <a:xfrm>
            <a:off x="370011" y="1967887"/>
            <a:ext cx="8532068" cy="1077218"/>
          </a:xfrm>
          <a:prstGeom prst="rect">
            <a:avLst/>
          </a:prstGeom>
        </p:spPr>
        <p:txBody>
          <a:bodyPr wrap="square">
            <a:spAutoFit/>
          </a:bodyPr>
          <a:lstStyle/>
          <a:p>
            <a:r>
              <a:rPr lang="en-US" sz="3200" b="1" dirty="0" smtClean="0"/>
              <a:t>I read 100 books on medicine…</a:t>
            </a:r>
          </a:p>
          <a:p>
            <a:r>
              <a:rPr lang="en-US" sz="3200" b="1" dirty="0"/>
              <a:t> </a:t>
            </a:r>
            <a:endParaRPr lang="en-US" sz="3200" dirty="0"/>
          </a:p>
        </p:txBody>
      </p:sp>
      <p:pic>
        <p:nvPicPr>
          <p:cNvPr id="7" name="Picture 6"/>
          <p:cNvPicPr>
            <a:picLocks noChangeAspect="1"/>
          </p:cNvPicPr>
          <p:nvPr/>
        </p:nvPicPr>
        <p:blipFill>
          <a:blip r:embed="rId3"/>
          <a:stretch>
            <a:fillRect/>
          </a:stretch>
        </p:blipFill>
        <p:spPr>
          <a:xfrm>
            <a:off x="5746593" y="3282950"/>
            <a:ext cx="2603500" cy="307340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370011" y="2782669"/>
            <a:ext cx="5376582" cy="1077218"/>
          </a:xfrm>
          <a:prstGeom prst="rect">
            <a:avLst/>
          </a:prstGeom>
        </p:spPr>
        <p:txBody>
          <a:bodyPr wrap="square">
            <a:spAutoFit/>
          </a:bodyPr>
          <a:lstStyle/>
          <a:p>
            <a:r>
              <a:rPr lang="en-US" sz="3200" b="1" dirty="0"/>
              <a:t>Who would trust me to </a:t>
            </a:r>
            <a:r>
              <a:rPr lang="en-US" sz="3200" b="1" dirty="0" smtClean="0"/>
              <a:t>perform </a:t>
            </a:r>
            <a:r>
              <a:rPr lang="en-US" sz="3200" b="1" dirty="0"/>
              <a:t>surgery on them?</a:t>
            </a:r>
            <a:endParaRPr lang="en-US" sz="3200" dirty="0"/>
          </a:p>
        </p:txBody>
      </p:sp>
    </p:spTree>
    <p:extLst>
      <p:ext uri="{BB962C8B-B14F-4D97-AF65-F5344CB8AC3E}">
        <p14:creationId xmlns:p14="http://schemas.microsoft.com/office/powerpoint/2010/main" val="34701224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0" y="0"/>
            <a:ext cx="9144000" cy="755702"/>
          </a:xfrm>
          <a:prstGeom prst="rect">
            <a:avLst/>
          </a:prstGeom>
        </p:spPr>
      </p:pic>
      <p:sp>
        <p:nvSpPr>
          <p:cNvPr id="3" name="Footer Placeholder 2"/>
          <p:cNvSpPr>
            <a:spLocks noGrp="1"/>
          </p:cNvSpPr>
          <p:nvPr>
            <p:ph type="ftr" sz="quarter" idx="11"/>
          </p:nvPr>
        </p:nvSpPr>
        <p:spPr/>
        <p:txBody>
          <a:bodyPr/>
          <a:lstStyle/>
          <a:p>
            <a:r>
              <a:rPr lang="en-US" smtClean="0"/>
              <a:t>Eli Ghazel Egypt Nov  2015</a:t>
            </a:r>
            <a:endParaRPr lang="en-US" dirty="0"/>
          </a:p>
        </p:txBody>
      </p:sp>
      <p:sp>
        <p:nvSpPr>
          <p:cNvPr id="22" name="TextBox 21"/>
          <p:cNvSpPr txBox="1"/>
          <p:nvPr/>
        </p:nvSpPr>
        <p:spPr>
          <a:xfrm>
            <a:off x="458633" y="843908"/>
            <a:ext cx="8228167" cy="1200328"/>
          </a:xfrm>
          <a:prstGeom prst="rect">
            <a:avLst/>
          </a:prstGeom>
          <a:noFill/>
        </p:spPr>
        <p:txBody>
          <a:bodyPr wrap="square" rtlCol="0">
            <a:spAutoFit/>
          </a:bodyPr>
          <a:lstStyle/>
          <a:p>
            <a:r>
              <a:rPr lang="en-US" sz="2400" b="1" dirty="0" smtClean="0"/>
              <a:t>Read the vocabulary word, examples, questions. Circle any similarities to the words you listed.</a:t>
            </a:r>
          </a:p>
          <a:p>
            <a:endParaRPr lang="en-US" sz="2400" b="1" dirty="0"/>
          </a:p>
        </p:txBody>
      </p:sp>
      <p:pic>
        <p:nvPicPr>
          <p:cNvPr id="2" name="Picture 1"/>
          <p:cNvPicPr>
            <a:picLocks noChangeAspect="1"/>
          </p:cNvPicPr>
          <p:nvPr/>
        </p:nvPicPr>
        <p:blipFill>
          <a:blip r:embed="rId3"/>
          <a:stretch>
            <a:fillRect/>
          </a:stretch>
        </p:blipFill>
        <p:spPr>
          <a:xfrm>
            <a:off x="0" y="3789438"/>
            <a:ext cx="9144000" cy="2190648"/>
          </a:xfrm>
          <a:prstGeom prst="rect">
            <a:avLst/>
          </a:prstGeom>
        </p:spPr>
      </p:pic>
      <p:sp>
        <p:nvSpPr>
          <p:cNvPr id="4" name="Slide Number Placeholder 3"/>
          <p:cNvSpPr>
            <a:spLocks noGrp="1"/>
          </p:cNvSpPr>
          <p:nvPr>
            <p:ph type="sldNum" sz="quarter" idx="12"/>
          </p:nvPr>
        </p:nvSpPr>
        <p:spPr/>
        <p:txBody>
          <a:bodyPr/>
          <a:lstStyle/>
          <a:p>
            <a:fld id="{342BCE5E-A048-AD4A-808B-5E161B0E9C18}" type="slidenum">
              <a:rPr lang="en-US" smtClean="0"/>
              <a:t>51</a:t>
            </a:fld>
            <a:endParaRPr lang="en-US"/>
          </a:p>
        </p:txBody>
      </p:sp>
    </p:spTree>
    <p:extLst>
      <p:ext uri="{BB962C8B-B14F-4D97-AF65-F5344CB8AC3E}">
        <p14:creationId xmlns:p14="http://schemas.microsoft.com/office/powerpoint/2010/main" val="407269026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0" y="0"/>
            <a:ext cx="9144000" cy="755702"/>
          </a:xfrm>
          <a:prstGeom prst="rect">
            <a:avLst/>
          </a:prstGeom>
        </p:spPr>
      </p:pic>
      <p:sp>
        <p:nvSpPr>
          <p:cNvPr id="3" name="Footer Placeholder 2"/>
          <p:cNvSpPr>
            <a:spLocks noGrp="1"/>
          </p:cNvSpPr>
          <p:nvPr>
            <p:ph type="ftr" sz="quarter" idx="11"/>
          </p:nvPr>
        </p:nvSpPr>
        <p:spPr/>
        <p:txBody>
          <a:bodyPr/>
          <a:lstStyle/>
          <a:p>
            <a:r>
              <a:rPr lang="en-US" smtClean="0"/>
              <a:t>Eli Ghazel Egypt Nov  2015</a:t>
            </a:r>
            <a:endParaRPr lang="en-US" dirty="0"/>
          </a:p>
        </p:txBody>
      </p:sp>
      <p:sp>
        <p:nvSpPr>
          <p:cNvPr id="22" name="TextBox 21"/>
          <p:cNvSpPr txBox="1"/>
          <p:nvPr/>
        </p:nvSpPr>
        <p:spPr>
          <a:xfrm>
            <a:off x="458633" y="843908"/>
            <a:ext cx="8228167" cy="2308324"/>
          </a:xfrm>
          <a:prstGeom prst="rect">
            <a:avLst/>
          </a:prstGeom>
          <a:noFill/>
        </p:spPr>
        <p:txBody>
          <a:bodyPr wrap="square" rtlCol="0">
            <a:spAutoFit/>
          </a:bodyPr>
          <a:lstStyle/>
          <a:p>
            <a:r>
              <a:rPr lang="en-US" sz="2400" b="1" dirty="0" smtClean="0"/>
              <a:t>Open your books to pages 12 to 14 and find the vocabulary word(s). Read the sentences before and after the sentence  that contains the vocabulary word. Find words that are related or go with the vocabulary word you are learning.</a:t>
            </a:r>
          </a:p>
          <a:p>
            <a:r>
              <a:rPr lang="en-US" sz="2400" b="1" dirty="0" smtClean="0"/>
              <a:t>Write the word in a circle on your paper. Write the words that “go with” it in a web around the circle.</a:t>
            </a:r>
            <a:endParaRPr lang="en-US" sz="2400" b="1" dirty="0"/>
          </a:p>
        </p:txBody>
      </p:sp>
      <p:sp>
        <p:nvSpPr>
          <p:cNvPr id="6" name="TextBox 5"/>
          <p:cNvSpPr txBox="1"/>
          <p:nvPr/>
        </p:nvSpPr>
        <p:spPr>
          <a:xfrm>
            <a:off x="3830921" y="3910525"/>
            <a:ext cx="2188879" cy="784830"/>
          </a:xfrm>
          <a:prstGeom prst="rect">
            <a:avLst/>
          </a:prstGeom>
          <a:noFill/>
        </p:spPr>
        <p:txBody>
          <a:bodyPr wrap="square" rtlCol="0">
            <a:spAutoFit/>
          </a:bodyPr>
          <a:lstStyle/>
          <a:p>
            <a:r>
              <a:rPr lang="en-US" sz="4500" dirty="0" smtClean="0"/>
              <a:t>fair</a:t>
            </a:r>
            <a:endParaRPr lang="en-US" sz="4500" dirty="0"/>
          </a:p>
        </p:txBody>
      </p:sp>
      <p:sp>
        <p:nvSpPr>
          <p:cNvPr id="7" name="Oval 6"/>
          <p:cNvSpPr/>
          <p:nvPr/>
        </p:nvSpPr>
        <p:spPr>
          <a:xfrm>
            <a:off x="3124200" y="3676562"/>
            <a:ext cx="2439897" cy="120323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599534" y="5113756"/>
            <a:ext cx="2188879" cy="369332"/>
          </a:xfrm>
          <a:prstGeom prst="rect">
            <a:avLst/>
          </a:prstGeom>
          <a:noFill/>
        </p:spPr>
        <p:txBody>
          <a:bodyPr wrap="square" rtlCol="0">
            <a:spAutoFit/>
          </a:bodyPr>
          <a:lstStyle/>
          <a:p>
            <a:r>
              <a:rPr lang="en-US" dirty="0" smtClean="0"/>
              <a:t>equal</a:t>
            </a:r>
            <a:endParaRPr lang="en-US" dirty="0"/>
          </a:p>
        </p:txBody>
      </p:sp>
      <p:sp>
        <p:nvSpPr>
          <p:cNvPr id="9" name="Oval 8"/>
          <p:cNvSpPr/>
          <p:nvPr/>
        </p:nvSpPr>
        <p:spPr>
          <a:xfrm>
            <a:off x="5348516" y="4879793"/>
            <a:ext cx="2439897" cy="120323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endCxn id="9" idx="1"/>
          </p:cNvCxnSpPr>
          <p:nvPr/>
        </p:nvCxnSpPr>
        <p:spPr>
          <a:xfrm>
            <a:off x="5348516" y="4556856"/>
            <a:ext cx="357315" cy="499146"/>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046470" y="5109557"/>
            <a:ext cx="2188879" cy="369332"/>
          </a:xfrm>
          <a:prstGeom prst="rect">
            <a:avLst/>
          </a:prstGeom>
          <a:noFill/>
        </p:spPr>
        <p:txBody>
          <a:bodyPr wrap="square" rtlCol="0">
            <a:spAutoFit/>
          </a:bodyPr>
          <a:lstStyle/>
          <a:p>
            <a:r>
              <a:rPr lang="en-US" dirty="0" smtClean="0"/>
              <a:t>Same for all</a:t>
            </a:r>
            <a:endParaRPr lang="en-US" dirty="0"/>
          </a:p>
        </p:txBody>
      </p:sp>
      <p:sp>
        <p:nvSpPr>
          <p:cNvPr id="12" name="Oval 11"/>
          <p:cNvSpPr/>
          <p:nvPr/>
        </p:nvSpPr>
        <p:spPr>
          <a:xfrm>
            <a:off x="1778742" y="4959928"/>
            <a:ext cx="2439897" cy="120323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a:endCxn id="12" idx="0"/>
          </p:cNvCxnSpPr>
          <p:nvPr/>
        </p:nvCxnSpPr>
        <p:spPr>
          <a:xfrm flipH="1">
            <a:off x="2998691" y="4411871"/>
            <a:ext cx="125510" cy="548057"/>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342BCE5E-A048-AD4A-808B-5E161B0E9C18}" type="slidenum">
              <a:rPr lang="en-US" smtClean="0"/>
              <a:t>52</a:t>
            </a:fld>
            <a:endParaRPr lang="en-US"/>
          </a:p>
        </p:txBody>
      </p:sp>
    </p:spTree>
    <p:extLst>
      <p:ext uri="{BB962C8B-B14F-4D97-AF65-F5344CB8AC3E}">
        <p14:creationId xmlns:p14="http://schemas.microsoft.com/office/powerpoint/2010/main" val="36827867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0" y="0"/>
            <a:ext cx="9144000" cy="755702"/>
          </a:xfrm>
          <a:prstGeom prst="rect">
            <a:avLst/>
          </a:prstGeom>
        </p:spPr>
      </p:pic>
      <p:sp>
        <p:nvSpPr>
          <p:cNvPr id="3" name="Footer Placeholder 2"/>
          <p:cNvSpPr>
            <a:spLocks noGrp="1"/>
          </p:cNvSpPr>
          <p:nvPr>
            <p:ph type="ftr" sz="quarter" idx="11"/>
          </p:nvPr>
        </p:nvSpPr>
        <p:spPr/>
        <p:txBody>
          <a:bodyPr/>
          <a:lstStyle/>
          <a:p>
            <a:r>
              <a:rPr lang="en-US" smtClean="0"/>
              <a:t>Eli Ghazel Egypt Nov  2015</a:t>
            </a:r>
            <a:endParaRPr lang="en-US" dirty="0"/>
          </a:p>
        </p:txBody>
      </p:sp>
      <p:sp>
        <p:nvSpPr>
          <p:cNvPr id="22" name="TextBox 21"/>
          <p:cNvSpPr txBox="1"/>
          <p:nvPr/>
        </p:nvSpPr>
        <p:spPr>
          <a:xfrm>
            <a:off x="458633" y="1305573"/>
            <a:ext cx="8228167" cy="461665"/>
          </a:xfrm>
          <a:prstGeom prst="rect">
            <a:avLst/>
          </a:prstGeom>
          <a:noFill/>
        </p:spPr>
        <p:txBody>
          <a:bodyPr wrap="square" rtlCol="0">
            <a:spAutoFit/>
          </a:bodyPr>
          <a:lstStyle/>
          <a:p>
            <a:r>
              <a:rPr lang="en-US" sz="2400" b="1" dirty="0" smtClean="0"/>
              <a:t>Go to the practice book and do the task alone.</a:t>
            </a:r>
            <a:endParaRPr lang="en-US" sz="2400" b="1" dirty="0"/>
          </a:p>
        </p:txBody>
      </p:sp>
      <p:sp>
        <p:nvSpPr>
          <p:cNvPr id="6" name="TextBox 5"/>
          <p:cNvSpPr txBox="1"/>
          <p:nvPr/>
        </p:nvSpPr>
        <p:spPr>
          <a:xfrm>
            <a:off x="3830921" y="3910525"/>
            <a:ext cx="2188879" cy="784830"/>
          </a:xfrm>
          <a:prstGeom prst="rect">
            <a:avLst/>
          </a:prstGeom>
          <a:noFill/>
        </p:spPr>
        <p:txBody>
          <a:bodyPr wrap="square" rtlCol="0">
            <a:spAutoFit/>
          </a:bodyPr>
          <a:lstStyle/>
          <a:p>
            <a:r>
              <a:rPr lang="en-US" sz="4500" dirty="0" smtClean="0"/>
              <a:t>fair</a:t>
            </a:r>
            <a:endParaRPr lang="en-US" sz="4500" dirty="0"/>
          </a:p>
        </p:txBody>
      </p:sp>
      <p:sp>
        <p:nvSpPr>
          <p:cNvPr id="7" name="Oval 6"/>
          <p:cNvSpPr/>
          <p:nvPr/>
        </p:nvSpPr>
        <p:spPr>
          <a:xfrm>
            <a:off x="3124200" y="3676562"/>
            <a:ext cx="2439897" cy="120323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599534" y="5113756"/>
            <a:ext cx="2188879" cy="369332"/>
          </a:xfrm>
          <a:prstGeom prst="rect">
            <a:avLst/>
          </a:prstGeom>
          <a:noFill/>
        </p:spPr>
        <p:txBody>
          <a:bodyPr wrap="square" rtlCol="0">
            <a:spAutoFit/>
          </a:bodyPr>
          <a:lstStyle/>
          <a:p>
            <a:r>
              <a:rPr lang="en-US" dirty="0" smtClean="0"/>
              <a:t>equal</a:t>
            </a:r>
            <a:endParaRPr lang="en-US" dirty="0"/>
          </a:p>
        </p:txBody>
      </p:sp>
      <p:sp>
        <p:nvSpPr>
          <p:cNvPr id="9" name="Oval 8"/>
          <p:cNvSpPr/>
          <p:nvPr/>
        </p:nvSpPr>
        <p:spPr>
          <a:xfrm>
            <a:off x="5348516" y="4879793"/>
            <a:ext cx="2439897" cy="120323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endCxn id="9" idx="1"/>
          </p:cNvCxnSpPr>
          <p:nvPr/>
        </p:nvCxnSpPr>
        <p:spPr>
          <a:xfrm>
            <a:off x="5348516" y="4556856"/>
            <a:ext cx="357315" cy="499146"/>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046470" y="5109557"/>
            <a:ext cx="2188879" cy="369332"/>
          </a:xfrm>
          <a:prstGeom prst="rect">
            <a:avLst/>
          </a:prstGeom>
          <a:noFill/>
        </p:spPr>
        <p:txBody>
          <a:bodyPr wrap="square" rtlCol="0">
            <a:spAutoFit/>
          </a:bodyPr>
          <a:lstStyle/>
          <a:p>
            <a:r>
              <a:rPr lang="en-US" dirty="0" smtClean="0"/>
              <a:t>Same for all</a:t>
            </a:r>
            <a:endParaRPr lang="en-US" dirty="0"/>
          </a:p>
        </p:txBody>
      </p:sp>
      <p:sp>
        <p:nvSpPr>
          <p:cNvPr id="12" name="Oval 11"/>
          <p:cNvSpPr/>
          <p:nvPr/>
        </p:nvSpPr>
        <p:spPr>
          <a:xfrm>
            <a:off x="1778742" y="4959928"/>
            <a:ext cx="2439897" cy="120323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a:endCxn id="12" idx="0"/>
          </p:cNvCxnSpPr>
          <p:nvPr/>
        </p:nvCxnSpPr>
        <p:spPr>
          <a:xfrm flipH="1">
            <a:off x="2998691" y="4411871"/>
            <a:ext cx="125510" cy="548057"/>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915833" y="2130503"/>
            <a:ext cx="8228167" cy="461665"/>
          </a:xfrm>
          <a:prstGeom prst="rect">
            <a:avLst/>
          </a:prstGeom>
          <a:noFill/>
        </p:spPr>
        <p:txBody>
          <a:bodyPr wrap="square" rtlCol="0">
            <a:spAutoFit/>
          </a:bodyPr>
          <a:lstStyle/>
          <a:p>
            <a:r>
              <a:rPr lang="en-US" sz="2400" b="1" dirty="0" smtClean="0"/>
              <a:t>* Write a sentence for each word</a:t>
            </a:r>
            <a:endParaRPr lang="en-US" sz="2400" b="1" dirty="0"/>
          </a:p>
        </p:txBody>
      </p:sp>
      <p:sp>
        <p:nvSpPr>
          <p:cNvPr id="2" name="Slide Number Placeholder 1"/>
          <p:cNvSpPr>
            <a:spLocks noGrp="1"/>
          </p:cNvSpPr>
          <p:nvPr>
            <p:ph type="sldNum" sz="quarter" idx="12"/>
          </p:nvPr>
        </p:nvSpPr>
        <p:spPr/>
        <p:txBody>
          <a:bodyPr/>
          <a:lstStyle/>
          <a:p>
            <a:fld id="{342BCE5E-A048-AD4A-808B-5E161B0E9C18}" type="slidenum">
              <a:rPr lang="en-US" smtClean="0"/>
              <a:t>53</a:t>
            </a:fld>
            <a:endParaRPr lang="en-US"/>
          </a:p>
        </p:txBody>
      </p:sp>
    </p:spTree>
    <p:extLst>
      <p:ext uri="{BB962C8B-B14F-4D97-AF65-F5344CB8AC3E}">
        <p14:creationId xmlns:p14="http://schemas.microsoft.com/office/powerpoint/2010/main" val="1198551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5279" y="611517"/>
            <a:ext cx="7986339" cy="2308324"/>
          </a:xfrm>
          <a:prstGeom prst="rect">
            <a:avLst/>
          </a:prstGeom>
          <a:noFill/>
        </p:spPr>
        <p:txBody>
          <a:bodyPr wrap="square" rtlCol="0">
            <a:spAutoFit/>
          </a:bodyPr>
          <a:lstStyle/>
          <a:p>
            <a:r>
              <a:rPr lang="en-US" sz="2400" dirty="0" smtClean="0">
                <a:solidFill>
                  <a:srgbClr val="000090"/>
                </a:solidFill>
              </a:rPr>
              <a:t>Task A: </a:t>
            </a:r>
            <a:r>
              <a:rPr lang="en-US" sz="2400" dirty="0"/>
              <a:t>Look at the picture. Write words for what you can see in the </a:t>
            </a:r>
            <a:r>
              <a:rPr lang="en-US" sz="2400" dirty="0" smtClean="0"/>
              <a:t>picture. </a:t>
            </a:r>
          </a:p>
          <a:p>
            <a:pPr marL="342900" indent="-342900">
              <a:buFont typeface="Arial"/>
              <a:buChar char="•"/>
            </a:pPr>
            <a:r>
              <a:rPr lang="en-US" sz="2400" dirty="0" smtClean="0"/>
              <a:t>In </a:t>
            </a:r>
            <a:r>
              <a:rPr lang="en-US" sz="2400" dirty="0"/>
              <a:t>pairs/groups of three, tell each other the words you </a:t>
            </a:r>
            <a:r>
              <a:rPr lang="en-US" sz="2400" dirty="0" smtClean="0"/>
              <a:t>wrote. </a:t>
            </a:r>
          </a:p>
          <a:p>
            <a:pPr marL="342900" indent="-342900">
              <a:buFont typeface="Arial"/>
              <a:buChar char="•"/>
            </a:pPr>
            <a:r>
              <a:rPr lang="en-US" sz="2400" dirty="0" smtClean="0"/>
              <a:t>Add </a:t>
            </a:r>
            <a:r>
              <a:rPr lang="en-US" sz="2400" dirty="0"/>
              <a:t>words to your list from each </a:t>
            </a:r>
            <a:r>
              <a:rPr lang="en-US" sz="2400" dirty="0" smtClean="0"/>
              <a:t>other’s list.</a:t>
            </a:r>
            <a:endParaRPr lang="en-US" sz="2400" dirty="0"/>
          </a:p>
          <a:p>
            <a:endParaRPr lang="en-US" sz="2400" dirty="0"/>
          </a:p>
        </p:txBody>
      </p:sp>
      <p:sp>
        <p:nvSpPr>
          <p:cNvPr id="2" name="Rectangle 1"/>
          <p:cNvSpPr/>
          <p:nvPr/>
        </p:nvSpPr>
        <p:spPr>
          <a:xfrm>
            <a:off x="2489809" y="3440352"/>
            <a:ext cx="4572000" cy="923330"/>
          </a:xfrm>
          <a:prstGeom prst="rect">
            <a:avLst/>
          </a:prstGeom>
        </p:spPr>
        <p:txBody>
          <a:bodyPr>
            <a:spAutoFit/>
          </a:bodyPr>
          <a:lstStyle/>
          <a:p>
            <a:r>
              <a:rPr lang="en-US" b="1" dirty="0">
                <a:solidFill>
                  <a:srgbClr val="FF0000"/>
                </a:solidFill>
              </a:rPr>
              <a:t>A Viewing</a:t>
            </a:r>
            <a:endParaRPr lang="en-US" dirty="0">
              <a:solidFill>
                <a:srgbClr val="FF0000"/>
              </a:solidFill>
            </a:endParaRPr>
          </a:p>
          <a:p>
            <a:r>
              <a:rPr lang="en-US" b="1" dirty="0">
                <a:solidFill>
                  <a:srgbClr val="FF0000"/>
                </a:solidFill>
              </a:rPr>
              <a:t>B Activating prior </a:t>
            </a:r>
            <a:r>
              <a:rPr lang="en-US" b="1" dirty="0" smtClean="0">
                <a:solidFill>
                  <a:srgbClr val="FF0000"/>
                </a:solidFill>
              </a:rPr>
              <a:t>knowledge</a:t>
            </a:r>
            <a:endParaRPr lang="en-US" dirty="0">
              <a:solidFill>
                <a:srgbClr val="FF0000"/>
              </a:solidFill>
            </a:endParaRPr>
          </a:p>
          <a:p>
            <a:r>
              <a:rPr lang="en-US" b="1" dirty="0">
                <a:solidFill>
                  <a:srgbClr val="FF0000"/>
                </a:solidFill>
              </a:rPr>
              <a:t>C Oral interaction</a:t>
            </a:r>
            <a:endParaRPr lang="en-US" dirty="0">
              <a:solidFill>
                <a:srgbClr val="FF0000"/>
              </a:solidFill>
            </a:endParaRPr>
          </a:p>
        </p:txBody>
      </p:sp>
      <p:sp>
        <p:nvSpPr>
          <p:cNvPr id="4" name="TextBox 3"/>
          <p:cNvSpPr txBox="1"/>
          <p:nvPr/>
        </p:nvSpPr>
        <p:spPr>
          <a:xfrm>
            <a:off x="2405015" y="1077207"/>
            <a:ext cx="2839001" cy="369332"/>
          </a:xfrm>
          <a:prstGeom prst="rect">
            <a:avLst/>
          </a:prstGeom>
          <a:noFill/>
        </p:spPr>
        <p:txBody>
          <a:bodyPr wrap="none" rtlCol="0">
            <a:spAutoFit/>
          </a:bodyPr>
          <a:lstStyle/>
          <a:p>
            <a:r>
              <a:rPr lang="en-US" i="1" dirty="0">
                <a:solidFill>
                  <a:srgbClr val="FF0000"/>
                </a:solidFill>
              </a:rPr>
              <a:t>(activating prior knowledge)</a:t>
            </a:r>
            <a:endParaRPr lang="en-US" dirty="0">
              <a:solidFill>
                <a:srgbClr val="FF0000"/>
              </a:solidFill>
            </a:endParaRPr>
          </a:p>
        </p:txBody>
      </p:sp>
      <p:sp>
        <p:nvSpPr>
          <p:cNvPr id="14" name="TextBox 13"/>
          <p:cNvSpPr txBox="1"/>
          <p:nvPr/>
        </p:nvSpPr>
        <p:spPr>
          <a:xfrm>
            <a:off x="1798554" y="1766094"/>
            <a:ext cx="3920915" cy="369332"/>
          </a:xfrm>
          <a:prstGeom prst="rect">
            <a:avLst/>
          </a:prstGeom>
          <a:noFill/>
        </p:spPr>
        <p:txBody>
          <a:bodyPr wrap="none" rtlCol="0">
            <a:spAutoFit/>
          </a:bodyPr>
          <a:lstStyle/>
          <a:p>
            <a:r>
              <a:rPr lang="en-US" i="1" dirty="0">
                <a:solidFill>
                  <a:srgbClr val="FF0000"/>
                </a:solidFill>
              </a:rPr>
              <a:t>(oral social interaction among students</a:t>
            </a:r>
            <a:r>
              <a:rPr lang="en-US" i="1" dirty="0"/>
              <a:t>)</a:t>
            </a:r>
            <a:endParaRPr lang="en-US" dirty="0">
              <a:solidFill>
                <a:srgbClr val="FF0000"/>
              </a:solidFill>
            </a:endParaRPr>
          </a:p>
        </p:txBody>
      </p:sp>
      <p:sp>
        <p:nvSpPr>
          <p:cNvPr id="15" name="TextBox 14"/>
          <p:cNvSpPr txBox="1"/>
          <p:nvPr/>
        </p:nvSpPr>
        <p:spPr>
          <a:xfrm>
            <a:off x="3001358" y="2503469"/>
            <a:ext cx="5010381" cy="369332"/>
          </a:xfrm>
          <a:prstGeom prst="rect">
            <a:avLst/>
          </a:prstGeom>
          <a:noFill/>
        </p:spPr>
        <p:txBody>
          <a:bodyPr wrap="none" rtlCol="0">
            <a:spAutoFit/>
          </a:bodyPr>
          <a:lstStyle/>
          <a:p>
            <a:r>
              <a:rPr lang="en-US" i="1" dirty="0">
                <a:solidFill>
                  <a:srgbClr val="FF0000"/>
                </a:solidFill>
              </a:rPr>
              <a:t>(expanding learning through oral social interaction)</a:t>
            </a:r>
            <a:endParaRPr lang="en-US" dirty="0">
              <a:solidFill>
                <a:srgbClr val="FF0000"/>
              </a:solidFill>
            </a:endParaRPr>
          </a:p>
        </p:txBody>
      </p:sp>
      <p:sp>
        <p:nvSpPr>
          <p:cNvPr id="5" name="Footer Placeholder 4"/>
          <p:cNvSpPr>
            <a:spLocks noGrp="1"/>
          </p:cNvSpPr>
          <p:nvPr>
            <p:ph type="ftr" sz="quarter" idx="11"/>
          </p:nvPr>
        </p:nvSpPr>
        <p:spPr/>
        <p:txBody>
          <a:bodyPr/>
          <a:lstStyle/>
          <a:p>
            <a:r>
              <a:rPr lang="en-US" smtClean="0"/>
              <a:t>Eli Ghazel Egypt Nov  2015</a:t>
            </a:r>
            <a:endParaRPr lang="en-US"/>
          </a:p>
        </p:txBody>
      </p:sp>
      <p:sp>
        <p:nvSpPr>
          <p:cNvPr id="6" name="Slide Number Placeholder 5"/>
          <p:cNvSpPr>
            <a:spLocks noGrp="1"/>
          </p:cNvSpPr>
          <p:nvPr>
            <p:ph type="sldNum" sz="quarter" idx="12"/>
          </p:nvPr>
        </p:nvSpPr>
        <p:spPr/>
        <p:txBody>
          <a:bodyPr/>
          <a:lstStyle/>
          <a:p>
            <a:fld id="{342BCE5E-A048-AD4A-808B-5E161B0E9C18}" type="slidenum">
              <a:rPr lang="en-US" smtClean="0"/>
              <a:t>54</a:t>
            </a:fld>
            <a:endParaRPr lang="en-US"/>
          </a:p>
        </p:txBody>
      </p:sp>
    </p:spTree>
    <p:extLst>
      <p:ext uri="{BB962C8B-B14F-4D97-AF65-F5344CB8AC3E}">
        <p14:creationId xmlns:p14="http://schemas.microsoft.com/office/powerpoint/2010/main" val="2376580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4"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Eli Ghazel Egypt Nov  2015</a:t>
            </a:r>
            <a:endParaRPr lang="en-US"/>
          </a:p>
        </p:txBody>
      </p:sp>
      <p:sp>
        <p:nvSpPr>
          <p:cNvPr id="3" name="Slide Number Placeholder 2"/>
          <p:cNvSpPr>
            <a:spLocks noGrp="1"/>
          </p:cNvSpPr>
          <p:nvPr>
            <p:ph type="sldNum" sz="quarter" idx="12"/>
          </p:nvPr>
        </p:nvSpPr>
        <p:spPr/>
        <p:txBody>
          <a:bodyPr/>
          <a:lstStyle/>
          <a:p>
            <a:fld id="{342BCE5E-A048-AD4A-808B-5E161B0E9C18}" type="slidenum">
              <a:rPr lang="en-US" smtClean="0"/>
              <a:t>55</a:t>
            </a:fld>
            <a:endParaRPr lang="en-US"/>
          </a:p>
        </p:txBody>
      </p:sp>
      <p:pic>
        <p:nvPicPr>
          <p:cNvPr id="5" name="Picture 4"/>
          <p:cNvPicPr>
            <a:picLocks noChangeAspect="1"/>
          </p:cNvPicPr>
          <p:nvPr/>
        </p:nvPicPr>
        <p:blipFill>
          <a:blip r:embed="rId2"/>
          <a:stretch>
            <a:fillRect/>
          </a:stretch>
        </p:blipFill>
        <p:spPr>
          <a:xfrm>
            <a:off x="488950" y="702066"/>
            <a:ext cx="8303040" cy="3641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386489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5279" y="611517"/>
            <a:ext cx="7986339" cy="2677656"/>
          </a:xfrm>
          <a:prstGeom prst="rect">
            <a:avLst/>
          </a:prstGeom>
          <a:noFill/>
        </p:spPr>
        <p:txBody>
          <a:bodyPr wrap="square" rtlCol="0">
            <a:spAutoFit/>
          </a:bodyPr>
          <a:lstStyle/>
          <a:p>
            <a:r>
              <a:rPr lang="en-US" sz="2400" dirty="0" smtClean="0">
                <a:solidFill>
                  <a:srgbClr val="000090"/>
                </a:solidFill>
              </a:rPr>
              <a:t>TASK B:</a:t>
            </a:r>
            <a:r>
              <a:rPr lang="en-US" sz="2400" dirty="0" smtClean="0"/>
              <a:t> </a:t>
            </a:r>
            <a:r>
              <a:rPr lang="en-US" sz="2400" dirty="0"/>
              <a:t>Read the text </a:t>
            </a:r>
            <a:r>
              <a:rPr lang="en-US" sz="2400" dirty="0" smtClean="0"/>
              <a:t>about the picture. </a:t>
            </a:r>
          </a:p>
          <a:p>
            <a:endParaRPr lang="en-US" sz="2400" dirty="0" smtClean="0"/>
          </a:p>
          <a:p>
            <a:r>
              <a:rPr lang="en-US" sz="2400" dirty="0" smtClean="0"/>
              <a:t>Look </a:t>
            </a:r>
            <a:r>
              <a:rPr lang="en-US" sz="2400" dirty="0"/>
              <a:t>for words that are the same or similar to the words you wrote </a:t>
            </a:r>
            <a:r>
              <a:rPr lang="en-US" sz="2400" dirty="0" smtClean="0"/>
              <a:t>before. </a:t>
            </a:r>
          </a:p>
          <a:p>
            <a:pPr marL="342900" indent="-342900">
              <a:buFont typeface="Arial"/>
              <a:buChar char="•"/>
            </a:pPr>
            <a:r>
              <a:rPr lang="en-US" sz="2400" dirty="0" smtClean="0"/>
              <a:t>Find </a:t>
            </a:r>
            <a:r>
              <a:rPr lang="en-US" sz="2400" dirty="0"/>
              <a:t>and copy on your list more new words that are for what you can see in the </a:t>
            </a:r>
            <a:r>
              <a:rPr lang="en-US" sz="2400" dirty="0" smtClean="0"/>
              <a:t>picture.</a:t>
            </a:r>
            <a:endParaRPr lang="en-US" sz="2400" dirty="0"/>
          </a:p>
          <a:p>
            <a:endParaRPr lang="en-US" sz="2400" dirty="0"/>
          </a:p>
        </p:txBody>
      </p:sp>
      <p:sp>
        <p:nvSpPr>
          <p:cNvPr id="4" name="Rectangle 3"/>
          <p:cNvSpPr/>
          <p:nvPr/>
        </p:nvSpPr>
        <p:spPr>
          <a:xfrm>
            <a:off x="4073254" y="1057006"/>
            <a:ext cx="4572000" cy="369332"/>
          </a:xfrm>
          <a:prstGeom prst="rect">
            <a:avLst/>
          </a:prstGeom>
        </p:spPr>
        <p:txBody>
          <a:bodyPr>
            <a:spAutoFit/>
          </a:bodyPr>
          <a:lstStyle/>
          <a:p>
            <a:r>
              <a:rPr lang="en-US" i="1" dirty="0">
                <a:solidFill>
                  <a:srgbClr val="FF0000"/>
                </a:solidFill>
              </a:rPr>
              <a:t>(exposure to language through reading)</a:t>
            </a:r>
            <a:endParaRPr lang="en-US" dirty="0">
              <a:solidFill>
                <a:srgbClr val="FF0000"/>
              </a:solidFill>
            </a:endParaRPr>
          </a:p>
        </p:txBody>
      </p:sp>
      <p:sp>
        <p:nvSpPr>
          <p:cNvPr id="5" name="Rectangle 4"/>
          <p:cNvSpPr/>
          <p:nvPr/>
        </p:nvSpPr>
        <p:spPr>
          <a:xfrm>
            <a:off x="2391366" y="1796088"/>
            <a:ext cx="4572000" cy="369332"/>
          </a:xfrm>
          <a:prstGeom prst="rect">
            <a:avLst/>
          </a:prstGeom>
        </p:spPr>
        <p:txBody>
          <a:bodyPr>
            <a:spAutoFit/>
          </a:bodyPr>
          <a:lstStyle/>
          <a:p>
            <a:r>
              <a:rPr lang="en-US" i="1" dirty="0">
                <a:solidFill>
                  <a:srgbClr val="FF0000"/>
                </a:solidFill>
              </a:rPr>
              <a:t>(comparing prior knowledge to text being read)</a:t>
            </a:r>
            <a:endParaRPr lang="en-US" dirty="0">
              <a:solidFill>
                <a:srgbClr val="FF0000"/>
              </a:solidFill>
            </a:endParaRPr>
          </a:p>
        </p:txBody>
      </p:sp>
      <p:sp>
        <p:nvSpPr>
          <p:cNvPr id="6" name="Rectangle 5"/>
          <p:cNvSpPr/>
          <p:nvPr/>
        </p:nvSpPr>
        <p:spPr>
          <a:xfrm>
            <a:off x="3909618" y="2919841"/>
            <a:ext cx="4572000" cy="369332"/>
          </a:xfrm>
          <a:prstGeom prst="rect">
            <a:avLst/>
          </a:prstGeom>
        </p:spPr>
        <p:txBody>
          <a:bodyPr>
            <a:spAutoFit/>
          </a:bodyPr>
          <a:lstStyle/>
          <a:p>
            <a:r>
              <a:rPr lang="en-US" i="1" dirty="0">
                <a:solidFill>
                  <a:srgbClr val="FF0000"/>
                </a:solidFill>
              </a:rPr>
              <a:t>(expanding learning through reading)</a:t>
            </a:r>
            <a:endParaRPr lang="en-US" dirty="0">
              <a:solidFill>
                <a:srgbClr val="FF0000"/>
              </a:solidFill>
            </a:endParaRPr>
          </a:p>
        </p:txBody>
      </p:sp>
      <p:sp>
        <p:nvSpPr>
          <p:cNvPr id="7" name="Rectangle 6"/>
          <p:cNvSpPr/>
          <p:nvPr/>
        </p:nvSpPr>
        <p:spPr>
          <a:xfrm>
            <a:off x="3299030" y="3831854"/>
            <a:ext cx="2372389" cy="923330"/>
          </a:xfrm>
          <a:prstGeom prst="rect">
            <a:avLst/>
          </a:prstGeom>
        </p:spPr>
        <p:txBody>
          <a:bodyPr wrap="none">
            <a:spAutoFit/>
          </a:bodyPr>
          <a:lstStyle/>
          <a:p>
            <a:r>
              <a:rPr lang="en-US" b="1" dirty="0">
                <a:solidFill>
                  <a:srgbClr val="FF0000"/>
                </a:solidFill>
              </a:rPr>
              <a:t>A Reading exposure</a:t>
            </a:r>
            <a:endParaRPr lang="en-US" dirty="0">
              <a:solidFill>
                <a:srgbClr val="FF0000"/>
              </a:solidFill>
            </a:endParaRPr>
          </a:p>
          <a:p>
            <a:r>
              <a:rPr lang="en-US" b="1" dirty="0">
                <a:solidFill>
                  <a:srgbClr val="FF0000"/>
                </a:solidFill>
              </a:rPr>
              <a:t>B Comparing skills</a:t>
            </a:r>
            <a:endParaRPr lang="en-US" dirty="0">
              <a:solidFill>
                <a:srgbClr val="FF0000"/>
              </a:solidFill>
            </a:endParaRPr>
          </a:p>
          <a:p>
            <a:r>
              <a:rPr lang="en-US" b="1" dirty="0">
                <a:solidFill>
                  <a:srgbClr val="FF0000"/>
                </a:solidFill>
              </a:rPr>
              <a:t>C Learning from others</a:t>
            </a:r>
            <a:endParaRPr lang="en-US" dirty="0">
              <a:solidFill>
                <a:srgbClr val="FF0000"/>
              </a:solidFill>
            </a:endParaRPr>
          </a:p>
        </p:txBody>
      </p:sp>
      <p:sp>
        <p:nvSpPr>
          <p:cNvPr id="2" name="Footer Placeholder 1"/>
          <p:cNvSpPr>
            <a:spLocks noGrp="1"/>
          </p:cNvSpPr>
          <p:nvPr>
            <p:ph type="ftr" sz="quarter" idx="11"/>
          </p:nvPr>
        </p:nvSpPr>
        <p:spPr/>
        <p:txBody>
          <a:bodyPr/>
          <a:lstStyle/>
          <a:p>
            <a:r>
              <a:rPr lang="en-US" smtClean="0"/>
              <a:t>Eli Ghazel Egypt Nov  2015</a:t>
            </a:r>
            <a:endParaRPr lang="en-US"/>
          </a:p>
        </p:txBody>
      </p:sp>
      <p:sp>
        <p:nvSpPr>
          <p:cNvPr id="8" name="Slide Number Placeholder 7"/>
          <p:cNvSpPr>
            <a:spLocks noGrp="1"/>
          </p:cNvSpPr>
          <p:nvPr>
            <p:ph type="sldNum" sz="quarter" idx="12"/>
          </p:nvPr>
        </p:nvSpPr>
        <p:spPr/>
        <p:txBody>
          <a:bodyPr/>
          <a:lstStyle/>
          <a:p>
            <a:fld id="{342BCE5E-A048-AD4A-808B-5E161B0E9C18}" type="slidenum">
              <a:rPr lang="en-US" smtClean="0"/>
              <a:t>56</a:t>
            </a:fld>
            <a:endParaRPr lang="en-US"/>
          </a:p>
        </p:txBody>
      </p:sp>
    </p:spTree>
    <p:extLst>
      <p:ext uri="{BB962C8B-B14F-4D97-AF65-F5344CB8AC3E}">
        <p14:creationId xmlns:p14="http://schemas.microsoft.com/office/powerpoint/2010/main" val="10021140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5279" y="611517"/>
            <a:ext cx="7986339" cy="2308324"/>
          </a:xfrm>
          <a:prstGeom prst="rect">
            <a:avLst/>
          </a:prstGeom>
          <a:noFill/>
        </p:spPr>
        <p:txBody>
          <a:bodyPr wrap="square" rtlCol="0">
            <a:spAutoFit/>
          </a:bodyPr>
          <a:lstStyle/>
          <a:p>
            <a:r>
              <a:rPr lang="en-US" sz="2400" dirty="0" smtClean="0">
                <a:solidFill>
                  <a:srgbClr val="000090"/>
                </a:solidFill>
              </a:rPr>
              <a:t>TASK C:</a:t>
            </a:r>
            <a:r>
              <a:rPr lang="en-US" sz="2400" dirty="0" smtClean="0"/>
              <a:t> </a:t>
            </a:r>
            <a:r>
              <a:rPr lang="en-US" sz="2400" dirty="0"/>
              <a:t>From the words you collected in your lists, write words or short phrases that answer the following question </a:t>
            </a:r>
            <a:r>
              <a:rPr lang="en-US" sz="2400" dirty="0" smtClean="0"/>
              <a:t>words. </a:t>
            </a:r>
          </a:p>
          <a:p>
            <a:endParaRPr lang="en-US" sz="2400" dirty="0" smtClean="0"/>
          </a:p>
          <a:p>
            <a:pPr marL="342900" indent="-342900">
              <a:buFont typeface="Arial"/>
              <a:buChar char="•"/>
            </a:pPr>
            <a:r>
              <a:rPr lang="en-US" sz="2400" dirty="0" smtClean="0"/>
              <a:t>Then</a:t>
            </a:r>
            <a:r>
              <a:rPr lang="en-US" sz="2400" dirty="0"/>
              <a:t>, in pairs/groups of three, tell each other what you </a:t>
            </a:r>
            <a:r>
              <a:rPr lang="en-US" sz="2400" dirty="0" smtClean="0"/>
              <a:t>wrote.</a:t>
            </a:r>
            <a:endParaRPr lang="en-US" sz="2400" dirty="0"/>
          </a:p>
          <a:p>
            <a:endParaRPr lang="en-US" sz="2400" dirty="0"/>
          </a:p>
        </p:txBody>
      </p:sp>
      <p:sp>
        <p:nvSpPr>
          <p:cNvPr id="4" name="Rectangle 3"/>
          <p:cNvSpPr/>
          <p:nvPr/>
        </p:nvSpPr>
        <p:spPr>
          <a:xfrm>
            <a:off x="3034608" y="1430704"/>
            <a:ext cx="5447010" cy="369332"/>
          </a:xfrm>
          <a:prstGeom prst="rect">
            <a:avLst/>
          </a:prstGeom>
        </p:spPr>
        <p:txBody>
          <a:bodyPr wrap="square">
            <a:spAutoFit/>
          </a:bodyPr>
          <a:lstStyle/>
          <a:p>
            <a:r>
              <a:rPr lang="en-US" i="1" dirty="0">
                <a:solidFill>
                  <a:srgbClr val="FF0000"/>
                </a:solidFill>
              </a:rPr>
              <a:t>(organizing and making sense of what was collected)</a:t>
            </a:r>
            <a:endParaRPr lang="en-US" dirty="0">
              <a:solidFill>
                <a:srgbClr val="FF0000"/>
              </a:solidFill>
            </a:endParaRPr>
          </a:p>
        </p:txBody>
      </p:sp>
      <p:sp>
        <p:nvSpPr>
          <p:cNvPr id="5" name="Rectangle 4"/>
          <p:cNvSpPr/>
          <p:nvPr/>
        </p:nvSpPr>
        <p:spPr>
          <a:xfrm>
            <a:off x="3285456" y="2365843"/>
            <a:ext cx="5447010" cy="369332"/>
          </a:xfrm>
          <a:prstGeom prst="rect">
            <a:avLst/>
          </a:prstGeom>
        </p:spPr>
        <p:txBody>
          <a:bodyPr wrap="square">
            <a:spAutoFit/>
          </a:bodyPr>
          <a:lstStyle/>
          <a:p>
            <a:r>
              <a:rPr lang="en-US" i="1" dirty="0">
                <a:solidFill>
                  <a:srgbClr val="FF0000"/>
                </a:solidFill>
              </a:rPr>
              <a:t>(expanding learning through oral social interaction)</a:t>
            </a:r>
            <a:endParaRPr lang="en-US" dirty="0">
              <a:solidFill>
                <a:srgbClr val="FF0000"/>
              </a:solidFill>
            </a:endParaRPr>
          </a:p>
        </p:txBody>
      </p:sp>
      <p:sp>
        <p:nvSpPr>
          <p:cNvPr id="6" name="Rectangle 5"/>
          <p:cNvSpPr/>
          <p:nvPr/>
        </p:nvSpPr>
        <p:spPr>
          <a:xfrm>
            <a:off x="2371774" y="3725596"/>
            <a:ext cx="5447010" cy="923330"/>
          </a:xfrm>
          <a:prstGeom prst="rect">
            <a:avLst/>
          </a:prstGeom>
        </p:spPr>
        <p:txBody>
          <a:bodyPr wrap="square">
            <a:spAutoFit/>
          </a:bodyPr>
          <a:lstStyle/>
          <a:p>
            <a:r>
              <a:rPr lang="en-US" b="1" dirty="0">
                <a:solidFill>
                  <a:srgbClr val="FF0000"/>
                </a:solidFill>
              </a:rPr>
              <a:t>A Producing to make sense</a:t>
            </a:r>
            <a:endParaRPr lang="en-US" dirty="0">
              <a:solidFill>
                <a:srgbClr val="FF0000"/>
              </a:solidFill>
            </a:endParaRPr>
          </a:p>
          <a:p>
            <a:r>
              <a:rPr lang="en-US" b="1" dirty="0">
                <a:solidFill>
                  <a:srgbClr val="FF0000"/>
                </a:solidFill>
              </a:rPr>
              <a:t>B Learning from others</a:t>
            </a:r>
            <a:endParaRPr lang="en-US" dirty="0">
              <a:solidFill>
                <a:srgbClr val="FF0000"/>
              </a:solidFill>
            </a:endParaRPr>
          </a:p>
          <a:p>
            <a:r>
              <a:rPr lang="en-US" b="1" dirty="0">
                <a:solidFill>
                  <a:srgbClr val="FF0000"/>
                </a:solidFill>
              </a:rPr>
              <a:t>C Speaking</a:t>
            </a:r>
            <a:endParaRPr lang="en-US" dirty="0">
              <a:solidFill>
                <a:srgbClr val="FF0000"/>
              </a:solidFill>
            </a:endParaRPr>
          </a:p>
        </p:txBody>
      </p:sp>
      <p:sp>
        <p:nvSpPr>
          <p:cNvPr id="2" name="Footer Placeholder 1"/>
          <p:cNvSpPr>
            <a:spLocks noGrp="1"/>
          </p:cNvSpPr>
          <p:nvPr>
            <p:ph type="ftr" sz="quarter" idx="11"/>
          </p:nvPr>
        </p:nvSpPr>
        <p:spPr/>
        <p:txBody>
          <a:bodyPr/>
          <a:lstStyle/>
          <a:p>
            <a:r>
              <a:rPr lang="en-US" smtClean="0"/>
              <a:t>Eli Ghazel Egypt Nov  2015</a:t>
            </a:r>
            <a:endParaRPr lang="en-US"/>
          </a:p>
        </p:txBody>
      </p:sp>
      <p:sp>
        <p:nvSpPr>
          <p:cNvPr id="7" name="Slide Number Placeholder 6"/>
          <p:cNvSpPr>
            <a:spLocks noGrp="1"/>
          </p:cNvSpPr>
          <p:nvPr>
            <p:ph type="sldNum" sz="quarter" idx="12"/>
          </p:nvPr>
        </p:nvSpPr>
        <p:spPr/>
        <p:txBody>
          <a:bodyPr/>
          <a:lstStyle/>
          <a:p>
            <a:fld id="{342BCE5E-A048-AD4A-808B-5E161B0E9C18}" type="slidenum">
              <a:rPr lang="en-US" smtClean="0"/>
              <a:t>57</a:t>
            </a:fld>
            <a:endParaRPr lang="en-US"/>
          </a:p>
        </p:txBody>
      </p:sp>
    </p:spTree>
    <p:extLst>
      <p:ext uri="{BB962C8B-B14F-4D97-AF65-F5344CB8AC3E}">
        <p14:creationId xmlns:p14="http://schemas.microsoft.com/office/powerpoint/2010/main" val="10838552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5279" y="611517"/>
            <a:ext cx="7986339" cy="830997"/>
          </a:xfrm>
          <a:prstGeom prst="rect">
            <a:avLst/>
          </a:prstGeom>
          <a:noFill/>
        </p:spPr>
        <p:txBody>
          <a:bodyPr wrap="square" rtlCol="0">
            <a:spAutoFit/>
          </a:bodyPr>
          <a:lstStyle/>
          <a:p>
            <a:r>
              <a:rPr lang="en-US" sz="2400" dirty="0" smtClean="0">
                <a:solidFill>
                  <a:srgbClr val="000090"/>
                </a:solidFill>
              </a:rPr>
              <a:t>TASK D:</a:t>
            </a:r>
            <a:r>
              <a:rPr lang="en-US" sz="2400" dirty="0" smtClean="0"/>
              <a:t> </a:t>
            </a:r>
            <a:r>
              <a:rPr lang="en-US" sz="2400" dirty="0"/>
              <a:t>Using phrases you wrote next to the question words, write sentences for the picture </a:t>
            </a:r>
            <a:r>
              <a:rPr lang="en-US" sz="2400" dirty="0" smtClean="0"/>
              <a:t>using </a:t>
            </a:r>
            <a:r>
              <a:rPr lang="en-US" sz="2400" dirty="0"/>
              <a:t>the organizer below.</a:t>
            </a:r>
          </a:p>
        </p:txBody>
      </p:sp>
      <p:sp>
        <p:nvSpPr>
          <p:cNvPr id="4" name="Rectangle 3"/>
          <p:cNvSpPr/>
          <p:nvPr/>
        </p:nvSpPr>
        <p:spPr>
          <a:xfrm>
            <a:off x="4572000" y="1484159"/>
            <a:ext cx="4572000" cy="369332"/>
          </a:xfrm>
          <a:prstGeom prst="rect">
            <a:avLst/>
          </a:prstGeom>
        </p:spPr>
        <p:txBody>
          <a:bodyPr>
            <a:spAutoFit/>
          </a:bodyPr>
          <a:lstStyle/>
          <a:p>
            <a:r>
              <a:rPr lang="en-US" i="1" dirty="0">
                <a:solidFill>
                  <a:srgbClr val="FF0000"/>
                </a:solidFill>
              </a:rPr>
              <a:t>(Using and applying the learning)</a:t>
            </a:r>
            <a:r>
              <a:rPr lang="en-US" dirty="0">
                <a:solidFill>
                  <a:srgbClr val="FF0000"/>
                </a:solidFill>
              </a:rPr>
              <a:t> </a:t>
            </a:r>
          </a:p>
        </p:txBody>
      </p:sp>
      <p:sp>
        <p:nvSpPr>
          <p:cNvPr id="5" name="Rectangle 4"/>
          <p:cNvSpPr/>
          <p:nvPr/>
        </p:nvSpPr>
        <p:spPr>
          <a:xfrm>
            <a:off x="2168940" y="5195898"/>
            <a:ext cx="4572000" cy="646331"/>
          </a:xfrm>
          <a:prstGeom prst="rect">
            <a:avLst/>
          </a:prstGeom>
        </p:spPr>
        <p:txBody>
          <a:bodyPr>
            <a:spAutoFit/>
          </a:bodyPr>
          <a:lstStyle/>
          <a:p>
            <a:r>
              <a:rPr lang="en-US" b="1" dirty="0">
                <a:solidFill>
                  <a:srgbClr val="FF0000"/>
                </a:solidFill>
              </a:rPr>
              <a:t>A Producing to make sense by applying prior learning</a:t>
            </a:r>
            <a:endParaRPr lang="en-US" dirty="0">
              <a:solidFill>
                <a:srgbClr val="FF0000"/>
              </a:solidFill>
            </a:endParaRPr>
          </a:p>
        </p:txBody>
      </p:sp>
      <p:sp>
        <p:nvSpPr>
          <p:cNvPr id="2" name="Footer Placeholder 1"/>
          <p:cNvSpPr>
            <a:spLocks noGrp="1"/>
          </p:cNvSpPr>
          <p:nvPr>
            <p:ph type="ftr" sz="quarter" idx="11"/>
          </p:nvPr>
        </p:nvSpPr>
        <p:spPr/>
        <p:txBody>
          <a:bodyPr/>
          <a:lstStyle/>
          <a:p>
            <a:r>
              <a:rPr lang="en-US" smtClean="0"/>
              <a:t>Eli Ghazel Egypt Nov  2015</a:t>
            </a:r>
            <a:endParaRPr lang="en-US"/>
          </a:p>
        </p:txBody>
      </p:sp>
      <p:sp>
        <p:nvSpPr>
          <p:cNvPr id="6" name="Slide Number Placeholder 5"/>
          <p:cNvSpPr>
            <a:spLocks noGrp="1"/>
          </p:cNvSpPr>
          <p:nvPr>
            <p:ph type="sldNum" sz="quarter" idx="12"/>
          </p:nvPr>
        </p:nvSpPr>
        <p:spPr/>
        <p:txBody>
          <a:bodyPr/>
          <a:lstStyle/>
          <a:p>
            <a:fld id="{342BCE5E-A048-AD4A-808B-5E161B0E9C18}" type="slidenum">
              <a:rPr lang="en-US" smtClean="0"/>
              <a:t>58</a:t>
            </a:fld>
            <a:endParaRPr lang="en-US"/>
          </a:p>
        </p:txBody>
      </p:sp>
    </p:spTree>
    <p:extLst>
      <p:ext uri="{BB962C8B-B14F-4D97-AF65-F5344CB8AC3E}">
        <p14:creationId xmlns:p14="http://schemas.microsoft.com/office/powerpoint/2010/main" val="259676420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5279" y="611517"/>
            <a:ext cx="7986339" cy="830997"/>
          </a:xfrm>
          <a:prstGeom prst="rect">
            <a:avLst/>
          </a:prstGeom>
          <a:noFill/>
        </p:spPr>
        <p:txBody>
          <a:bodyPr wrap="square" rtlCol="0">
            <a:spAutoFit/>
          </a:bodyPr>
          <a:lstStyle/>
          <a:p>
            <a:r>
              <a:rPr lang="en-US" sz="2400" dirty="0" smtClean="0">
                <a:solidFill>
                  <a:srgbClr val="000090"/>
                </a:solidFill>
              </a:rPr>
              <a:t>TASK E:</a:t>
            </a:r>
            <a:r>
              <a:rPr lang="en-US" sz="2400" dirty="0" smtClean="0"/>
              <a:t> </a:t>
            </a:r>
            <a:r>
              <a:rPr lang="en-US" sz="2400" dirty="0"/>
              <a:t>Using the sentences you wrote in the table above, make written questions about the </a:t>
            </a:r>
            <a:r>
              <a:rPr lang="en-US" sz="2400" dirty="0" smtClean="0"/>
              <a:t>picture.</a:t>
            </a:r>
            <a:endParaRPr lang="en-US" sz="2400" dirty="0"/>
          </a:p>
        </p:txBody>
      </p:sp>
      <p:sp>
        <p:nvSpPr>
          <p:cNvPr id="4" name="Rectangle 3"/>
          <p:cNvSpPr/>
          <p:nvPr/>
        </p:nvSpPr>
        <p:spPr>
          <a:xfrm>
            <a:off x="3909618" y="1522126"/>
            <a:ext cx="4572000" cy="369332"/>
          </a:xfrm>
          <a:prstGeom prst="rect">
            <a:avLst/>
          </a:prstGeom>
        </p:spPr>
        <p:txBody>
          <a:bodyPr>
            <a:spAutoFit/>
          </a:bodyPr>
          <a:lstStyle/>
          <a:p>
            <a:r>
              <a:rPr lang="en-US" i="1" dirty="0">
                <a:solidFill>
                  <a:srgbClr val="FF0000"/>
                </a:solidFill>
              </a:rPr>
              <a:t>(Using inquiry for learning)</a:t>
            </a:r>
            <a:endParaRPr lang="en-US" dirty="0">
              <a:solidFill>
                <a:srgbClr val="FF0000"/>
              </a:solidFill>
            </a:endParaRPr>
          </a:p>
        </p:txBody>
      </p:sp>
      <p:sp>
        <p:nvSpPr>
          <p:cNvPr id="5" name="Rectangle 4"/>
          <p:cNvSpPr/>
          <p:nvPr/>
        </p:nvSpPr>
        <p:spPr>
          <a:xfrm>
            <a:off x="2651028" y="2599641"/>
            <a:ext cx="4572000" cy="369332"/>
          </a:xfrm>
          <a:prstGeom prst="rect">
            <a:avLst/>
          </a:prstGeom>
        </p:spPr>
        <p:txBody>
          <a:bodyPr>
            <a:spAutoFit/>
          </a:bodyPr>
          <a:lstStyle/>
          <a:p>
            <a:r>
              <a:rPr lang="en-US" b="1" dirty="0">
                <a:solidFill>
                  <a:srgbClr val="FF0000"/>
                </a:solidFill>
              </a:rPr>
              <a:t>A Developing inquiry</a:t>
            </a:r>
            <a:endParaRPr lang="en-US" dirty="0">
              <a:solidFill>
                <a:srgbClr val="FF0000"/>
              </a:solidFill>
            </a:endParaRPr>
          </a:p>
        </p:txBody>
      </p:sp>
      <p:sp>
        <p:nvSpPr>
          <p:cNvPr id="2" name="Footer Placeholder 1"/>
          <p:cNvSpPr>
            <a:spLocks noGrp="1"/>
          </p:cNvSpPr>
          <p:nvPr>
            <p:ph type="ftr" sz="quarter" idx="11"/>
          </p:nvPr>
        </p:nvSpPr>
        <p:spPr/>
        <p:txBody>
          <a:bodyPr/>
          <a:lstStyle/>
          <a:p>
            <a:r>
              <a:rPr lang="en-US" smtClean="0"/>
              <a:t>Eli Ghazel Egypt Nov  2015</a:t>
            </a:r>
            <a:endParaRPr lang="en-US"/>
          </a:p>
        </p:txBody>
      </p:sp>
      <p:sp>
        <p:nvSpPr>
          <p:cNvPr id="6" name="Slide Number Placeholder 5"/>
          <p:cNvSpPr>
            <a:spLocks noGrp="1"/>
          </p:cNvSpPr>
          <p:nvPr>
            <p:ph type="sldNum" sz="quarter" idx="12"/>
          </p:nvPr>
        </p:nvSpPr>
        <p:spPr/>
        <p:txBody>
          <a:bodyPr/>
          <a:lstStyle/>
          <a:p>
            <a:fld id="{342BCE5E-A048-AD4A-808B-5E161B0E9C18}" type="slidenum">
              <a:rPr lang="en-US" smtClean="0"/>
              <a:t>59</a:t>
            </a:fld>
            <a:endParaRPr lang="en-US"/>
          </a:p>
        </p:txBody>
      </p:sp>
    </p:spTree>
    <p:extLst>
      <p:ext uri="{BB962C8B-B14F-4D97-AF65-F5344CB8AC3E}">
        <p14:creationId xmlns:p14="http://schemas.microsoft.com/office/powerpoint/2010/main" val="268331300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5279" y="611517"/>
            <a:ext cx="7986339" cy="830997"/>
          </a:xfrm>
          <a:prstGeom prst="rect">
            <a:avLst/>
          </a:prstGeom>
          <a:noFill/>
        </p:spPr>
        <p:txBody>
          <a:bodyPr wrap="square" rtlCol="0">
            <a:spAutoFit/>
          </a:bodyPr>
          <a:lstStyle/>
          <a:p>
            <a:r>
              <a:rPr lang="en-US" sz="2400" dirty="0" smtClean="0">
                <a:solidFill>
                  <a:srgbClr val="000090"/>
                </a:solidFill>
              </a:rPr>
              <a:t>TASK F: </a:t>
            </a:r>
            <a:r>
              <a:rPr lang="en-US" sz="2400" dirty="0"/>
              <a:t>In pairs/groups of three, ask and answer each other using the questions about the </a:t>
            </a:r>
            <a:r>
              <a:rPr lang="en-US" sz="2400" dirty="0" smtClean="0"/>
              <a:t>picture.</a:t>
            </a:r>
            <a:endParaRPr lang="en-US" sz="2400" dirty="0"/>
          </a:p>
        </p:txBody>
      </p:sp>
      <p:sp>
        <p:nvSpPr>
          <p:cNvPr id="4" name="Rectangle 3"/>
          <p:cNvSpPr/>
          <p:nvPr/>
        </p:nvSpPr>
        <p:spPr>
          <a:xfrm>
            <a:off x="3112394" y="1566584"/>
            <a:ext cx="5158709" cy="369332"/>
          </a:xfrm>
          <a:prstGeom prst="rect">
            <a:avLst/>
          </a:prstGeom>
        </p:spPr>
        <p:txBody>
          <a:bodyPr wrap="none">
            <a:spAutoFit/>
          </a:bodyPr>
          <a:lstStyle/>
          <a:p>
            <a:r>
              <a:rPr lang="en-US" i="1" dirty="0">
                <a:solidFill>
                  <a:srgbClr val="FF0000"/>
                </a:solidFill>
              </a:rPr>
              <a:t>(Using inquiry for learning through social interaction</a:t>
            </a:r>
            <a:r>
              <a:rPr lang="en-US" i="1" dirty="0"/>
              <a:t>)</a:t>
            </a:r>
            <a:endParaRPr lang="en-US" dirty="0"/>
          </a:p>
        </p:txBody>
      </p:sp>
      <p:sp>
        <p:nvSpPr>
          <p:cNvPr id="5" name="Rectangle 4"/>
          <p:cNvSpPr/>
          <p:nvPr/>
        </p:nvSpPr>
        <p:spPr>
          <a:xfrm>
            <a:off x="2129223" y="2459504"/>
            <a:ext cx="4572000" cy="646331"/>
          </a:xfrm>
          <a:prstGeom prst="rect">
            <a:avLst/>
          </a:prstGeom>
        </p:spPr>
        <p:txBody>
          <a:bodyPr>
            <a:spAutoFit/>
          </a:bodyPr>
          <a:lstStyle/>
          <a:p>
            <a:r>
              <a:rPr lang="en-US" b="1" dirty="0">
                <a:solidFill>
                  <a:srgbClr val="FF0000"/>
                </a:solidFill>
              </a:rPr>
              <a:t>A Inquiring </a:t>
            </a:r>
            <a:endParaRPr lang="en-US" dirty="0">
              <a:solidFill>
                <a:srgbClr val="FF0000"/>
              </a:solidFill>
            </a:endParaRPr>
          </a:p>
          <a:p>
            <a:r>
              <a:rPr lang="en-US" b="1" dirty="0">
                <a:solidFill>
                  <a:srgbClr val="FF0000"/>
                </a:solidFill>
              </a:rPr>
              <a:t>B Speaking</a:t>
            </a:r>
            <a:endParaRPr lang="en-US" dirty="0">
              <a:solidFill>
                <a:srgbClr val="FF0000"/>
              </a:solidFill>
            </a:endParaRPr>
          </a:p>
        </p:txBody>
      </p:sp>
      <p:sp>
        <p:nvSpPr>
          <p:cNvPr id="2" name="Footer Placeholder 1"/>
          <p:cNvSpPr>
            <a:spLocks noGrp="1"/>
          </p:cNvSpPr>
          <p:nvPr>
            <p:ph type="ftr" sz="quarter" idx="11"/>
          </p:nvPr>
        </p:nvSpPr>
        <p:spPr/>
        <p:txBody>
          <a:bodyPr/>
          <a:lstStyle/>
          <a:p>
            <a:r>
              <a:rPr lang="en-US" smtClean="0"/>
              <a:t>Eli Ghazel Egypt Nov  2015</a:t>
            </a:r>
            <a:endParaRPr lang="en-US"/>
          </a:p>
        </p:txBody>
      </p:sp>
      <p:sp>
        <p:nvSpPr>
          <p:cNvPr id="6" name="Slide Number Placeholder 5"/>
          <p:cNvSpPr>
            <a:spLocks noGrp="1"/>
          </p:cNvSpPr>
          <p:nvPr>
            <p:ph type="sldNum" sz="quarter" idx="12"/>
          </p:nvPr>
        </p:nvSpPr>
        <p:spPr/>
        <p:txBody>
          <a:bodyPr/>
          <a:lstStyle/>
          <a:p>
            <a:fld id="{342BCE5E-A048-AD4A-808B-5E161B0E9C18}" type="slidenum">
              <a:rPr lang="en-US" smtClean="0"/>
              <a:t>60</a:t>
            </a:fld>
            <a:endParaRPr lang="en-US"/>
          </a:p>
        </p:txBody>
      </p:sp>
    </p:spTree>
    <p:extLst>
      <p:ext uri="{BB962C8B-B14F-4D97-AF65-F5344CB8AC3E}">
        <p14:creationId xmlns:p14="http://schemas.microsoft.com/office/powerpoint/2010/main" val="277902176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7</a:t>
            </a:fld>
            <a:endParaRPr lang="en-US"/>
          </a:p>
        </p:txBody>
      </p:sp>
      <p:sp>
        <p:nvSpPr>
          <p:cNvPr id="6" name="Text Box 5"/>
          <p:cNvSpPr txBox="1"/>
          <p:nvPr/>
        </p:nvSpPr>
        <p:spPr>
          <a:xfrm>
            <a:off x="215280" y="1033140"/>
            <a:ext cx="8686799" cy="644254"/>
          </a:xfrm>
          <a:prstGeom prst="rect">
            <a:avLst/>
          </a:prstGeom>
          <a:noFill/>
          <a:ln>
            <a:noFill/>
          </a:ln>
          <a:effectLst/>
          <a:extLst>
            <a:ext uri="{FAA26D3D-D897-4be2-8F04-BA451C77F1D7}">
              <ma14:placeholderFlag xmlns:ma14="http://schemas.microsoft.com/office/mac/drawingml/2011/main"/>
            </a:ext>
            <a:ext uri="{C572A759-6A51-4108-AA02-DFA0A04FC94B}">
              <ma14:wrappingTextBoxFlag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0" rIns="91440" bIns="0" numCol="1" spcCol="0" rtlCol="0" fromWordArt="0" anchor="b" anchorCtr="0" forceAA="0" compatLnSpc="1">
            <a:prstTxWarp prst="textNoShape">
              <a:avLst/>
            </a:prstTxWarp>
            <a:noAutofit/>
          </a:bodyPr>
          <a:lstStyle/>
          <a:p>
            <a:pPr marL="0" marR="0">
              <a:lnSpc>
                <a:spcPct val="120000"/>
              </a:lnSpc>
              <a:spcBef>
                <a:spcPts val="0"/>
              </a:spcBef>
              <a:spcAft>
                <a:spcPts val="0"/>
              </a:spcAft>
            </a:pPr>
            <a:r>
              <a:rPr lang="en-US" sz="3200" b="1" kern="0" dirty="0" smtClean="0">
                <a:solidFill>
                  <a:schemeClr val="tx1"/>
                </a:solidFill>
                <a:effectLst/>
                <a:latin typeface="Calisto MT"/>
                <a:ea typeface="ＭＳ Ｐ明朝"/>
                <a:cs typeface="Times New Roman"/>
              </a:rPr>
              <a:t>2. Information</a:t>
            </a:r>
            <a:endParaRPr lang="en-US" sz="3200" b="1" kern="0" dirty="0">
              <a:solidFill>
                <a:schemeClr val="tx1"/>
              </a:solidFill>
              <a:effectLst/>
              <a:latin typeface="Calisto MT"/>
              <a:ea typeface="ＭＳ Ｐ明朝"/>
              <a:cs typeface="Times New Roman"/>
            </a:endParaRPr>
          </a:p>
        </p:txBody>
      </p:sp>
      <p:sp>
        <p:nvSpPr>
          <p:cNvPr id="4" name="Rectangle 3"/>
          <p:cNvSpPr/>
          <p:nvPr/>
        </p:nvSpPr>
        <p:spPr>
          <a:xfrm>
            <a:off x="370011" y="1967887"/>
            <a:ext cx="8532068" cy="1077218"/>
          </a:xfrm>
          <a:prstGeom prst="rect">
            <a:avLst/>
          </a:prstGeom>
        </p:spPr>
        <p:txBody>
          <a:bodyPr wrap="square">
            <a:spAutoFit/>
          </a:bodyPr>
          <a:lstStyle/>
          <a:p>
            <a:r>
              <a:rPr lang="en-US" sz="3200" b="1" dirty="0" smtClean="0"/>
              <a:t>I read 150 books on flying a Boeing 777 …</a:t>
            </a:r>
          </a:p>
          <a:p>
            <a:r>
              <a:rPr lang="en-US" sz="3200" b="1" dirty="0"/>
              <a:t> </a:t>
            </a:r>
            <a:endParaRPr lang="en-US" sz="3200" dirty="0"/>
          </a:p>
        </p:txBody>
      </p:sp>
      <p:sp>
        <p:nvSpPr>
          <p:cNvPr id="8" name="Rectangle 7"/>
          <p:cNvSpPr/>
          <p:nvPr/>
        </p:nvSpPr>
        <p:spPr>
          <a:xfrm>
            <a:off x="370011" y="2782669"/>
            <a:ext cx="5376582" cy="1077218"/>
          </a:xfrm>
          <a:prstGeom prst="rect">
            <a:avLst/>
          </a:prstGeom>
        </p:spPr>
        <p:txBody>
          <a:bodyPr wrap="square">
            <a:spAutoFit/>
          </a:bodyPr>
          <a:lstStyle/>
          <a:p>
            <a:r>
              <a:rPr lang="en-US" sz="3200" b="1" dirty="0"/>
              <a:t>Who would trust me to </a:t>
            </a:r>
            <a:r>
              <a:rPr lang="en-US" sz="3200" b="1" dirty="0" smtClean="0"/>
              <a:t>pilot the plane?</a:t>
            </a:r>
            <a:endParaRPr lang="en-US" sz="3200" dirty="0"/>
          </a:p>
        </p:txBody>
      </p:sp>
      <p:pic>
        <p:nvPicPr>
          <p:cNvPr id="5" name="Picture 4"/>
          <p:cNvPicPr>
            <a:picLocks noChangeAspect="1"/>
          </p:cNvPicPr>
          <p:nvPr/>
        </p:nvPicPr>
        <p:blipFill>
          <a:blip r:embed="rId3"/>
          <a:stretch>
            <a:fillRect/>
          </a:stretch>
        </p:blipFill>
        <p:spPr>
          <a:xfrm>
            <a:off x="5746593" y="3661377"/>
            <a:ext cx="2641600" cy="2019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60634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61</a:t>
            </a:fld>
            <a:endParaRPr lang="en-US"/>
          </a:p>
        </p:txBody>
      </p:sp>
      <p:sp>
        <p:nvSpPr>
          <p:cNvPr id="6" name="TextBox 5"/>
          <p:cNvSpPr txBox="1"/>
          <p:nvPr/>
        </p:nvSpPr>
        <p:spPr>
          <a:xfrm>
            <a:off x="260982" y="1143155"/>
            <a:ext cx="8137568" cy="707886"/>
          </a:xfrm>
          <a:prstGeom prst="rect">
            <a:avLst/>
          </a:prstGeom>
          <a:noFill/>
        </p:spPr>
        <p:txBody>
          <a:bodyPr wrap="square" rtlCol="0">
            <a:spAutoFit/>
          </a:bodyPr>
          <a:lstStyle/>
          <a:p>
            <a:r>
              <a:rPr lang="en-US" sz="4000" dirty="0" smtClean="0"/>
              <a:t>Overview and theme</a:t>
            </a:r>
            <a:endParaRPr lang="en-US" sz="4000" dirty="0"/>
          </a:p>
        </p:txBody>
      </p:sp>
      <p:sp>
        <p:nvSpPr>
          <p:cNvPr id="31" name="TextBox 30"/>
          <p:cNvSpPr txBox="1"/>
          <p:nvPr/>
        </p:nvSpPr>
        <p:spPr>
          <a:xfrm>
            <a:off x="288251" y="2512845"/>
            <a:ext cx="8398549" cy="584776"/>
          </a:xfrm>
          <a:prstGeom prst="rect">
            <a:avLst/>
          </a:prstGeom>
          <a:noFill/>
        </p:spPr>
        <p:txBody>
          <a:bodyPr wrap="square" rtlCol="0">
            <a:spAutoFit/>
          </a:bodyPr>
          <a:lstStyle/>
          <a:p>
            <a:r>
              <a:rPr lang="en-US" sz="3200" dirty="0" smtClean="0"/>
              <a:t>Why is this part important?</a:t>
            </a:r>
            <a:endParaRPr lang="en-US" sz="3200" dirty="0"/>
          </a:p>
        </p:txBody>
      </p:sp>
      <p:sp>
        <p:nvSpPr>
          <p:cNvPr id="32" name="TextBox 31"/>
          <p:cNvSpPr txBox="1"/>
          <p:nvPr/>
        </p:nvSpPr>
        <p:spPr>
          <a:xfrm>
            <a:off x="304038" y="3162193"/>
            <a:ext cx="8398549" cy="584776"/>
          </a:xfrm>
          <a:prstGeom prst="rect">
            <a:avLst/>
          </a:prstGeom>
          <a:noFill/>
        </p:spPr>
        <p:txBody>
          <a:bodyPr wrap="square" rtlCol="0">
            <a:spAutoFit/>
          </a:bodyPr>
          <a:lstStyle/>
          <a:p>
            <a:r>
              <a:rPr lang="en-US" sz="3200" dirty="0" smtClean="0"/>
              <a:t>How do we design Learning for this part?</a:t>
            </a:r>
            <a:endParaRPr lang="en-US" sz="3200" dirty="0"/>
          </a:p>
        </p:txBody>
      </p:sp>
    </p:spTree>
    <p:extLst>
      <p:ext uri="{BB962C8B-B14F-4D97-AF65-F5344CB8AC3E}">
        <p14:creationId xmlns:p14="http://schemas.microsoft.com/office/powerpoint/2010/main" val="31982200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0" y="0"/>
            <a:ext cx="9144000" cy="755702"/>
          </a:xfrm>
          <a:prstGeom prst="rect">
            <a:avLst/>
          </a:prstGeom>
        </p:spPr>
      </p:pic>
      <p:sp>
        <p:nvSpPr>
          <p:cNvPr id="3" name="Footer Placeholder 2"/>
          <p:cNvSpPr>
            <a:spLocks noGrp="1"/>
          </p:cNvSpPr>
          <p:nvPr>
            <p:ph type="ftr" sz="quarter" idx="11"/>
          </p:nvPr>
        </p:nvSpPr>
        <p:spPr/>
        <p:txBody>
          <a:bodyPr/>
          <a:lstStyle/>
          <a:p>
            <a:r>
              <a:rPr lang="en-US" smtClean="0"/>
              <a:t>Eli Ghazel Egypt Nov  2015</a:t>
            </a:r>
            <a:endParaRPr lang="en-US" dirty="0"/>
          </a:p>
        </p:txBody>
      </p:sp>
      <p:sp>
        <p:nvSpPr>
          <p:cNvPr id="22" name="TextBox 21"/>
          <p:cNvSpPr txBox="1"/>
          <p:nvPr/>
        </p:nvSpPr>
        <p:spPr>
          <a:xfrm>
            <a:off x="458633" y="843908"/>
            <a:ext cx="8228167" cy="3416320"/>
          </a:xfrm>
          <a:prstGeom prst="rect">
            <a:avLst/>
          </a:prstGeom>
          <a:noFill/>
        </p:spPr>
        <p:txBody>
          <a:bodyPr wrap="square" rtlCol="0">
            <a:spAutoFit/>
          </a:bodyPr>
          <a:lstStyle/>
          <a:p>
            <a:r>
              <a:rPr lang="en-US" sz="2400" b="1" dirty="0" smtClean="0"/>
              <a:t>Follow </a:t>
            </a:r>
            <a:r>
              <a:rPr lang="en-US" sz="2400" b="1" dirty="0"/>
              <a:t>the tasks on the slides. </a:t>
            </a:r>
            <a:endParaRPr lang="en-US" sz="2400" b="1" dirty="0" smtClean="0"/>
          </a:p>
          <a:p>
            <a:endParaRPr lang="en-US" sz="2400" b="1" dirty="0"/>
          </a:p>
          <a:p>
            <a:r>
              <a:rPr lang="en-US" sz="2400" b="1" dirty="0" smtClean="0"/>
              <a:t>Should we </a:t>
            </a:r>
            <a:r>
              <a:rPr lang="en-US" sz="2400" dirty="0" smtClean="0"/>
              <a:t>plow through </a:t>
            </a:r>
            <a:r>
              <a:rPr lang="en-US" sz="2400" dirty="0"/>
              <a:t>the selection or </a:t>
            </a:r>
            <a:r>
              <a:rPr lang="en-US" sz="2400" dirty="0" smtClean="0"/>
              <a:t>zoom </a:t>
            </a:r>
            <a:r>
              <a:rPr lang="en-US" sz="2400" dirty="0"/>
              <a:t>in to the learning parts and going over the rest very quickly</a:t>
            </a:r>
          </a:p>
          <a:p>
            <a:r>
              <a:rPr lang="en-US" sz="2400" dirty="0"/>
              <a:t> </a:t>
            </a:r>
          </a:p>
          <a:p>
            <a:r>
              <a:rPr lang="en-US" sz="2400" dirty="0"/>
              <a:t>B</a:t>
            </a:r>
            <a:r>
              <a:rPr lang="en-US" sz="2400" b="1" dirty="0"/>
              <a:t>efore the learning</a:t>
            </a:r>
          </a:p>
          <a:p>
            <a:pPr lvl="0"/>
            <a:r>
              <a:rPr lang="en-US" sz="2400" dirty="0"/>
              <a:t>Setting the context and drawing on background knowledge</a:t>
            </a:r>
          </a:p>
          <a:p>
            <a:pPr lvl="0"/>
            <a:r>
              <a:rPr lang="en-US" sz="2400" dirty="0"/>
              <a:t>Pre-learn </a:t>
            </a:r>
            <a:r>
              <a:rPr lang="en-US" sz="2400" dirty="0" smtClean="0"/>
              <a:t>vocabulary</a:t>
            </a:r>
          </a:p>
          <a:p>
            <a:pPr lvl="0"/>
            <a:endParaRPr lang="en-US" sz="2400" dirty="0"/>
          </a:p>
        </p:txBody>
      </p:sp>
      <p:pic>
        <p:nvPicPr>
          <p:cNvPr id="2" name="Picture 1"/>
          <p:cNvPicPr>
            <a:picLocks noChangeAspect="1"/>
          </p:cNvPicPr>
          <p:nvPr/>
        </p:nvPicPr>
        <p:blipFill>
          <a:blip r:embed="rId3"/>
          <a:stretch>
            <a:fillRect/>
          </a:stretch>
        </p:blipFill>
        <p:spPr>
          <a:xfrm>
            <a:off x="3527574" y="4187183"/>
            <a:ext cx="1914674" cy="2108200"/>
          </a:xfrm>
          <a:prstGeom prst="rect">
            <a:avLst/>
          </a:prstGeom>
        </p:spPr>
      </p:pic>
      <p:sp>
        <p:nvSpPr>
          <p:cNvPr id="4" name="Slide Number Placeholder 3"/>
          <p:cNvSpPr>
            <a:spLocks noGrp="1"/>
          </p:cNvSpPr>
          <p:nvPr>
            <p:ph type="sldNum" sz="quarter" idx="12"/>
          </p:nvPr>
        </p:nvSpPr>
        <p:spPr/>
        <p:txBody>
          <a:bodyPr/>
          <a:lstStyle/>
          <a:p>
            <a:fld id="{342BCE5E-A048-AD4A-808B-5E161B0E9C18}" type="slidenum">
              <a:rPr lang="en-US" smtClean="0"/>
              <a:t>62</a:t>
            </a:fld>
            <a:endParaRPr lang="en-US"/>
          </a:p>
        </p:txBody>
      </p:sp>
    </p:spTree>
    <p:extLst>
      <p:ext uri="{BB962C8B-B14F-4D97-AF65-F5344CB8AC3E}">
        <p14:creationId xmlns:p14="http://schemas.microsoft.com/office/powerpoint/2010/main" val="309158420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0" y="0"/>
            <a:ext cx="9144000" cy="755702"/>
          </a:xfrm>
          <a:prstGeom prst="rect">
            <a:avLst/>
          </a:prstGeom>
        </p:spPr>
      </p:pic>
      <p:sp>
        <p:nvSpPr>
          <p:cNvPr id="3" name="Footer Placeholder 2"/>
          <p:cNvSpPr>
            <a:spLocks noGrp="1"/>
          </p:cNvSpPr>
          <p:nvPr>
            <p:ph type="ftr" sz="quarter" idx="11"/>
          </p:nvPr>
        </p:nvSpPr>
        <p:spPr/>
        <p:txBody>
          <a:bodyPr/>
          <a:lstStyle/>
          <a:p>
            <a:r>
              <a:rPr lang="en-US" smtClean="0"/>
              <a:t>Eli Ghazel Egypt Nov  2015</a:t>
            </a:r>
            <a:endParaRPr lang="en-US" dirty="0"/>
          </a:p>
        </p:txBody>
      </p:sp>
      <p:sp>
        <p:nvSpPr>
          <p:cNvPr id="22" name="TextBox 21"/>
          <p:cNvSpPr txBox="1"/>
          <p:nvPr/>
        </p:nvSpPr>
        <p:spPr>
          <a:xfrm>
            <a:off x="458633" y="843908"/>
            <a:ext cx="8228167" cy="830997"/>
          </a:xfrm>
          <a:prstGeom prst="rect">
            <a:avLst/>
          </a:prstGeom>
          <a:noFill/>
        </p:spPr>
        <p:txBody>
          <a:bodyPr wrap="square" rtlCol="0">
            <a:spAutoFit/>
          </a:bodyPr>
          <a:lstStyle/>
          <a:p>
            <a:r>
              <a:rPr lang="en-US" sz="2400" b="1" dirty="0" smtClean="0"/>
              <a:t>Follow </a:t>
            </a:r>
            <a:r>
              <a:rPr lang="en-US" sz="2400" b="1" dirty="0"/>
              <a:t>the lesson plan on the slides</a:t>
            </a:r>
            <a:endParaRPr lang="en-US" sz="2400" dirty="0"/>
          </a:p>
          <a:p>
            <a:endParaRPr lang="en-US" sz="2400" dirty="0"/>
          </a:p>
        </p:txBody>
      </p:sp>
      <p:sp>
        <p:nvSpPr>
          <p:cNvPr id="7" name="Text Box 24"/>
          <p:cNvSpPr txBox="1"/>
          <p:nvPr/>
        </p:nvSpPr>
        <p:spPr>
          <a:xfrm>
            <a:off x="2574290" y="3130550"/>
            <a:ext cx="1205230" cy="513080"/>
          </a:xfrm>
          <a:prstGeom prst="rect">
            <a:avLst/>
          </a:prstGeom>
          <a:no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solidFill>
                  <a:srgbClr val="FF0000"/>
                </a:solidFill>
                <a:effectLst/>
                <a:ea typeface="ＭＳ 明朝"/>
                <a:cs typeface="Times New Roman"/>
              </a:rPr>
              <a:t>Friends depend on each other</a:t>
            </a:r>
            <a:endParaRPr lang="en-US" sz="1200">
              <a:effectLst/>
              <a:ea typeface="ＭＳ 明朝"/>
              <a:cs typeface="Times New Roman"/>
            </a:endParaRPr>
          </a:p>
        </p:txBody>
      </p:sp>
      <p:sp>
        <p:nvSpPr>
          <p:cNvPr id="8" name="Text Box 25"/>
          <p:cNvSpPr txBox="1"/>
          <p:nvPr/>
        </p:nvSpPr>
        <p:spPr>
          <a:xfrm>
            <a:off x="5301615" y="2932430"/>
            <a:ext cx="1394460" cy="864870"/>
          </a:xfrm>
          <a:prstGeom prst="rect">
            <a:avLst/>
          </a:prstGeom>
          <a:no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solidFill>
                  <a:srgbClr val="FF0000"/>
                </a:solidFill>
                <a:effectLst/>
                <a:ea typeface="ＭＳ 明朝"/>
                <a:cs typeface="Times New Roman"/>
              </a:rPr>
              <a:t>How do your friends help you and how do you help them?</a:t>
            </a:r>
            <a:endParaRPr lang="en-US" sz="1200">
              <a:effectLst/>
              <a:ea typeface="ＭＳ 明朝"/>
              <a:cs typeface="Times New Roman"/>
            </a:endParaRPr>
          </a:p>
        </p:txBody>
      </p:sp>
      <p:cxnSp>
        <p:nvCxnSpPr>
          <p:cNvPr id="9" name="Straight Connector 8"/>
          <p:cNvCxnSpPr/>
          <p:nvPr/>
        </p:nvCxnSpPr>
        <p:spPr>
          <a:xfrm flipV="1">
            <a:off x="5934710" y="2269490"/>
            <a:ext cx="154940" cy="6661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6040755" y="3801110"/>
            <a:ext cx="234950" cy="808355"/>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5280660" y="3801110"/>
            <a:ext cx="154940" cy="6661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5092065" y="2248535"/>
            <a:ext cx="424180" cy="70294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flipV="1">
            <a:off x="2525395" y="2749550"/>
            <a:ext cx="213360" cy="368935"/>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2447925" y="3630295"/>
            <a:ext cx="259715" cy="530225"/>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3561080" y="2604770"/>
            <a:ext cx="259715" cy="530225"/>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flipV="1">
            <a:off x="3498850" y="3645535"/>
            <a:ext cx="213360" cy="368935"/>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705646" y="4820883"/>
            <a:ext cx="7644502" cy="1569660"/>
          </a:xfrm>
          <a:prstGeom prst="rect">
            <a:avLst/>
          </a:prstGeom>
          <a:noFill/>
        </p:spPr>
        <p:txBody>
          <a:bodyPr wrap="square" rtlCol="0">
            <a:spAutoFit/>
          </a:bodyPr>
          <a:lstStyle/>
          <a:p>
            <a:r>
              <a:rPr lang="en-US" sz="2400" b="1" dirty="0" smtClean="0"/>
              <a:t>How the child receive instructions telling her what to do? What tool will she use to to do it? Is the tool simple enough and appropriate for her age and can I recycle the tool for another task in the future? </a:t>
            </a:r>
            <a:endParaRPr lang="en-US" sz="2400" b="1" dirty="0"/>
          </a:p>
        </p:txBody>
      </p:sp>
      <p:sp>
        <p:nvSpPr>
          <p:cNvPr id="4" name="Slide Number Placeholder 3"/>
          <p:cNvSpPr>
            <a:spLocks noGrp="1"/>
          </p:cNvSpPr>
          <p:nvPr>
            <p:ph type="sldNum" sz="quarter" idx="12"/>
          </p:nvPr>
        </p:nvSpPr>
        <p:spPr/>
        <p:txBody>
          <a:bodyPr/>
          <a:lstStyle/>
          <a:p>
            <a:fld id="{342BCE5E-A048-AD4A-808B-5E161B0E9C18}" type="slidenum">
              <a:rPr lang="en-US" smtClean="0"/>
              <a:t>63</a:t>
            </a:fld>
            <a:endParaRPr lang="en-US"/>
          </a:p>
        </p:txBody>
      </p:sp>
    </p:spTree>
    <p:extLst>
      <p:ext uri="{BB962C8B-B14F-4D97-AF65-F5344CB8AC3E}">
        <p14:creationId xmlns:p14="http://schemas.microsoft.com/office/powerpoint/2010/main" val="411280476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0" y="0"/>
            <a:ext cx="9144000" cy="755702"/>
          </a:xfrm>
          <a:prstGeom prst="rect">
            <a:avLst/>
          </a:prstGeom>
        </p:spPr>
      </p:pic>
      <p:sp>
        <p:nvSpPr>
          <p:cNvPr id="3" name="Footer Placeholder 2"/>
          <p:cNvSpPr>
            <a:spLocks noGrp="1"/>
          </p:cNvSpPr>
          <p:nvPr>
            <p:ph type="ftr" sz="quarter" idx="11"/>
          </p:nvPr>
        </p:nvSpPr>
        <p:spPr/>
        <p:txBody>
          <a:bodyPr/>
          <a:lstStyle/>
          <a:p>
            <a:r>
              <a:rPr lang="en-US" smtClean="0"/>
              <a:t>Eli Ghazel Egypt Nov  2015</a:t>
            </a:r>
            <a:endParaRPr lang="en-US" dirty="0"/>
          </a:p>
        </p:txBody>
      </p:sp>
      <p:sp>
        <p:nvSpPr>
          <p:cNvPr id="22" name="TextBox 21"/>
          <p:cNvSpPr txBox="1"/>
          <p:nvPr/>
        </p:nvSpPr>
        <p:spPr>
          <a:xfrm>
            <a:off x="458633" y="843908"/>
            <a:ext cx="8228167" cy="1938992"/>
          </a:xfrm>
          <a:prstGeom prst="rect">
            <a:avLst/>
          </a:prstGeom>
          <a:noFill/>
        </p:spPr>
        <p:txBody>
          <a:bodyPr wrap="square" rtlCol="0">
            <a:spAutoFit/>
          </a:bodyPr>
          <a:lstStyle/>
          <a:p>
            <a:r>
              <a:rPr lang="en-US" sz="2400" b="1" dirty="0" smtClean="0"/>
              <a:t>Follow </a:t>
            </a:r>
            <a:r>
              <a:rPr lang="en-US" sz="2400" b="1" dirty="0"/>
              <a:t>the tasks on the slides. </a:t>
            </a:r>
            <a:endParaRPr lang="en-US" sz="2400" b="1" dirty="0" smtClean="0"/>
          </a:p>
          <a:p>
            <a:endParaRPr lang="en-US" sz="2400" b="1" dirty="0"/>
          </a:p>
          <a:p>
            <a:r>
              <a:rPr lang="en-US" sz="2400" b="1" dirty="0" smtClean="0"/>
              <a:t>How can we change the activity to better suit our children?</a:t>
            </a:r>
          </a:p>
          <a:p>
            <a:pPr marL="342900" indent="-342900">
              <a:buFont typeface="Arial"/>
              <a:buChar char="•"/>
            </a:pPr>
            <a:r>
              <a:rPr lang="en-US" sz="2400" b="1" dirty="0" smtClean="0"/>
              <a:t>Turn the idea into a question they can relate to</a:t>
            </a:r>
            <a:endParaRPr lang="en-US" sz="2400" dirty="0" smtClean="0"/>
          </a:p>
          <a:p>
            <a:pPr lvl="0"/>
            <a:endParaRPr lang="en-US" sz="2400" dirty="0"/>
          </a:p>
        </p:txBody>
      </p:sp>
      <p:sp>
        <p:nvSpPr>
          <p:cNvPr id="7" name="Text Box 24"/>
          <p:cNvSpPr txBox="1"/>
          <p:nvPr/>
        </p:nvSpPr>
        <p:spPr>
          <a:xfrm>
            <a:off x="983729" y="3852765"/>
            <a:ext cx="1205230" cy="513080"/>
          </a:xfrm>
          <a:prstGeom prst="rect">
            <a:avLst/>
          </a:prstGeom>
          <a:no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solidFill>
                  <a:srgbClr val="FF0000"/>
                </a:solidFill>
                <a:effectLst/>
                <a:ea typeface="ＭＳ 明朝"/>
                <a:cs typeface="Times New Roman"/>
              </a:rPr>
              <a:t>Friends depend on each other</a:t>
            </a:r>
            <a:endParaRPr lang="en-US" sz="1200">
              <a:effectLst/>
              <a:ea typeface="ＭＳ 明朝"/>
              <a:cs typeface="Times New Roman"/>
            </a:endParaRPr>
          </a:p>
        </p:txBody>
      </p:sp>
      <p:sp>
        <p:nvSpPr>
          <p:cNvPr id="8" name="Text Box 25"/>
          <p:cNvSpPr txBox="1"/>
          <p:nvPr/>
        </p:nvSpPr>
        <p:spPr>
          <a:xfrm>
            <a:off x="3711054" y="3654645"/>
            <a:ext cx="1394460" cy="864870"/>
          </a:xfrm>
          <a:prstGeom prst="rect">
            <a:avLst/>
          </a:prstGeom>
          <a:noFill/>
          <a:ln>
            <a:solidFill>
              <a:srgbClr val="4F81BD"/>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dirty="0">
                <a:solidFill>
                  <a:srgbClr val="FF0000"/>
                </a:solidFill>
                <a:effectLst/>
                <a:ea typeface="ＭＳ 明朝"/>
                <a:cs typeface="Times New Roman"/>
              </a:rPr>
              <a:t>How do your friends help you and how do you help them?</a:t>
            </a:r>
            <a:endParaRPr lang="en-US" sz="1200" dirty="0">
              <a:effectLst/>
              <a:ea typeface="ＭＳ 明朝"/>
              <a:cs typeface="Times New Roman"/>
            </a:endParaRPr>
          </a:p>
        </p:txBody>
      </p:sp>
      <p:cxnSp>
        <p:nvCxnSpPr>
          <p:cNvPr id="9" name="Straight Connector 8"/>
          <p:cNvCxnSpPr/>
          <p:nvPr/>
        </p:nvCxnSpPr>
        <p:spPr>
          <a:xfrm flipV="1">
            <a:off x="4344149" y="2991705"/>
            <a:ext cx="154940" cy="6661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4450194" y="4523325"/>
            <a:ext cx="234950" cy="808355"/>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3690099" y="4523325"/>
            <a:ext cx="154940" cy="6661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3501504" y="2970750"/>
            <a:ext cx="424180" cy="70294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flipV="1">
            <a:off x="934834" y="3471765"/>
            <a:ext cx="213360" cy="368935"/>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857364" y="4352510"/>
            <a:ext cx="259715" cy="530225"/>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1970519" y="3326985"/>
            <a:ext cx="259715" cy="530225"/>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flipV="1">
            <a:off x="1908289" y="4367750"/>
            <a:ext cx="213360" cy="368935"/>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342BCE5E-A048-AD4A-808B-5E161B0E9C18}" type="slidenum">
              <a:rPr lang="en-US" smtClean="0"/>
              <a:t>64</a:t>
            </a:fld>
            <a:endParaRPr lang="en-US"/>
          </a:p>
        </p:txBody>
      </p:sp>
    </p:spTree>
    <p:extLst>
      <p:ext uri="{BB962C8B-B14F-4D97-AF65-F5344CB8AC3E}">
        <p14:creationId xmlns:p14="http://schemas.microsoft.com/office/powerpoint/2010/main" val="227866634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0" y="0"/>
            <a:ext cx="9144000" cy="755702"/>
          </a:xfrm>
          <a:prstGeom prst="rect">
            <a:avLst/>
          </a:prstGeom>
        </p:spPr>
      </p:pic>
      <p:sp>
        <p:nvSpPr>
          <p:cNvPr id="3" name="Footer Placeholder 2"/>
          <p:cNvSpPr>
            <a:spLocks noGrp="1"/>
          </p:cNvSpPr>
          <p:nvPr>
            <p:ph type="ftr" sz="quarter" idx="11"/>
          </p:nvPr>
        </p:nvSpPr>
        <p:spPr/>
        <p:txBody>
          <a:bodyPr/>
          <a:lstStyle/>
          <a:p>
            <a:r>
              <a:rPr lang="en-US" smtClean="0"/>
              <a:t>Eli Ghazel Egypt Nov  2015</a:t>
            </a:r>
            <a:endParaRPr lang="en-US" dirty="0"/>
          </a:p>
        </p:txBody>
      </p:sp>
      <p:sp>
        <p:nvSpPr>
          <p:cNvPr id="22" name="TextBox 21"/>
          <p:cNvSpPr txBox="1"/>
          <p:nvPr/>
        </p:nvSpPr>
        <p:spPr>
          <a:xfrm>
            <a:off x="458633" y="843908"/>
            <a:ext cx="8228167" cy="3785652"/>
          </a:xfrm>
          <a:prstGeom prst="rect">
            <a:avLst/>
          </a:prstGeom>
          <a:noFill/>
        </p:spPr>
        <p:txBody>
          <a:bodyPr wrap="square" rtlCol="0">
            <a:spAutoFit/>
          </a:bodyPr>
          <a:lstStyle/>
          <a:p>
            <a:endParaRPr lang="en-US" sz="2400" b="1" dirty="0"/>
          </a:p>
          <a:p>
            <a:r>
              <a:rPr lang="en-US" sz="2400" b="1" dirty="0" smtClean="0"/>
              <a:t>How can we change the activity to better suit our children?</a:t>
            </a:r>
          </a:p>
          <a:p>
            <a:pPr marL="342900" indent="-342900">
              <a:buFont typeface="Arial"/>
              <a:buChar char="•"/>
            </a:pPr>
            <a:r>
              <a:rPr lang="en-US" sz="2400" b="1" dirty="0" smtClean="0"/>
              <a:t>Ask them to look at a picture and tell each other who they can see helping each other and how.</a:t>
            </a:r>
          </a:p>
          <a:p>
            <a:pPr marL="342900" indent="-342900">
              <a:buFont typeface="Arial"/>
              <a:buChar char="•"/>
            </a:pPr>
            <a:endParaRPr lang="en-US" sz="2400" b="1" dirty="0" smtClean="0"/>
          </a:p>
          <a:p>
            <a:pPr marL="342900" indent="-342900">
              <a:buFont typeface="Arial"/>
              <a:buChar char="•"/>
            </a:pPr>
            <a:r>
              <a:rPr lang="en-US" sz="2400" b="1" dirty="0" smtClean="0"/>
              <a:t>Read a very short story and ask them to tell each other what they heard about someone helping another.</a:t>
            </a:r>
          </a:p>
          <a:p>
            <a:endParaRPr lang="en-US" sz="2400" b="1" dirty="0" smtClean="0"/>
          </a:p>
          <a:p>
            <a:pPr marL="342900" indent="-342900">
              <a:buFont typeface="Arial"/>
              <a:buChar char="•"/>
            </a:pPr>
            <a:r>
              <a:rPr lang="en-US" sz="2400" b="1" dirty="0" smtClean="0"/>
              <a:t>Ask them to remember a time they helped someone else and what they did and tell each other.</a:t>
            </a:r>
            <a:endParaRPr lang="en-US" sz="2400" dirty="0"/>
          </a:p>
        </p:txBody>
      </p:sp>
      <p:sp>
        <p:nvSpPr>
          <p:cNvPr id="2" name="Slide Number Placeholder 1"/>
          <p:cNvSpPr>
            <a:spLocks noGrp="1"/>
          </p:cNvSpPr>
          <p:nvPr>
            <p:ph type="sldNum" sz="quarter" idx="12"/>
          </p:nvPr>
        </p:nvSpPr>
        <p:spPr/>
        <p:txBody>
          <a:bodyPr/>
          <a:lstStyle/>
          <a:p>
            <a:fld id="{342BCE5E-A048-AD4A-808B-5E161B0E9C18}" type="slidenum">
              <a:rPr lang="en-US" smtClean="0"/>
              <a:t>65</a:t>
            </a:fld>
            <a:endParaRPr lang="en-US"/>
          </a:p>
        </p:txBody>
      </p:sp>
    </p:spTree>
    <p:extLst>
      <p:ext uri="{BB962C8B-B14F-4D97-AF65-F5344CB8AC3E}">
        <p14:creationId xmlns:p14="http://schemas.microsoft.com/office/powerpoint/2010/main" val="34507853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66</a:t>
            </a:fld>
            <a:endParaRPr lang="en-US"/>
          </a:p>
        </p:txBody>
      </p:sp>
      <p:sp>
        <p:nvSpPr>
          <p:cNvPr id="6" name="TextBox 5"/>
          <p:cNvSpPr txBox="1"/>
          <p:nvPr/>
        </p:nvSpPr>
        <p:spPr>
          <a:xfrm>
            <a:off x="260982" y="1143155"/>
            <a:ext cx="8137568" cy="707886"/>
          </a:xfrm>
          <a:prstGeom prst="rect">
            <a:avLst/>
          </a:prstGeom>
          <a:noFill/>
        </p:spPr>
        <p:txBody>
          <a:bodyPr wrap="square" rtlCol="0">
            <a:spAutoFit/>
          </a:bodyPr>
          <a:lstStyle/>
          <a:p>
            <a:r>
              <a:rPr lang="en-US" sz="4000" dirty="0" smtClean="0"/>
              <a:t>Comprehension</a:t>
            </a:r>
            <a:endParaRPr lang="en-US" sz="4000" dirty="0"/>
          </a:p>
        </p:txBody>
      </p:sp>
      <p:sp>
        <p:nvSpPr>
          <p:cNvPr id="31" name="TextBox 30"/>
          <p:cNvSpPr txBox="1"/>
          <p:nvPr/>
        </p:nvSpPr>
        <p:spPr>
          <a:xfrm>
            <a:off x="288251" y="2512845"/>
            <a:ext cx="8398549" cy="584776"/>
          </a:xfrm>
          <a:prstGeom prst="rect">
            <a:avLst/>
          </a:prstGeom>
          <a:noFill/>
        </p:spPr>
        <p:txBody>
          <a:bodyPr wrap="square" rtlCol="0">
            <a:spAutoFit/>
          </a:bodyPr>
          <a:lstStyle/>
          <a:p>
            <a:r>
              <a:rPr lang="en-US" sz="3200" dirty="0" smtClean="0"/>
              <a:t>Why is this part important?</a:t>
            </a:r>
            <a:endParaRPr lang="en-US" sz="3200" dirty="0"/>
          </a:p>
        </p:txBody>
      </p:sp>
      <p:sp>
        <p:nvSpPr>
          <p:cNvPr id="32" name="TextBox 31"/>
          <p:cNvSpPr txBox="1"/>
          <p:nvPr/>
        </p:nvSpPr>
        <p:spPr>
          <a:xfrm>
            <a:off x="304038" y="3162193"/>
            <a:ext cx="8398549" cy="584776"/>
          </a:xfrm>
          <a:prstGeom prst="rect">
            <a:avLst/>
          </a:prstGeom>
          <a:noFill/>
        </p:spPr>
        <p:txBody>
          <a:bodyPr wrap="square" rtlCol="0">
            <a:spAutoFit/>
          </a:bodyPr>
          <a:lstStyle/>
          <a:p>
            <a:r>
              <a:rPr lang="en-US" sz="3200" dirty="0" smtClean="0"/>
              <a:t>How do we design Learning for this part?</a:t>
            </a:r>
            <a:endParaRPr lang="en-US" sz="3200" dirty="0"/>
          </a:p>
        </p:txBody>
      </p:sp>
    </p:spTree>
    <p:extLst>
      <p:ext uri="{BB962C8B-B14F-4D97-AF65-F5344CB8AC3E}">
        <p14:creationId xmlns:p14="http://schemas.microsoft.com/office/powerpoint/2010/main" val="31982200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67</a:t>
            </a:fld>
            <a:endParaRPr lang="en-US"/>
          </a:p>
        </p:txBody>
      </p:sp>
      <p:sp>
        <p:nvSpPr>
          <p:cNvPr id="4" name="TextBox 3"/>
          <p:cNvSpPr txBox="1"/>
          <p:nvPr/>
        </p:nvSpPr>
        <p:spPr>
          <a:xfrm>
            <a:off x="388043" y="1046484"/>
            <a:ext cx="3010274" cy="707886"/>
          </a:xfrm>
          <a:prstGeom prst="rect">
            <a:avLst/>
          </a:prstGeom>
          <a:noFill/>
        </p:spPr>
        <p:txBody>
          <a:bodyPr wrap="square" rtlCol="0">
            <a:spAutoFit/>
          </a:bodyPr>
          <a:lstStyle/>
          <a:p>
            <a:r>
              <a:rPr lang="en-US" sz="4000" dirty="0" smtClean="0"/>
              <a:t>Visualizing </a:t>
            </a:r>
            <a:endParaRPr lang="en-US" sz="4000" dirty="0"/>
          </a:p>
        </p:txBody>
      </p:sp>
      <p:sp>
        <p:nvSpPr>
          <p:cNvPr id="6" name="TextBox 5"/>
          <p:cNvSpPr txBox="1"/>
          <p:nvPr/>
        </p:nvSpPr>
        <p:spPr>
          <a:xfrm>
            <a:off x="388043" y="1986097"/>
            <a:ext cx="8231682" cy="1569660"/>
          </a:xfrm>
          <a:prstGeom prst="rect">
            <a:avLst/>
          </a:prstGeom>
          <a:noFill/>
        </p:spPr>
        <p:txBody>
          <a:bodyPr wrap="square" rtlCol="0">
            <a:spAutoFit/>
          </a:bodyPr>
          <a:lstStyle/>
          <a:p>
            <a:r>
              <a:rPr lang="en-US" sz="3200" dirty="0" smtClean="0"/>
              <a:t>What is the text evidence that will help your students visualize without needing your help in a new and unfamiliar text? </a:t>
            </a:r>
            <a:endParaRPr lang="en-US" sz="3200" dirty="0"/>
          </a:p>
        </p:txBody>
      </p:sp>
      <p:sp>
        <p:nvSpPr>
          <p:cNvPr id="7" name="TextBox 6"/>
          <p:cNvSpPr txBox="1"/>
          <p:nvPr/>
        </p:nvSpPr>
        <p:spPr>
          <a:xfrm>
            <a:off x="384564" y="3817965"/>
            <a:ext cx="8231682" cy="2062103"/>
          </a:xfrm>
          <a:prstGeom prst="rect">
            <a:avLst/>
          </a:prstGeom>
          <a:noFill/>
        </p:spPr>
        <p:txBody>
          <a:bodyPr wrap="square" rtlCol="0">
            <a:spAutoFit/>
          </a:bodyPr>
          <a:lstStyle/>
          <a:p>
            <a:r>
              <a:rPr lang="en-US" sz="3200" dirty="0" smtClean="0"/>
              <a:t>What are the steps that he/she will take in order to collect the evidence that will help him/her visualize without needing your help in a new and unfamiliar text? </a:t>
            </a:r>
            <a:endParaRPr lang="en-US" sz="3200" dirty="0"/>
          </a:p>
        </p:txBody>
      </p:sp>
    </p:spTree>
    <p:extLst>
      <p:ext uri="{BB962C8B-B14F-4D97-AF65-F5344CB8AC3E}">
        <p14:creationId xmlns:p14="http://schemas.microsoft.com/office/powerpoint/2010/main" val="16247047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68</a:t>
            </a:fld>
            <a:endParaRPr lang="en-US"/>
          </a:p>
        </p:txBody>
      </p:sp>
      <p:sp>
        <p:nvSpPr>
          <p:cNvPr id="4" name="TextBox 3"/>
          <p:cNvSpPr txBox="1"/>
          <p:nvPr/>
        </p:nvSpPr>
        <p:spPr>
          <a:xfrm>
            <a:off x="388043" y="1046484"/>
            <a:ext cx="3010274" cy="707886"/>
          </a:xfrm>
          <a:prstGeom prst="rect">
            <a:avLst/>
          </a:prstGeom>
          <a:noFill/>
        </p:spPr>
        <p:txBody>
          <a:bodyPr wrap="square" rtlCol="0">
            <a:spAutoFit/>
          </a:bodyPr>
          <a:lstStyle/>
          <a:p>
            <a:r>
              <a:rPr lang="en-US" sz="4000" dirty="0" smtClean="0"/>
              <a:t>Details</a:t>
            </a:r>
            <a:endParaRPr lang="en-US" sz="4000" dirty="0"/>
          </a:p>
        </p:txBody>
      </p:sp>
      <p:sp>
        <p:nvSpPr>
          <p:cNvPr id="6" name="TextBox 5"/>
          <p:cNvSpPr txBox="1"/>
          <p:nvPr/>
        </p:nvSpPr>
        <p:spPr>
          <a:xfrm>
            <a:off x="388043" y="1986097"/>
            <a:ext cx="8231682" cy="1569660"/>
          </a:xfrm>
          <a:prstGeom prst="rect">
            <a:avLst/>
          </a:prstGeom>
          <a:noFill/>
        </p:spPr>
        <p:txBody>
          <a:bodyPr wrap="square" rtlCol="0">
            <a:spAutoFit/>
          </a:bodyPr>
          <a:lstStyle/>
          <a:p>
            <a:r>
              <a:rPr lang="en-US" sz="3200" dirty="0" smtClean="0"/>
              <a:t>What is the text evidence that will help your students find details without needing your help in a new and unfamiliar text? </a:t>
            </a:r>
            <a:endParaRPr lang="en-US" sz="3200" dirty="0"/>
          </a:p>
        </p:txBody>
      </p:sp>
      <p:sp>
        <p:nvSpPr>
          <p:cNvPr id="7" name="TextBox 6"/>
          <p:cNvSpPr txBox="1"/>
          <p:nvPr/>
        </p:nvSpPr>
        <p:spPr>
          <a:xfrm>
            <a:off x="384564" y="3817965"/>
            <a:ext cx="8231682" cy="2062103"/>
          </a:xfrm>
          <a:prstGeom prst="rect">
            <a:avLst/>
          </a:prstGeom>
          <a:noFill/>
        </p:spPr>
        <p:txBody>
          <a:bodyPr wrap="square" rtlCol="0">
            <a:spAutoFit/>
          </a:bodyPr>
          <a:lstStyle/>
          <a:p>
            <a:r>
              <a:rPr lang="en-US" sz="3200" dirty="0" smtClean="0"/>
              <a:t>What are the steps that he/she will take in order to collect the evidence that will help him/her find details without needing your help in a new and unfamiliar text? </a:t>
            </a:r>
            <a:endParaRPr lang="en-US" sz="3200" dirty="0"/>
          </a:p>
        </p:txBody>
      </p:sp>
    </p:spTree>
    <p:extLst>
      <p:ext uri="{BB962C8B-B14F-4D97-AF65-F5344CB8AC3E}">
        <p14:creationId xmlns:p14="http://schemas.microsoft.com/office/powerpoint/2010/main" val="22677461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0" y="0"/>
            <a:ext cx="9144000" cy="755702"/>
          </a:xfrm>
          <a:prstGeom prst="rect">
            <a:avLst/>
          </a:prstGeom>
        </p:spPr>
      </p:pic>
      <p:sp>
        <p:nvSpPr>
          <p:cNvPr id="3" name="Footer Placeholder 2"/>
          <p:cNvSpPr>
            <a:spLocks noGrp="1"/>
          </p:cNvSpPr>
          <p:nvPr>
            <p:ph type="ftr" sz="quarter" idx="11"/>
          </p:nvPr>
        </p:nvSpPr>
        <p:spPr/>
        <p:txBody>
          <a:bodyPr/>
          <a:lstStyle/>
          <a:p>
            <a:r>
              <a:rPr lang="en-US" smtClean="0"/>
              <a:t>Eli Ghazel Egypt Feb 2015</a:t>
            </a:r>
            <a:endParaRPr lang="en-US" dirty="0"/>
          </a:p>
        </p:txBody>
      </p:sp>
      <p:sp>
        <p:nvSpPr>
          <p:cNvPr id="5" name="Slide Number Placeholder 4"/>
          <p:cNvSpPr>
            <a:spLocks noGrp="1"/>
          </p:cNvSpPr>
          <p:nvPr>
            <p:ph type="sldNum" sz="quarter" idx="12"/>
          </p:nvPr>
        </p:nvSpPr>
        <p:spPr/>
        <p:txBody>
          <a:bodyPr/>
          <a:lstStyle/>
          <a:p>
            <a:fld id="{342BCE5E-A048-AD4A-808B-5E161B0E9C18}" type="slidenum">
              <a:rPr lang="en-US" smtClean="0"/>
              <a:t>69</a:t>
            </a:fld>
            <a:endParaRPr lang="en-US" dirty="0"/>
          </a:p>
        </p:txBody>
      </p:sp>
      <p:sp>
        <p:nvSpPr>
          <p:cNvPr id="22" name="TextBox 21"/>
          <p:cNvSpPr txBox="1"/>
          <p:nvPr/>
        </p:nvSpPr>
        <p:spPr>
          <a:xfrm>
            <a:off x="458633" y="843908"/>
            <a:ext cx="8228167" cy="1569660"/>
          </a:xfrm>
          <a:prstGeom prst="rect">
            <a:avLst/>
          </a:prstGeom>
          <a:noFill/>
        </p:spPr>
        <p:txBody>
          <a:bodyPr wrap="square" rtlCol="0">
            <a:spAutoFit/>
          </a:bodyPr>
          <a:lstStyle/>
          <a:p>
            <a:r>
              <a:rPr lang="en-US" sz="2400" b="1" dirty="0" smtClean="0"/>
              <a:t>Study </a:t>
            </a:r>
            <a:r>
              <a:rPr lang="en-US" sz="2400" b="1" dirty="0"/>
              <a:t>the sentences below and underline the parts that answer the following words    WHO   WHAT     ACTION (verb)     HOW     WHERE    WHEN. Write the appropriate word above each underlined part.</a:t>
            </a:r>
            <a:endParaRPr lang="en-US" sz="2400" dirty="0"/>
          </a:p>
        </p:txBody>
      </p:sp>
      <p:sp>
        <p:nvSpPr>
          <p:cNvPr id="2" name="TextBox 1"/>
          <p:cNvSpPr txBox="1"/>
          <p:nvPr/>
        </p:nvSpPr>
        <p:spPr>
          <a:xfrm>
            <a:off x="503927" y="2933965"/>
            <a:ext cx="8061361" cy="3416320"/>
          </a:xfrm>
          <a:prstGeom prst="rect">
            <a:avLst/>
          </a:prstGeom>
          <a:noFill/>
        </p:spPr>
        <p:txBody>
          <a:bodyPr wrap="square" rtlCol="0">
            <a:spAutoFit/>
          </a:bodyPr>
          <a:lstStyle/>
          <a:p>
            <a:pPr marL="342900" indent="-342900">
              <a:buFont typeface="Arial"/>
              <a:buChar char="•"/>
            </a:pPr>
            <a:r>
              <a:rPr lang="en-US" sz="2400" u="sng" dirty="0"/>
              <a:t>We</a:t>
            </a:r>
            <a:r>
              <a:rPr lang="en-US" sz="2400" dirty="0"/>
              <a:t> </a:t>
            </a:r>
            <a:r>
              <a:rPr lang="en-US" sz="2400" u="sng" dirty="0"/>
              <a:t>will build</a:t>
            </a:r>
            <a:r>
              <a:rPr lang="en-US" sz="2400" dirty="0"/>
              <a:t> </a:t>
            </a:r>
            <a:r>
              <a:rPr lang="en-US" sz="2400" u="sng" dirty="0"/>
              <a:t>a new birdhouse</a:t>
            </a:r>
            <a:r>
              <a:rPr lang="en-US" sz="2400" dirty="0"/>
              <a:t> </a:t>
            </a:r>
            <a:r>
              <a:rPr lang="en-US" sz="2400" u="sng" dirty="0"/>
              <a:t>with the basket</a:t>
            </a:r>
            <a:r>
              <a:rPr lang="en-US" sz="2400" dirty="0"/>
              <a:t>. </a:t>
            </a:r>
          </a:p>
          <a:p>
            <a:pPr marL="342900" indent="-342900">
              <a:buFont typeface="Arial"/>
              <a:buChar char="•"/>
            </a:pPr>
            <a:endParaRPr lang="en-US" sz="2400" dirty="0" smtClean="0"/>
          </a:p>
          <a:p>
            <a:pPr marL="342900" indent="-342900">
              <a:buFont typeface="Arial"/>
              <a:buChar char="•"/>
            </a:pPr>
            <a:r>
              <a:rPr lang="en-US" sz="2400" u="sng" dirty="0" smtClean="0"/>
              <a:t>Dog </a:t>
            </a:r>
            <a:r>
              <a:rPr lang="en-US" sz="2400" u="sng" dirty="0"/>
              <a:t>hair</a:t>
            </a:r>
            <a:r>
              <a:rPr lang="en-US" sz="2400" dirty="0"/>
              <a:t> </a:t>
            </a:r>
            <a:r>
              <a:rPr lang="en-US" sz="2400" dirty="0" smtClean="0"/>
              <a:t> </a:t>
            </a:r>
            <a:r>
              <a:rPr lang="en-US" sz="2400" u="sng" dirty="0" smtClean="0"/>
              <a:t>was</a:t>
            </a:r>
            <a:r>
              <a:rPr lang="en-US" sz="2400" dirty="0" smtClean="0"/>
              <a:t>   </a:t>
            </a:r>
            <a:r>
              <a:rPr lang="en-US" sz="2400" u="sng" dirty="0" smtClean="0"/>
              <a:t>on </a:t>
            </a:r>
            <a:r>
              <a:rPr lang="en-US" sz="2400" u="sng" dirty="0"/>
              <a:t>the list</a:t>
            </a:r>
            <a:r>
              <a:rPr lang="en-US" sz="2400" dirty="0"/>
              <a:t>. </a:t>
            </a:r>
            <a:endParaRPr lang="en-US" sz="2400" dirty="0" smtClean="0"/>
          </a:p>
          <a:p>
            <a:endParaRPr lang="en-US" sz="2400" dirty="0"/>
          </a:p>
          <a:p>
            <a:pPr marL="342900" indent="-342900">
              <a:buFont typeface="Arial"/>
              <a:buChar char="•"/>
            </a:pPr>
            <a:r>
              <a:rPr lang="en-US" sz="2400" u="sng" dirty="0" smtClean="0"/>
              <a:t>Taylor and her friends</a:t>
            </a:r>
            <a:r>
              <a:rPr lang="en-US" sz="2400" dirty="0" smtClean="0"/>
              <a:t>   </a:t>
            </a:r>
            <a:r>
              <a:rPr lang="en-US" sz="2400" u="sng" dirty="0" smtClean="0"/>
              <a:t>watched</a:t>
            </a:r>
            <a:r>
              <a:rPr lang="en-US" sz="2400" dirty="0" smtClean="0"/>
              <a:t>    </a:t>
            </a:r>
            <a:r>
              <a:rPr lang="en-US" sz="2400" u="sng" dirty="0" smtClean="0"/>
              <a:t>the basket.</a:t>
            </a:r>
          </a:p>
          <a:p>
            <a:endParaRPr lang="en-US" sz="2400" u="sng" dirty="0" smtClean="0"/>
          </a:p>
          <a:p>
            <a:pPr marL="342900" indent="-342900">
              <a:buFont typeface="Arial"/>
              <a:buChar char="•"/>
            </a:pPr>
            <a:r>
              <a:rPr lang="en-US" sz="2400" u="sng" dirty="0" smtClean="0"/>
              <a:t>The </a:t>
            </a:r>
            <a:r>
              <a:rPr lang="en-US" sz="2400" u="sng" dirty="0"/>
              <a:t>basket</a:t>
            </a:r>
            <a:r>
              <a:rPr lang="en-US" sz="2400" dirty="0"/>
              <a:t> </a:t>
            </a:r>
            <a:r>
              <a:rPr lang="en-US" sz="2400" dirty="0" smtClean="0"/>
              <a:t>   </a:t>
            </a:r>
            <a:r>
              <a:rPr lang="en-US" sz="2400" u="sng" dirty="0" smtClean="0"/>
              <a:t>was</a:t>
            </a:r>
            <a:r>
              <a:rPr lang="en-US" sz="2400" dirty="0" smtClean="0"/>
              <a:t>  </a:t>
            </a:r>
            <a:r>
              <a:rPr lang="en-US" sz="2400" u="sng" dirty="0" smtClean="0"/>
              <a:t>empty</a:t>
            </a:r>
            <a:r>
              <a:rPr lang="en-US" sz="2400" dirty="0" smtClean="0"/>
              <a:t>   </a:t>
            </a:r>
            <a:r>
              <a:rPr lang="en-US" sz="2400" u="sng" dirty="0" smtClean="0"/>
              <a:t>in </a:t>
            </a:r>
            <a:r>
              <a:rPr lang="en-US" sz="2400" u="sng" dirty="0"/>
              <a:t>a few days</a:t>
            </a:r>
            <a:r>
              <a:rPr lang="en-US" sz="2400" dirty="0"/>
              <a:t>. </a:t>
            </a:r>
            <a:endParaRPr lang="en-US" sz="2400" dirty="0" smtClean="0"/>
          </a:p>
          <a:p>
            <a:endParaRPr lang="en-US" sz="2400" dirty="0" smtClean="0"/>
          </a:p>
          <a:p>
            <a:pPr marL="342900" indent="-342900">
              <a:buFont typeface="Arial"/>
              <a:buChar char="•"/>
            </a:pPr>
            <a:r>
              <a:rPr lang="en-US" sz="2400" u="sng" dirty="0" smtClean="0"/>
              <a:t>Yarn</a:t>
            </a:r>
            <a:r>
              <a:rPr lang="en-US" sz="2400" dirty="0" smtClean="0"/>
              <a:t>   </a:t>
            </a:r>
            <a:r>
              <a:rPr lang="en-US" sz="2400" u="sng" dirty="0" smtClean="0"/>
              <a:t>poked </a:t>
            </a:r>
            <a:r>
              <a:rPr lang="en-US" sz="2400" u="sng" dirty="0"/>
              <a:t>out</a:t>
            </a:r>
            <a:r>
              <a:rPr lang="en-US" sz="2400" dirty="0"/>
              <a:t> </a:t>
            </a:r>
            <a:r>
              <a:rPr lang="en-US" sz="2400" dirty="0" smtClean="0"/>
              <a:t>   </a:t>
            </a:r>
            <a:r>
              <a:rPr lang="en-US" sz="2400" u="sng" dirty="0" smtClean="0"/>
              <a:t>from </a:t>
            </a:r>
            <a:r>
              <a:rPr lang="en-US" sz="2400" u="sng" dirty="0"/>
              <a:t>the sticks and mud. </a:t>
            </a:r>
            <a:endParaRPr lang="en-US" sz="2400" u="sng" dirty="0" smtClean="0"/>
          </a:p>
        </p:txBody>
      </p:sp>
      <p:sp>
        <p:nvSpPr>
          <p:cNvPr id="4" name="TextBox 3"/>
          <p:cNvSpPr txBox="1"/>
          <p:nvPr/>
        </p:nvSpPr>
        <p:spPr>
          <a:xfrm>
            <a:off x="793789" y="2598234"/>
            <a:ext cx="687950" cy="369332"/>
          </a:xfrm>
          <a:prstGeom prst="rect">
            <a:avLst/>
          </a:prstGeom>
          <a:noFill/>
        </p:spPr>
        <p:txBody>
          <a:bodyPr wrap="square" rtlCol="0">
            <a:spAutoFit/>
          </a:bodyPr>
          <a:lstStyle/>
          <a:p>
            <a:r>
              <a:rPr lang="en-US" b="1" dirty="0" smtClean="0">
                <a:solidFill>
                  <a:srgbClr val="FF0000"/>
                </a:solidFill>
              </a:rPr>
              <a:t>Who</a:t>
            </a:r>
            <a:endParaRPr lang="en-US" b="1" dirty="0">
              <a:solidFill>
                <a:srgbClr val="FF0000"/>
              </a:solidFill>
            </a:endParaRPr>
          </a:p>
        </p:txBody>
      </p:sp>
      <p:sp>
        <p:nvSpPr>
          <p:cNvPr id="8" name="TextBox 7"/>
          <p:cNvSpPr txBox="1"/>
          <p:nvPr/>
        </p:nvSpPr>
        <p:spPr>
          <a:xfrm>
            <a:off x="1622859" y="2596848"/>
            <a:ext cx="864343" cy="369332"/>
          </a:xfrm>
          <a:prstGeom prst="rect">
            <a:avLst/>
          </a:prstGeom>
          <a:noFill/>
        </p:spPr>
        <p:txBody>
          <a:bodyPr wrap="square" rtlCol="0">
            <a:spAutoFit/>
          </a:bodyPr>
          <a:lstStyle/>
          <a:p>
            <a:r>
              <a:rPr lang="en-US" b="1" dirty="0" smtClean="0">
                <a:solidFill>
                  <a:srgbClr val="FF0000"/>
                </a:solidFill>
              </a:rPr>
              <a:t>action</a:t>
            </a:r>
            <a:endParaRPr lang="en-US" b="1" dirty="0">
              <a:solidFill>
                <a:srgbClr val="FF0000"/>
              </a:solidFill>
            </a:endParaRPr>
          </a:p>
        </p:txBody>
      </p:sp>
      <p:sp>
        <p:nvSpPr>
          <p:cNvPr id="9" name="TextBox 8"/>
          <p:cNvSpPr txBox="1"/>
          <p:nvPr/>
        </p:nvSpPr>
        <p:spPr>
          <a:xfrm>
            <a:off x="3124200" y="2605347"/>
            <a:ext cx="864343" cy="369332"/>
          </a:xfrm>
          <a:prstGeom prst="rect">
            <a:avLst/>
          </a:prstGeom>
          <a:noFill/>
        </p:spPr>
        <p:txBody>
          <a:bodyPr wrap="square" rtlCol="0">
            <a:spAutoFit/>
          </a:bodyPr>
          <a:lstStyle/>
          <a:p>
            <a:r>
              <a:rPr lang="en-US" b="1" dirty="0" smtClean="0">
                <a:solidFill>
                  <a:srgbClr val="FF0000"/>
                </a:solidFill>
              </a:rPr>
              <a:t>What </a:t>
            </a:r>
            <a:endParaRPr lang="en-US" b="1" dirty="0">
              <a:solidFill>
                <a:srgbClr val="FF0000"/>
              </a:solidFill>
            </a:endParaRPr>
          </a:p>
        </p:txBody>
      </p:sp>
      <p:sp>
        <p:nvSpPr>
          <p:cNvPr id="10" name="TextBox 9"/>
          <p:cNvSpPr txBox="1"/>
          <p:nvPr/>
        </p:nvSpPr>
        <p:spPr>
          <a:xfrm>
            <a:off x="5393368" y="2564633"/>
            <a:ext cx="864343" cy="369332"/>
          </a:xfrm>
          <a:prstGeom prst="rect">
            <a:avLst/>
          </a:prstGeom>
          <a:noFill/>
        </p:spPr>
        <p:txBody>
          <a:bodyPr wrap="square" rtlCol="0">
            <a:spAutoFit/>
          </a:bodyPr>
          <a:lstStyle/>
          <a:p>
            <a:r>
              <a:rPr lang="en-US" b="1" dirty="0" smtClean="0">
                <a:solidFill>
                  <a:srgbClr val="FF0000"/>
                </a:solidFill>
              </a:rPr>
              <a:t>How</a:t>
            </a:r>
            <a:endParaRPr lang="en-US" b="1" dirty="0">
              <a:solidFill>
                <a:srgbClr val="FF0000"/>
              </a:solidFill>
            </a:endParaRPr>
          </a:p>
        </p:txBody>
      </p:sp>
      <p:sp>
        <p:nvSpPr>
          <p:cNvPr id="11" name="TextBox 10"/>
          <p:cNvSpPr txBox="1"/>
          <p:nvPr/>
        </p:nvSpPr>
        <p:spPr>
          <a:xfrm>
            <a:off x="1049567" y="3422679"/>
            <a:ext cx="864343" cy="369332"/>
          </a:xfrm>
          <a:prstGeom prst="rect">
            <a:avLst/>
          </a:prstGeom>
          <a:noFill/>
        </p:spPr>
        <p:txBody>
          <a:bodyPr wrap="square" rtlCol="0">
            <a:spAutoFit/>
          </a:bodyPr>
          <a:lstStyle/>
          <a:p>
            <a:r>
              <a:rPr lang="en-US" b="1" dirty="0" smtClean="0">
                <a:solidFill>
                  <a:srgbClr val="FF0000"/>
                </a:solidFill>
              </a:rPr>
              <a:t>What</a:t>
            </a:r>
            <a:endParaRPr lang="en-US" b="1" dirty="0">
              <a:solidFill>
                <a:srgbClr val="FF0000"/>
              </a:solidFill>
            </a:endParaRPr>
          </a:p>
        </p:txBody>
      </p:sp>
      <p:sp>
        <p:nvSpPr>
          <p:cNvPr id="12" name="TextBox 11"/>
          <p:cNvSpPr txBox="1"/>
          <p:nvPr/>
        </p:nvSpPr>
        <p:spPr>
          <a:xfrm>
            <a:off x="2013407" y="3416310"/>
            <a:ext cx="864343" cy="369332"/>
          </a:xfrm>
          <a:prstGeom prst="rect">
            <a:avLst/>
          </a:prstGeom>
          <a:noFill/>
        </p:spPr>
        <p:txBody>
          <a:bodyPr wrap="square" rtlCol="0">
            <a:spAutoFit/>
          </a:bodyPr>
          <a:lstStyle/>
          <a:p>
            <a:r>
              <a:rPr lang="en-US" b="1" dirty="0" smtClean="0">
                <a:solidFill>
                  <a:srgbClr val="FF0000"/>
                </a:solidFill>
              </a:rPr>
              <a:t>Action</a:t>
            </a:r>
            <a:endParaRPr lang="en-US" b="1" dirty="0">
              <a:solidFill>
                <a:srgbClr val="FF0000"/>
              </a:solidFill>
            </a:endParaRPr>
          </a:p>
        </p:txBody>
      </p:sp>
      <p:sp>
        <p:nvSpPr>
          <p:cNvPr id="13" name="TextBox 12"/>
          <p:cNvSpPr txBox="1"/>
          <p:nvPr/>
        </p:nvSpPr>
        <p:spPr>
          <a:xfrm>
            <a:off x="2906687" y="3427582"/>
            <a:ext cx="864343" cy="369332"/>
          </a:xfrm>
          <a:prstGeom prst="rect">
            <a:avLst/>
          </a:prstGeom>
          <a:noFill/>
        </p:spPr>
        <p:txBody>
          <a:bodyPr wrap="square" rtlCol="0">
            <a:spAutoFit/>
          </a:bodyPr>
          <a:lstStyle/>
          <a:p>
            <a:r>
              <a:rPr lang="en-US" b="1" dirty="0" smtClean="0">
                <a:solidFill>
                  <a:srgbClr val="FF0000"/>
                </a:solidFill>
              </a:rPr>
              <a:t>Where</a:t>
            </a:r>
            <a:endParaRPr lang="en-US" b="1" dirty="0">
              <a:solidFill>
                <a:srgbClr val="FF0000"/>
              </a:solidFill>
            </a:endParaRPr>
          </a:p>
        </p:txBody>
      </p:sp>
      <p:sp>
        <p:nvSpPr>
          <p:cNvPr id="14" name="TextBox 13"/>
          <p:cNvSpPr txBox="1"/>
          <p:nvPr/>
        </p:nvSpPr>
        <p:spPr>
          <a:xfrm>
            <a:off x="1049567" y="4179781"/>
            <a:ext cx="5353658" cy="369332"/>
          </a:xfrm>
          <a:prstGeom prst="rect">
            <a:avLst/>
          </a:prstGeom>
          <a:noFill/>
        </p:spPr>
        <p:txBody>
          <a:bodyPr wrap="square" rtlCol="0">
            <a:spAutoFit/>
          </a:bodyPr>
          <a:lstStyle/>
          <a:p>
            <a:r>
              <a:rPr lang="en-US" b="1" dirty="0" smtClean="0">
                <a:solidFill>
                  <a:srgbClr val="FF0000"/>
                </a:solidFill>
              </a:rPr>
              <a:t>           Who                                   Action              What</a:t>
            </a:r>
            <a:endParaRPr lang="en-US" b="1" dirty="0">
              <a:solidFill>
                <a:srgbClr val="FF0000"/>
              </a:solidFill>
            </a:endParaRPr>
          </a:p>
        </p:txBody>
      </p:sp>
      <p:sp>
        <p:nvSpPr>
          <p:cNvPr id="15" name="TextBox 14"/>
          <p:cNvSpPr txBox="1"/>
          <p:nvPr/>
        </p:nvSpPr>
        <p:spPr>
          <a:xfrm>
            <a:off x="586533" y="4931980"/>
            <a:ext cx="5353658" cy="369332"/>
          </a:xfrm>
          <a:prstGeom prst="rect">
            <a:avLst/>
          </a:prstGeom>
          <a:noFill/>
        </p:spPr>
        <p:txBody>
          <a:bodyPr wrap="square" rtlCol="0">
            <a:spAutoFit/>
          </a:bodyPr>
          <a:lstStyle/>
          <a:p>
            <a:r>
              <a:rPr lang="en-US" b="1" dirty="0" smtClean="0">
                <a:solidFill>
                  <a:srgbClr val="FF0000"/>
                </a:solidFill>
              </a:rPr>
              <a:t>           What             Action     What                 When</a:t>
            </a:r>
            <a:endParaRPr lang="en-US" b="1" dirty="0">
              <a:solidFill>
                <a:srgbClr val="FF0000"/>
              </a:solidFill>
            </a:endParaRPr>
          </a:p>
        </p:txBody>
      </p:sp>
      <p:sp>
        <p:nvSpPr>
          <p:cNvPr id="16" name="TextBox 15"/>
          <p:cNvSpPr txBox="1"/>
          <p:nvPr/>
        </p:nvSpPr>
        <p:spPr>
          <a:xfrm>
            <a:off x="295466" y="5631257"/>
            <a:ext cx="5353658" cy="369332"/>
          </a:xfrm>
          <a:prstGeom prst="rect">
            <a:avLst/>
          </a:prstGeom>
          <a:noFill/>
        </p:spPr>
        <p:txBody>
          <a:bodyPr wrap="square" rtlCol="0">
            <a:spAutoFit/>
          </a:bodyPr>
          <a:lstStyle/>
          <a:p>
            <a:r>
              <a:rPr lang="en-US" b="1" dirty="0" smtClean="0">
                <a:solidFill>
                  <a:srgbClr val="FF0000"/>
                </a:solidFill>
              </a:rPr>
              <a:t>           What             Action                      Where</a:t>
            </a:r>
            <a:endParaRPr lang="en-US" b="1" dirty="0">
              <a:solidFill>
                <a:srgbClr val="FF0000"/>
              </a:solidFill>
            </a:endParaRPr>
          </a:p>
        </p:txBody>
      </p:sp>
    </p:spTree>
    <p:extLst>
      <p:ext uri="{BB962C8B-B14F-4D97-AF65-F5344CB8AC3E}">
        <p14:creationId xmlns:p14="http://schemas.microsoft.com/office/powerpoint/2010/main" val="9931312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P spid="12" grpId="0"/>
      <p:bldP spid="13" grpId="0"/>
      <p:bldP spid="14" grpId="0"/>
      <p:bldP spid="15" grpId="0"/>
      <p:bldP spid="1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0" y="0"/>
            <a:ext cx="9144000" cy="755702"/>
          </a:xfrm>
          <a:prstGeom prst="rect">
            <a:avLst/>
          </a:prstGeom>
        </p:spPr>
      </p:pic>
      <p:sp>
        <p:nvSpPr>
          <p:cNvPr id="3" name="Footer Placeholder 2"/>
          <p:cNvSpPr>
            <a:spLocks noGrp="1"/>
          </p:cNvSpPr>
          <p:nvPr>
            <p:ph type="ftr" sz="quarter" idx="11"/>
          </p:nvPr>
        </p:nvSpPr>
        <p:spPr/>
        <p:txBody>
          <a:bodyPr/>
          <a:lstStyle/>
          <a:p>
            <a:r>
              <a:rPr lang="en-US" smtClean="0"/>
              <a:t>Eli Ghazel Egypt Feb 2015</a:t>
            </a:r>
            <a:endParaRPr lang="en-US" dirty="0"/>
          </a:p>
        </p:txBody>
      </p:sp>
      <p:sp>
        <p:nvSpPr>
          <p:cNvPr id="5" name="Slide Number Placeholder 4"/>
          <p:cNvSpPr>
            <a:spLocks noGrp="1"/>
          </p:cNvSpPr>
          <p:nvPr>
            <p:ph type="sldNum" sz="quarter" idx="12"/>
          </p:nvPr>
        </p:nvSpPr>
        <p:spPr/>
        <p:txBody>
          <a:bodyPr/>
          <a:lstStyle/>
          <a:p>
            <a:fld id="{342BCE5E-A048-AD4A-808B-5E161B0E9C18}" type="slidenum">
              <a:rPr lang="en-US" smtClean="0"/>
              <a:t>70</a:t>
            </a:fld>
            <a:endParaRPr lang="en-US" dirty="0"/>
          </a:p>
        </p:txBody>
      </p:sp>
      <p:sp>
        <p:nvSpPr>
          <p:cNvPr id="22" name="TextBox 21"/>
          <p:cNvSpPr txBox="1"/>
          <p:nvPr/>
        </p:nvSpPr>
        <p:spPr>
          <a:xfrm>
            <a:off x="458633" y="843908"/>
            <a:ext cx="8228167" cy="1200328"/>
          </a:xfrm>
          <a:prstGeom prst="rect">
            <a:avLst/>
          </a:prstGeom>
          <a:noFill/>
        </p:spPr>
        <p:txBody>
          <a:bodyPr wrap="square" rtlCol="0">
            <a:spAutoFit/>
          </a:bodyPr>
          <a:lstStyle/>
          <a:p>
            <a:r>
              <a:rPr lang="en-US" sz="2400" b="1" dirty="0" smtClean="0"/>
              <a:t>4Study </a:t>
            </a:r>
            <a:r>
              <a:rPr lang="en-US" sz="2400" b="1" dirty="0"/>
              <a:t>the sentences below and </a:t>
            </a:r>
            <a:r>
              <a:rPr lang="en-US" sz="2400" b="1" dirty="0" smtClean="0"/>
              <a:t>write above each part the the </a:t>
            </a:r>
            <a:r>
              <a:rPr lang="en-US" sz="2400" b="1" dirty="0"/>
              <a:t>following words    WHO   WHAT     ACTION (verb)     HOW     WHERE    </a:t>
            </a:r>
            <a:r>
              <a:rPr lang="en-US" sz="2400" b="1" dirty="0" smtClean="0"/>
              <a:t>WHEN</a:t>
            </a:r>
            <a:endParaRPr lang="en-US" sz="2400" dirty="0"/>
          </a:p>
        </p:txBody>
      </p:sp>
      <p:sp>
        <p:nvSpPr>
          <p:cNvPr id="4" name="TextBox 3"/>
          <p:cNvSpPr txBox="1"/>
          <p:nvPr/>
        </p:nvSpPr>
        <p:spPr>
          <a:xfrm>
            <a:off x="458633" y="3701246"/>
            <a:ext cx="2471530" cy="369332"/>
          </a:xfrm>
          <a:prstGeom prst="rect">
            <a:avLst/>
          </a:prstGeom>
          <a:noFill/>
          <a:ln>
            <a:solidFill>
              <a:srgbClr val="4F81BD"/>
            </a:solidFill>
          </a:ln>
        </p:spPr>
        <p:txBody>
          <a:bodyPr wrap="square" rtlCol="0">
            <a:spAutoFit/>
          </a:bodyPr>
          <a:lstStyle/>
          <a:p>
            <a:r>
              <a:rPr lang="en-US" dirty="0"/>
              <a:t>The tall handsome man </a:t>
            </a:r>
          </a:p>
        </p:txBody>
      </p:sp>
      <p:sp>
        <p:nvSpPr>
          <p:cNvPr id="8" name="TextBox 7"/>
          <p:cNvSpPr txBox="1"/>
          <p:nvPr/>
        </p:nvSpPr>
        <p:spPr>
          <a:xfrm>
            <a:off x="3082563" y="3701246"/>
            <a:ext cx="999106" cy="369332"/>
          </a:xfrm>
          <a:prstGeom prst="rect">
            <a:avLst/>
          </a:prstGeom>
          <a:noFill/>
          <a:ln>
            <a:solidFill>
              <a:srgbClr val="4F81BD"/>
            </a:solidFill>
          </a:ln>
        </p:spPr>
        <p:txBody>
          <a:bodyPr wrap="square" rtlCol="0">
            <a:spAutoFit/>
          </a:bodyPr>
          <a:lstStyle/>
          <a:p>
            <a:r>
              <a:rPr lang="en-US" dirty="0" smtClean="0"/>
              <a:t>bought</a:t>
            </a:r>
            <a:endParaRPr lang="en-US" dirty="0"/>
          </a:p>
        </p:txBody>
      </p:sp>
      <p:sp>
        <p:nvSpPr>
          <p:cNvPr id="9" name="TextBox 8"/>
          <p:cNvSpPr txBox="1"/>
          <p:nvPr/>
        </p:nvSpPr>
        <p:spPr>
          <a:xfrm>
            <a:off x="4328629" y="3701246"/>
            <a:ext cx="3185903" cy="369332"/>
          </a:xfrm>
          <a:prstGeom prst="rect">
            <a:avLst/>
          </a:prstGeom>
          <a:noFill/>
          <a:ln>
            <a:solidFill>
              <a:srgbClr val="4F81BD"/>
            </a:solidFill>
          </a:ln>
        </p:spPr>
        <p:txBody>
          <a:bodyPr wrap="square" rtlCol="0">
            <a:spAutoFit/>
          </a:bodyPr>
          <a:lstStyle/>
          <a:p>
            <a:r>
              <a:rPr lang="en-US" dirty="0"/>
              <a:t>a</a:t>
            </a:r>
            <a:r>
              <a:rPr lang="en-US" dirty="0" smtClean="0"/>
              <a:t> beautiful red Mercedes</a:t>
            </a:r>
            <a:endParaRPr lang="en-US" dirty="0"/>
          </a:p>
        </p:txBody>
      </p:sp>
      <p:sp>
        <p:nvSpPr>
          <p:cNvPr id="10" name="TextBox 9"/>
          <p:cNvSpPr txBox="1"/>
          <p:nvPr/>
        </p:nvSpPr>
        <p:spPr>
          <a:xfrm>
            <a:off x="458633" y="4982675"/>
            <a:ext cx="1340620" cy="369332"/>
          </a:xfrm>
          <a:prstGeom prst="rect">
            <a:avLst/>
          </a:prstGeom>
          <a:noFill/>
          <a:ln>
            <a:solidFill>
              <a:srgbClr val="4F81BD"/>
            </a:solidFill>
          </a:ln>
        </p:spPr>
        <p:txBody>
          <a:bodyPr wrap="square" rtlCol="0">
            <a:spAutoFit/>
          </a:bodyPr>
          <a:lstStyle/>
          <a:p>
            <a:r>
              <a:rPr lang="en-US" dirty="0"/>
              <a:t>a</a:t>
            </a:r>
            <a:r>
              <a:rPr lang="en-US" dirty="0" smtClean="0"/>
              <a:t>t a whim</a:t>
            </a:r>
            <a:endParaRPr lang="en-US" dirty="0"/>
          </a:p>
        </p:txBody>
      </p:sp>
      <p:sp>
        <p:nvSpPr>
          <p:cNvPr id="11" name="TextBox 10"/>
          <p:cNvSpPr txBox="1"/>
          <p:nvPr/>
        </p:nvSpPr>
        <p:spPr>
          <a:xfrm>
            <a:off x="1922732" y="4982675"/>
            <a:ext cx="2540122" cy="369332"/>
          </a:xfrm>
          <a:prstGeom prst="rect">
            <a:avLst/>
          </a:prstGeom>
          <a:noFill/>
          <a:ln>
            <a:solidFill>
              <a:srgbClr val="4F81BD"/>
            </a:solidFill>
          </a:ln>
        </p:spPr>
        <p:txBody>
          <a:bodyPr wrap="square" rtlCol="0">
            <a:spAutoFit/>
          </a:bodyPr>
          <a:lstStyle/>
          <a:p>
            <a:r>
              <a:rPr lang="en-US" dirty="0"/>
              <a:t>from the dealer in </a:t>
            </a:r>
            <a:r>
              <a:rPr lang="en-US" dirty="0" smtClean="0"/>
              <a:t>Cairo</a:t>
            </a:r>
            <a:endParaRPr lang="en-US" dirty="0"/>
          </a:p>
        </p:txBody>
      </p:sp>
      <p:sp>
        <p:nvSpPr>
          <p:cNvPr id="12" name="TextBox 11"/>
          <p:cNvSpPr txBox="1"/>
          <p:nvPr/>
        </p:nvSpPr>
        <p:spPr>
          <a:xfrm>
            <a:off x="4577549" y="4982675"/>
            <a:ext cx="3185903" cy="369332"/>
          </a:xfrm>
          <a:prstGeom prst="rect">
            <a:avLst/>
          </a:prstGeom>
          <a:noFill/>
          <a:ln>
            <a:solidFill>
              <a:srgbClr val="4F81BD"/>
            </a:solidFill>
          </a:ln>
        </p:spPr>
        <p:txBody>
          <a:bodyPr wrap="square" rtlCol="0">
            <a:spAutoFit/>
          </a:bodyPr>
          <a:lstStyle/>
          <a:p>
            <a:r>
              <a:rPr lang="en-US" dirty="0"/>
              <a:t>l</a:t>
            </a:r>
            <a:r>
              <a:rPr lang="en-US" dirty="0" smtClean="0"/>
              <a:t>ast weekend </a:t>
            </a:r>
            <a:endParaRPr lang="en-US" dirty="0"/>
          </a:p>
        </p:txBody>
      </p:sp>
      <p:sp>
        <p:nvSpPr>
          <p:cNvPr id="13" name="TextBox 12"/>
          <p:cNvSpPr txBox="1"/>
          <p:nvPr/>
        </p:nvSpPr>
        <p:spPr>
          <a:xfrm>
            <a:off x="1404840" y="3020365"/>
            <a:ext cx="5353658" cy="369332"/>
          </a:xfrm>
          <a:prstGeom prst="rect">
            <a:avLst/>
          </a:prstGeom>
          <a:noFill/>
        </p:spPr>
        <p:txBody>
          <a:bodyPr wrap="square" rtlCol="0">
            <a:spAutoFit/>
          </a:bodyPr>
          <a:lstStyle/>
          <a:p>
            <a:r>
              <a:rPr lang="en-US" b="1" dirty="0" smtClean="0">
                <a:solidFill>
                  <a:srgbClr val="FF0000"/>
                </a:solidFill>
              </a:rPr>
              <a:t>Who                         Action                      What</a:t>
            </a:r>
            <a:endParaRPr lang="en-US" b="1" dirty="0">
              <a:solidFill>
                <a:srgbClr val="FF0000"/>
              </a:solidFill>
            </a:endParaRPr>
          </a:p>
        </p:txBody>
      </p:sp>
      <p:sp>
        <p:nvSpPr>
          <p:cNvPr id="14" name="TextBox 13"/>
          <p:cNvSpPr txBox="1"/>
          <p:nvPr/>
        </p:nvSpPr>
        <p:spPr>
          <a:xfrm>
            <a:off x="919270" y="4372364"/>
            <a:ext cx="5353658" cy="369332"/>
          </a:xfrm>
          <a:prstGeom prst="rect">
            <a:avLst/>
          </a:prstGeom>
          <a:noFill/>
        </p:spPr>
        <p:txBody>
          <a:bodyPr wrap="square" rtlCol="0">
            <a:spAutoFit/>
          </a:bodyPr>
          <a:lstStyle/>
          <a:p>
            <a:r>
              <a:rPr lang="en-US" b="1" dirty="0" smtClean="0">
                <a:solidFill>
                  <a:srgbClr val="FF0000"/>
                </a:solidFill>
              </a:rPr>
              <a:t>How                     Where                                   When</a:t>
            </a:r>
            <a:endParaRPr lang="en-US" b="1" dirty="0">
              <a:solidFill>
                <a:srgbClr val="FF0000"/>
              </a:solidFill>
            </a:endParaRPr>
          </a:p>
        </p:txBody>
      </p:sp>
    </p:spTree>
    <p:extLst>
      <p:ext uri="{BB962C8B-B14F-4D97-AF65-F5344CB8AC3E}">
        <p14:creationId xmlns:p14="http://schemas.microsoft.com/office/powerpoint/2010/main" val="21056674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8</a:t>
            </a:fld>
            <a:endParaRPr lang="en-US"/>
          </a:p>
        </p:txBody>
      </p:sp>
      <p:sp>
        <p:nvSpPr>
          <p:cNvPr id="6" name="Text Box 5"/>
          <p:cNvSpPr txBox="1"/>
          <p:nvPr/>
        </p:nvSpPr>
        <p:spPr>
          <a:xfrm>
            <a:off x="215280" y="1033140"/>
            <a:ext cx="8686799" cy="644254"/>
          </a:xfrm>
          <a:prstGeom prst="rect">
            <a:avLst/>
          </a:prstGeom>
          <a:noFill/>
          <a:ln>
            <a:noFill/>
          </a:ln>
          <a:effectLst/>
          <a:extLst>
            <a:ext uri="{FAA26D3D-D897-4be2-8F04-BA451C77F1D7}">
              <ma14:placeholderFlag xmlns:ma14="http://schemas.microsoft.com/office/mac/drawingml/2011/main"/>
            </a:ext>
            <a:ext uri="{C572A759-6A51-4108-AA02-DFA0A04FC94B}">
              <ma14:wrappingTextBoxFlag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0" rIns="91440" bIns="0" numCol="1" spcCol="0" rtlCol="0" fromWordArt="0" anchor="b" anchorCtr="0" forceAA="0" compatLnSpc="1">
            <a:prstTxWarp prst="textNoShape">
              <a:avLst/>
            </a:prstTxWarp>
            <a:noAutofit/>
          </a:bodyPr>
          <a:lstStyle/>
          <a:p>
            <a:pPr marL="0" marR="0">
              <a:lnSpc>
                <a:spcPct val="120000"/>
              </a:lnSpc>
              <a:spcBef>
                <a:spcPts val="0"/>
              </a:spcBef>
              <a:spcAft>
                <a:spcPts val="0"/>
              </a:spcAft>
            </a:pPr>
            <a:r>
              <a:rPr lang="en-US" sz="3200" b="1" kern="0" dirty="0" smtClean="0">
                <a:solidFill>
                  <a:schemeClr val="tx1"/>
                </a:solidFill>
                <a:effectLst/>
                <a:latin typeface="Calisto MT"/>
                <a:ea typeface="ＭＳ Ｐ明朝"/>
                <a:cs typeface="Times New Roman"/>
              </a:rPr>
              <a:t>2. Information</a:t>
            </a:r>
            <a:endParaRPr lang="en-US" sz="3200" b="1" kern="0" dirty="0">
              <a:solidFill>
                <a:schemeClr val="tx1"/>
              </a:solidFill>
              <a:effectLst/>
              <a:latin typeface="Calisto MT"/>
              <a:ea typeface="ＭＳ Ｐ明朝"/>
              <a:cs typeface="Times New Roman"/>
            </a:endParaRPr>
          </a:p>
        </p:txBody>
      </p:sp>
      <p:sp>
        <p:nvSpPr>
          <p:cNvPr id="4" name="Rectangle 3"/>
          <p:cNvSpPr/>
          <p:nvPr/>
        </p:nvSpPr>
        <p:spPr>
          <a:xfrm>
            <a:off x="370011" y="1967887"/>
            <a:ext cx="8532068" cy="1077218"/>
          </a:xfrm>
          <a:prstGeom prst="rect">
            <a:avLst/>
          </a:prstGeom>
        </p:spPr>
        <p:txBody>
          <a:bodyPr wrap="square">
            <a:spAutoFit/>
          </a:bodyPr>
          <a:lstStyle/>
          <a:p>
            <a:r>
              <a:rPr lang="en-US" sz="3200" b="1" dirty="0" smtClean="0"/>
              <a:t>I will read recipes on cooking </a:t>
            </a:r>
            <a:r>
              <a:rPr lang="en-US" sz="3200" b="1" dirty="0" err="1" smtClean="0"/>
              <a:t>Koshary</a:t>
            </a:r>
            <a:r>
              <a:rPr lang="en-US" sz="3200" b="1" dirty="0" smtClean="0"/>
              <a:t>, Lasagna and  </a:t>
            </a:r>
            <a:r>
              <a:rPr lang="en-US" sz="3200" b="1" dirty="0" err="1" smtClean="0"/>
              <a:t>Mossaka</a:t>
            </a:r>
            <a:r>
              <a:rPr lang="en-US" sz="3200" b="1" dirty="0"/>
              <a:t>. </a:t>
            </a:r>
            <a:endParaRPr lang="en-US" sz="3200" dirty="0"/>
          </a:p>
        </p:txBody>
      </p:sp>
      <p:sp>
        <p:nvSpPr>
          <p:cNvPr id="8" name="Rectangle 7"/>
          <p:cNvSpPr/>
          <p:nvPr/>
        </p:nvSpPr>
        <p:spPr>
          <a:xfrm>
            <a:off x="370011" y="3105529"/>
            <a:ext cx="5376582" cy="1077218"/>
          </a:xfrm>
          <a:prstGeom prst="rect">
            <a:avLst/>
          </a:prstGeom>
        </p:spPr>
        <p:txBody>
          <a:bodyPr wrap="square">
            <a:spAutoFit/>
          </a:bodyPr>
          <a:lstStyle/>
          <a:p>
            <a:r>
              <a:rPr lang="en-US" sz="3200" b="1" dirty="0"/>
              <a:t>Who would </a:t>
            </a:r>
            <a:r>
              <a:rPr lang="en-US" sz="3200" b="1" dirty="0" smtClean="0"/>
              <a:t>hire me as a chef in their restaurant?</a:t>
            </a:r>
            <a:endParaRPr lang="en-US" sz="3200" dirty="0"/>
          </a:p>
        </p:txBody>
      </p:sp>
      <p:pic>
        <p:nvPicPr>
          <p:cNvPr id="7" name="Picture 6"/>
          <p:cNvPicPr>
            <a:picLocks noChangeAspect="1"/>
          </p:cNvPicPr>
          <p:nvPr/>
        </p:nvPicPr>
        <p:blipFill>
          <a:blip r:embed="rId3"/>
          <a:stretch>
            <a:fillRect/>
          </a:stretch>
        </p:blipFill>
        <p:spPr>
          <a:xfrm>
            <a:off x="5953844" y="3105529"/>
            <a:ext cx="2383725" cy="2247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94729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0" y="0"/>
            <a:ext cx="9144000" cy="755702"/>
          </a:xfrm>
          <a:prstGeom prst="rect">
            <a:avLst/>
          </a:prstGeom>
        </p:spPr>
      </p:pic>
      <p:sp>
        <p:nvSpPr>
          <p:cNvPr id="3" name="Footer Placeholder 2"/>
          <p:cNvSpPr>
            <a:spLocks noGrp="1"/>
          </p:cNvSpPr>
          <p:nvPr>
            <p:ph type="ftr" sz="quarter" idx="11"/>
          </p:nvPr>
        </p:nvSpPr>
        <p:spPr/>
        <p:txBody>
          <a:bodyPr/>
          <a:lstStyle/>
          <a:p>
            <a:r>
              <a:rPr lang="en-US" smtClean="0"/>
              <a:t>Eli Ghazel Egypt Feb 2015</a:t>
            </a:r>
            <a:endParaRPr lang="en-US" dirty="0"/>
          </a:p>
        </p:txBody>
      </p:sp>
      <p:sp>
        <p:nvSpPr>
          <p:cNvPr id="5" name="Slide Number Placeholder 4"/>
          <p:cNvSpPr>
            <a:spLocks noGrp="1"/>
          </p:cNvSpPr>
          <p:nvPr>
            <p:ph type="sldNum" sz="quarter" idx="12"/>
          </p:nvPr>
        </p:nvSpPr>
        <p:spPr/>
        <p:txBody>
          <a:bodyPr/>
          <a:lstStyle/>
          <a:p>
            <a:fld id="{342BCE5E-A048-AD4A-808B-5E161B0E9C18}" type="slidenum">
              <a:rPr lang="en-US" smtClean="0"/>
              <a:t>71</a:t>
            </a:fld>
            <a:endParaRPr lang="en-US" dirty="0"/>
          </a:p>
        </p:txBody>
      </p:sp>
      <p:sp>
        <p:nvSpPr>
          <p:cNvPr id="22" name="TextBox 21"/>
          <p:cNvSpPr txBox="1"/>
          <p:nvPr/>
        </p:nvSpPr>
        <p:spPr>
          <a:xfrm>
            <a:off x="458633" y="843908"/>
            <a:ext cx="8228167" cy="830997"/>
          </a:xfrm>
          <a:prstGeom prst="rect">
            <a:avLst/>
          </a:prstGeom>
          <a:noFill/>
        </p:spPr>
        <p:txBody>
          <a:bodyPr wrap="square" rtlCol="0">
            <a:spAutoFit/>
          </a:bodyPr>
          <a:lstStyle/>
          <a:p>
            <a:r>
              <a:rPr lang="en-US" sz="2400" b="1" dirty="0" smtClean="0"/>
              <a:t>Make your own sentences using only words from the stories or practice book.</a:t>
            </a:r>
            <a:endParaRPr lang="en-US" sz="2400" dirty="0"/>
          </a:p>
        </p:txBody>
      </p:sp>
      <p:sp>
        <p:nvSpPr>
          <p:cNvPr id="4" name="TextBox 3"/>
          <p:cNvSpPr txBox="1"/>
          <p:nvPr/>
        </p:nvSpPr>
        <p:spPr>
          <a:xfrm>
            <a:off x="458633" y="3227718"/>
            <a:ext cx="2471530" cy="369332"/>
          </a:xfrm>
          <a:prstGeom prst="rect">
            <a:avLst/>
          </a:prstGeom>
          <a:noFill/>
          <a:ln>
            <a:solidFill>
              <a:srgbClr val="4F81BD"/>
            </a:solidFill>
          </a:ln>
        </p:spPr>
        <p:txBody>
          <a:bodyPr wrap="square" rtlCol="0">
            <a:spAutoFit/>
          </a:bodyPr>
          <a:lstStyle/>
          <a:p>
            <a:endParaRPr lang="en-US" dirty="0"/>
          </a:p>
        </p:txBody>
      </p:sp>
      <p:sp>
        <p:nvSpPr>
          <p:cNvPr id="8" name="TextBox 7"/>
          <p:cNvSpPr txBox="1"/>
          <p:nvPr/>
        </p:nvSpPr>
        <p:spPr>
          <a:xfrm>
            <a:off x="3082563" y="3227718"/>
            <a:ext cx="999106" cy="369332"/>
          </a:xfrm>
          <a:prstGeom prst="rect">
            <a:avLst/>
          </a:prstGeom>
          <a:noFill/>
          <a:ln>
            <a:solidFill>
              <a:srgbClr val="4F81BD"/>
            </a:solidFill>
          </a:ln>
        </p:spPr>
        <p:txBody>
          <a:bodyPr wrap="square" rtlCol="0">
            <a:spAutoFit/>
          </a:bodyPr>
          <a:lstStyle/>
          <a:p>
            <a:endParaRPr lang="en-US" dirty="0"/>
          </a:p>
        </p:txBody>
      </p:sp>
      <p:sp>
        <p:nvSpPr>
          <p:cNvPr id="9" name="TextBox 8"/>
          <p:cNvSpPr txBox="1"/>
          <p:nvPr/>
        </p:nvSpPr>
        <p:spPr>
          <a:xfrm>
            <a:off x="4328629" y="3227718"/>
            <a:ext cx="3185903" cy="369332"/>
          </a:xfrm>
          <a:prstGeom prst="rect">
            <a:avLst/>
          </a:prstGeom>
          <a:noFill/>
          <a:ln>
            <a:solidFill>
              <a:srgbClr val="4F81BD"/>
            </a:solidFill>
          </a:ln>
        </p:spPr>
        <p:txBody>
          <a:bodyPr wrap="square" rtlCol="0">
            <a:spAutoFit/>
          </a:bodyPr>
          <a:lstStyle/>
          <a:p>
            <a:endParaRPr lang="en-US" dirty="0"/>
          </a:p>
        </p:txBody>
      </p:sp>
      <p:sp>
        <p:nvSpPr>
          <p:cNvPr id="10" name="TextBox 9"/>
          <p:cNvSpPr txBox="1"/>
          <p:nvPr/>
        </p:nvSpPr>
        <p:spPr>
          <a:xfrm>
            <a:off x="458633" y="4509147"/>
            <a:ext cx="1340620" cy="369332"/>
          </a:xfrm>
          <a:prstGeom prst="rect">
            <a:avLst/>
          </a:prstGeom>
          <a:noFill/>
          <a:ln>
            <a:solidFill>
              <a:srgbClr val="4F81BD"/>
            </a:solidFill>
          </a:ln>
        </p:spPr>
        <p:txBody>
          <a:bodyPr wrap="square" rtlCol="0">
            <a:spAutoFit/>
          </a:bodyPr>
          <a:lstStyle/>
          <a:p>
            <a:endParaRPr lang="en-US" dirty="0"/>
          </a:p>
        </p:txBody>
      </p:sp>
      <p:sp>
        <p:nvSpPr>
          <p:cNvPr id="11" name="TextBox 10"/>
          <p:cNvSpPr txBox="1"/>
          <p:nvPr/>
        </p:nvSpPr>
        <p:spPr>
          <a:xfrm>
            <a:off x="1922732" y="4509147"/>
            <a:ext cx="2540122" cy="369332"/>
          </a:xfrm>
          <a:prstGeom prst="rect">
            <a:avLst/>
          </a:prstGeom>
          <a:noFill/>
          <a:ln>
            <a:solidFill>
              <a:srgbClr val="4F81BD"/>
            </a:solidFill>
          </a:ln>
        </p:spPr>
        <p:txBody>
          <a:bodyPr wrap="square" rtlCol="0">
            <a:spAutoFit/>
          </a:bodyPr>
          <a:lstStyle/>
          <a:p>
            <a:endParaRPr lang="en-US" dirty="0"/>
          </a:p>
        </p:txBody>
      </p:sp>
      <p:sp>
        <p:nvSpPr>
          <p:cNvPr id="12" name="TextBox 11"/>
          <p:cNvSpPr txBox="1"/>
          <p:nvPr/>
        </p:nvSpPr>
        <p:spPr>
          <a:xfrm>
            <a:off x="4577549" y="4509147"/>
            <a:ext cx="3185903" cy="369332"/>
          </a:xfrm>
          <a:prstGeom prst="rect">
            <a:avLst/>
          </a:prstGeom>
          <a:noFill/>
          <a:ln>
            <a:solidFill>
              <a:srgbClr val="4F81BD"/>
            </a:solidFill>
          </a:ln>
        </p:spPr>
        <p:txBody>
          <a:bodyPr wrap="square" rtlCol="0">
            <a:spAutoFit/>
          </a:bodyPr>
          <a:lstStyle/>
          <a:p>
            <a:endParaRPr lang="en-US" dirty="0"/>
          </a:p>
        </p:txBody>
      </p:sp>
      <p:sp>
        <p:nvSpPr>
          <p:cNvPr id="13" name="TextBox 12"/>
          <p:cNvSpPr txBox="1"/>
          <p:nvPr/>
        </p:nvSpPr>
        <p:spPr>
          <a:xfrm>
            <a:off x="1404840" y="2546837"/>
            <a:ext cx="5353658" cy="369332"/>
          </a:xfrm>
          <a:prstGeom prst="rect">
            <a:avLst/>
          </a:prstGeom>
          <a:noFill/>
        </p:spPr>
        <p:txBody>
          <a:bodyPr wrap="square" rtlCol="0">
            <a:spAutoFit/>
          </a:bodyPr>
          <a:lstStyle/>
          <a:p>
            <a:r>
              <a:rPr lang="en-US" b="1" dirty="0" smtClean="0">
                <a:solidFill>
                  <a:srgbClr val="FF0000"/>
                </a:solidFill>
              </a:rPr>
              <a:t>Who                         Action                      What</a:t>
            </a:r>
            <a:endParaRPr lang="en-US" b="1" dirty="0">
              <a:solidFill>
                <a:srgbClr val="FF0000"/>
              </a:solidFill>
            </a:endParaRPr>
          </a:p>
        </p:txBody>
      </p:sp>
      <p:sp>
        <p:nvSpPr>
          <p:cNvPr id="14" name="TextBox 13"/>
          <p:cNvSpPr txBox="1"/>
          <p:nvPr/>
        </p:nvSpPr>
        <p:spPr>
          <a:xfrm>
            <a:off x="919270" y="3898836"/>
            <a:ext cx="5353658" cy="369332"/>
          </a:xfrm>
          <a:prstGeom prst="rect">
            <a:avLst/>
          </a:prstGeom>
          <a:noFill/>
        </p:spPr>
        <p:txBody>
          <a:bodyPr wrap="square" rtlCol="0">
            <a:spAutoFit/>
          </a:bodyPr>
          <a:lstStyle/>
          <a:p>
            <a:r>
              <a:rPr lang="en-US" b="1" dirty="0" smtClean="0">
                <a:solidFill>
                  <a:srgbClr val="FF0000"/>
                </a:solidFill>
              </a:rPr>
              <a:t>How                     Where                                   When</a:t>
            </a:r>
            <a:endParaRPr lang="en-US" b="1" dirty="0">
              <a:solidFill>
                <a:srgbClr val="FF0000"/>
              </a:solidFill>
            </a:endParaRPr>
          </a:p>
        </p:txBody>
      </p:sp>
    </p:spTree>
    <p:extLst>
      <p:ext uri="{BB962C8B-B14F-4D97-AF65-F5344CB8AC3E}">
        <p14:creationId xmlns:p14="http://schemas.microsoft.com/office/powerpoint/2010/main" val="2416257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P spid="13" grpId="0"/>
      <p:bldP spid="1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72</a:t>
            </a:fld>
            <a:endParaRPr lang="en-US"/>
          </a:p>
        </p:txBody>
      </p:sp>
      <p:sp>
        <p:nvSpPr>
          <p:cNvPr id="4" name="TextBox 3"/>
          <p:cNvSpPr txBox="1"/>
          <p:nvPr/>
        </p:nvSpPr>
        <p:spPr>
          <a:xfrm>
            <a:off x="388043" y="1046484"/>
            <a:ext cx="3010274" cy="707886"/>
          </a:xfrm>
          <a:prstGeom prst="rect">
            <a:avLst/>
          </a:prstGeom>
          <a:noFill/>
        </p:spPr>
        <p:txBody>
          <a:bodyPr wrap="square" rtlCol="0">
            <a:spAutoFit/>
          </a:bodyPr>
          <a:lstStyle/>
          <a:p>
            <a:r>
              <a:rPr lang="en-US" sz="4000" dirty="0" smtClean="0"/>
              <a:t>Characters</a:t>
            </a:r>
            <a:endParaRPr lang="en-US" sz="4000" dirty="0"/>
          </a:p>
        </p:txBody>
      </p:sp>
      <p:sp>
        <p:nvSpPr>
          <p:cNvPr id="6" name="TextBox 5"/>
          <p:cNvSpPr txBox="1"/>
          <p:nvPr/>
        </p:nvSpPr>
        <p:spPr>
          <a:xfrm>
            <a:off x="388043" y="1878477"/>
            <a:ext cx="8231682" cy="1569660"/>
          </a:xfrm>
          <a:prstGeom prst="rect">
            <a:avLst/>
          </a:prstGeom>
          <a:noFill/>
        </p:spPr>
        <p:txBody>
          <a:bodyPr wrap="square" rtlCol="0">
            <a:spAutoFit/>
          </a:bodyPr>
          <a:lstStyle/>
          <a:p>
            <a:r>
              <a:rPr lang="en-US" sz="3200" dirty="0" smtClean="0"/>
              <a:t>What is the text evidence that will help your students find the characters without needing your help in a new and unfamiliar text? </a:t>
            </a:r>
            <a:endParaRPr lang="en-US" sz="3200" dirty="0"/>
          </a:p>
        </p:txBody>
      </p:sp>
      <p:sp>
        <p:nvSpPr>
          <p:cNvPr id="7" name="TextBox 6"/>
          <p:cNvSpPr txBox="1"/>
          <p:nvPr/>
        </p:nvSpPr>
        <p:spPr>
          <a:xfrm>
            <a:off x="384564" y="3516644"/>
            <a:ext cx="8231682" cy="2062103"/>
          </a:xfrm>
          <a:prstGeom prst="rect">
            <a:avLst/>
          </a:prstGeom>
          <a:noFill/>
        </p:spPr>
        <p:txBody>
          <a:bodyPr wrap="square" rtlCol="0">
            <a:spAutoFit/>
          </a:bodyPr>
          <a:lstStyle/>
          <a:p>
            <a:r>
              <a:rPr lang="en-US" sz="3200" dirty="0" smtClean="0"/>
              <a:t>What are the steps that he/she will take in order to collect the evidence that will help him/her find the characters without needing your help in a new and unfamiliar text? </a:t>
            </a:r>
            <a:endParaRPr lang="en-US" sz="3200" dirty="0"/>
          </a:p>
        </p:txBody>
      </p:sp>
    </p:spTree>
    <p:extLst>
      <p:ext uri="{BB962C8B-B14F-4D97-AF65-F5344CB8AC3E}">
        <p14:creationId xmlns:p14="http://schemas.microsoft.com/office/powerpoint/2010/main" val="7328054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73</a:t>
            </a:fld>
            <a:endParaRPr lang="en-US"/>
          </a:p>
        </p:txBody>
      </p:sp>
      <p:sp>
        <p:nvSpPr>
          <p:cNvPr id="4" name="TextBox 3"/>
          <p:cNvSpPr txBox="1"/>
          <p:nvPr/>
        </p:nvSpPr>
        <p:spPr>
          <a:xfrm>
            <a:off x="388043" y="1046484"/>
            <a:ext cx="3010274" cy="707886"/>
          </a:xfrm>
          <a:prstGeom prst="rect">
            <a:avLst/>
          </a:prstGeom>
          <a:noFill/>
        </p:spPr>
        <p:txBody>
          <a:bodyPr wrap="square" rtlCol="0">
            <a:spAutoFit/>
          </a:bodyPr>
          <a:lstStyle/>
          <a:p>
            <a:r>
              <a:rPr lang="en-US" sz="4000" dirty="0" smtClean="0"/>
              <a:t>Sequencing</a:t>
            </a:r>
            <a:endParaRPr lang="en-US" sz="4000" dirty="0"/>
          </a:p>
        </p:txBody>
      </p:sp>
      <p:sp>
        <p:nvSpPr>
          <p:cNvPr id="6" name="TextBox 5"/>
          <p:cNvSpPr txBox="1"/>
          <p:nvPr/>
        </p:nvSpPr>
        <p:spPr>
          <a:xfrm>
            <a:off x="388043" y="1835429"/>
            <a:ext cx="8231682" cy="1569660"/>
          </a:xfrm>
          <a:prstGeom prst="rect">
            <a:avLst/>
          </a:prstGeom>
          <a:noFill/>
        </p:spPr>
        <p:txBody>
          <a:bodyPr wrap="square" rtlCol="0">
            <a:spAutoFit/>
          </a:bodyPr>
          <a:lstStyle/>
          <a:p>
            <a:r>
              <a:rPr lang="en-US" sz="3200" dirty="0" smtClean="0"/>
              <a:t>What is the text evidence that will help your students sequence events without needing your help in a new and unfamiliar text? </a:t>
            </a:r>
            <a:endParaRPr lang="en-US" sz="3200" dirty="0"/>
          </a:p>
        </p:txBody>
      </p:sp>
      <p:sp>
        <p:nvSpPr>
          <p:cNvPr id="7" name="TextBox 6"/>
          <p:cNvSpPr txBox="1"/>
          <p:nvPr/>
        </p:nvSpPr>
        <p:spPr>
          <a:xfrm>
            <a:off x="384564" y="3559692"/>
            <a:ext cx="8231682" cy="2062103"/>
          </a:xfrm>
          <a:prstGeom prst="rect">
            <a:avLst/>
          </a:prstGeom>
          <a:noFill/>
        </p:spPr>
        <p:txBody>
          <a:bodyPr wrap="square" rtlCol="0">
            <a:spAutoFit/>
          </a:bodyPr>
          <a:lstStyle/>
          <a:p>
            <a:r>
              <a:rPr lang="en-US" sz="3200" dirty="0" smtClean="0"/>
              <a:t>What are the steps that he/she will take in order to collect the evidence that will help him/her sequence events without needing your help in a new and unfamiliar text?</a:t>
            </a:r>
            <a:r>
              <a:rPr lang="en-US" dirty="0" smtClean="0"/>
              <a:t> </a:t>
            </a:r>
            <a:endParaRPr lang="en-US" dirty="0"/>
          </a:p>
        </p:txBody>
      </p:sp>
    </p:spTree>
    <p:extLst>
      <p:ext uri="{BB962C8B-B14F-4D97-AF65-F5344CB8AC3E}">
        <p14:creationId xmlns:p14="http://schemas.microsoft.com/office/powerpoint/2010/main" val="3817288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0" y="0"/>
            <a:ext cx="9144000" cy="755702"/>
          </a:xfrm>
          <a:prstGeom prst="rect">
            <a:avLst/>
          </a:prstGeom>
        </p:spPr>
      </p:pic>
      <p:sp>
        <p:nvSpPr>
          <p:cNvPr id="3" name="Footer Placeholder 2"/>
          <p:cNvSpPr>
            <a:spLocks noGrp="1"/>
          </p:cNvSpPr>
          <p:nvPr>
            <p:ph type="ftr" sz="quarter" idx="11"/>
          </p:nvPr>
        </p:nvSpPr>
        <p:spPr/>
        <p:txBody>
          <a:bodyPr/>
          <a:lstStyle/>
          <a:p>
            <a:r>
              <a:rPr lang="en-US" dirty="0"/>
              <a:t>Eli Ghazel </a:t>
            </a:r>
            <a:r>
              <a:rPr lang="en-US" dirty="0" smtClean="0"/>
              <a:t>Lebanon Sept 2013</a:t>
            </a:r>
            <a:endParaRPr lang="en-US" dirty="0"/>
          </a:p>
        </p:txBody>
      </p:sp>
      <p:sp>
        <p:nvSpPr>
          <p:cNvPr id="5" name="Slide Number Placeholder 4"/>
          <p:cNvSpPr>
            <a:spLocks noGrp="1"/>
          </p:cNvSpPr>
          <p:nvPr>
            <p:ph type="sldNum" sz="quarter" idx="12"/>
          </p:nvPr>
        </p:nvSpPr>
        <p:spPr/>
        <p:txBody>
          <a:bodyPr/>
          <a:lstStyle/>
          <a:p>
            <a:fld id="{342BCE5E-A048-AD4A-808B-5E161B0E9C18}" type="slidenum">
              <a:rPr lang="en-US" smtClean="0"/>
              <a:t>74</a:t>
            </a:fld>
            <a:endParaRPr lang="en-US" dirty="0"/>
          </a:p>
        </p:txBody>
      </p:sp>
      <p:sp>
        <p:nvSpPr>
          <p:cNvPr id="22" name="TextBox 21"/>
          <p:cNvSpPr txBox="1"/>
          <p:nvPr/>
        </p:nvSpPr>
        <p:spPr>
          <a:xfrm>
            <a:off x="458633" y="843908"/>
            <a:ext cx="8228167" cy="830997"/>
          </a:xfrm>
          <a:prstGeom prst="rect">
            <a:avLst/>
          </a:prstGeom>
          <a:noFill/>
        </p:spPr>
        <p:txBody>
          <a:bodyPr wrap="square" rtlCol="0">
            <a:spAutoFit/>
          </a:bodyPr>
          <a:lstStyle/>
          <a:p>
            <a:r>
              <a:rPr lang="en-US" sz="2400" b="1" dirty="0" smtClean="0"/>
              <a:t>Read/Write a story. </a:t>
            </a:r>
            <a:r>
              <a:rPr lang="en-US" sz="2400" dirty="0"/>
              <a:t>Use the organizer to make notes of your ideas then use it to write your story</a:t>
            </a:r>
            <a:r>
              <a:rPr lang="en-US" sz="2400" dirty="0" smtClean="0"/>
              <a:t>.</a:t>
            </a:r>
            <a:endParaRPr lang="en-US" sz="2400" dirty="0"/>
          </a:p>
        </p:txBody>
      </p:sp>
      <p:sp>
        <p:nvSpPr>
          <p:cNvPr id="2" name="TextBox 1"/>
          <p:cNvSpPr txBox="1"/>
          <p:nvPr/>
        </p:nvSpPr>
        <p:spPr>
          <a:xfrm>
            <a:off x="544302" y="1817658"/>
            <a:ext cx="3345193" cy="1200329"/>
          </a:xfrm>
          <a:prstGeom prst="rect">
            <a:avLst/>
          </a:prstGeom>
          <a:noFill/>
          <a:ln>
            <a:solidFill>
              <a:srgbClr val="4F81BD"/>
            </a:solidFill>
          </a:ln>
        </p:spPr>
        <p:txBody>
          <a:bodyPr wrap="square" rtlCol="0">
            <a:spAutoFit/>
          </a:bodyPr>
          <a:lstStyle/>
          <a:p>
            <a:r>
              <a:rPr lang="en-US" dirty="0" smtClean="0"/>
              <a:t>Who?</a:t>
            </a:r>
          </a:p>
          <a:p>
            <a:endParaRPr lang="en-US" dirty="0"/>
          </a:p>
          <a:p>
            <a:endParaRPr lang="en-US" dirty="0" smtClean="0"/>
          </a:p>
          <a:p>
            <a:endParaRPr lang="en-US" dirty="0"/>
          </a:p>
        </p:txBody>
      </p:sp>
      <p:sp>
        <p:nvSpPr>
          <p:cNvPr id="10" name="TextBox 9"/>
          <p:cNvSpPr txBox="1"/>
          <p:nvPr/>
        </p:nvSpPr>
        <p:spPr>
          <a:xfrm>
            <a:off x="4041895" y="1809622"/>
            <a:ext cx="3345193" cy="1200329"/>
          </a:xfrm>
          <a:prstGeom prst="rect">
            <a:avLst/>
          </a:prstGeom>
          <a:noFill/>
          <a:ln>
            <a:solidFill>
              <a:srgbClr val="4F81BD"/>
            </a:solidFill>
          </a:ln>
        </p:spPr>
        <p:txBody>
          <a:bodyPr wrap="square" rtlCol="0">
            <a:spAutoFit/>
          </a:bodyPr>
          <a:lstStyle/>
          <a:p>
            <a:r>
              <a:rPr lang="en-US" dirty="0" smtClean="0"/>
              <a:t>Where?  When?</a:t>
            </a:r>
          </a:p>
          <a:p>
            <a:endParaRPr lang="en-US" dirty="0"/>
          </a:p>
          <a:p>
            <a:endParaRPr lang="en-US" dirty="0" smtClean="0"/>
          </a:p>
          <a:p>
            <a:endParaRPr lang="en-US" dirty="0"/>
          </a:p>
        </p:txBody>
      </p:sp>
      <p:sp>
        <p:nvSpPr>
          <p:cNvPr id="11" name="TextBox 10"/>
          <p:cNvSpPr txBox="1"/>
          <p:nvPr/>
        </p:nvSpPr>
        <p:spPr>
          <a:xfrm>
            <a:off x="544302" y="3167227"/>
            <a:ext cx="6842786" cy="1200329"/>
          </a:xfrm>
          <a:prstGeom prst="rect">
            <a:avLst/>
          </a:prstGeom>
          <a:noFill/>
          <a:ln>
            <a:solidFill>
              <a:srgbClr val="4F81BD"/>
            </a:solidFill>
          </a:ln>
        </p:spPr>
        <p:txBody>
          <a:bodyPr wrap="square" rtlCol="0">
            <a:spAutoFit/>
          </a:bodyPr>
          <a:lstStyle/>
          <a:p>
            <a:r>
              <a:rPr lang="en-US" dirty="0" smtClean="0"/>
              <a:t>What happened?</a:t>
            </a:r>
          </a:p>
          <a:p>
            <a:endParaRPr lang="en-US" dirty="0"/>
          </a:p>
          <a:p>
            <a:endParaRPr lang="en-US" dirty="0" smtClean="0"/>
          </a:p>
          <a:p>
            <a:endParaRPr lang="en-US" dirty="0"/>
          </a:p>
        </p:txBody>
      </p:sp>
      <p:sp>
        <p:nvSpPr>
          <p:cNvPr id="12" name="TextBox 11"/>
          <p:cNvSpPr txBox="1"/>
          <p:nvPr/>
        </p:nvSpPr>
        <p:spPr>
          <a:xfrm>
            <a:off x="544302" y="4492482"/>
            <a:ext cx="6842786" cy="1200329"/>
          </a:xfrm>
          <a:prstGeom prst="rect">
            <a:avLst/>
          </a:prstGeom>
          <a:noFill/>
          <a:ln>
            <a:solidFill>
              <a:srgbClr val="4F81BD"/>
            </a:solidFill>
          </a:ln>
        </p:spPr>
        <p:txBody>
          <a:bodyPr wrap="square" rtlCol="0">
            <a:spAutoFit/>
          </a:bodyPr>
          <a:lstStyle/>
          <a:p>
            <a:r>
              <a:rPr lang="en-US" dirty="0" smtClean="0"/>
              <a:t>How did the story end?</a:t>
            </a:r>
          </a:p>
          <a:p>
            <a:endParaRPr lang="en-US" dirty="0"/>
          </a:p>
          <a:p>
            <a:endParaRPr lang="en-US" dirty="0" smtClean="0"/>
          </a:p>
          <a:p>
            <a:endParaRPr lang="en-US" dirty="0"/>
          </a:p>
        </p:txBody>
      </p:sp>
    </p:spTree>
    <p:extLst>
      <p:ext uri="{BB962C8B-B14F-4D97-AF65-F5344CB8AC3E}">
        <p14:creationId xmlns:p14="http://schemas.microsoft.com/office/powerpoint/2010/main" val="1685147097"/>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0" y="0"/>
            <a:ext cx="9144000" cy="755702"/>
          </a:xfrm>
          <a:prstGeom prst="rect">
            <a:avLst/>
          </a:prstGeom>
        </p:spPr>
      </p:pic>
      <p:sp>
        <p:nvSpPr>
          <p:cNvPr id="3" name="Footer Placeholder 2"/>
          <p:cNvSpPr>
            <a:spLocks noGrp="1"/>
          </p:cNvSpPr>
          <p:nvPr>
            <p:ph type="ftr" sz="quarter" idx="11"/>
          </p:nvPr>
        </p:nvSpPr>
        <p:spPr/>
        <p:txBody>
          <a:bodyPr/>
          <a:lstStyle/>
          <a:p>
            <a:r>
              <a:rPr lang="en-US" dirty="0"/>
              <a:t>Eli Ghazel </a:t>
            </a:r>
            <a:r>
              <a:rPr lang="en-US" dirty="0" smtClean="0"/>
              <a:t>Lebanon Sept 2013</a:t>
            </a:r>
            <a:endParaRPr lang="en-US" dirty="0"/>
          </a:p>
        </p:txBody>
      </p:sp>
      <p:sp>
        <p:nvSpPr>
          <p:cNvPr id="5" name="Slide Number Placeholder 4"/>
          <p:cNvSpPr>
            <a:spLocks noGrp="1"/>
          </p:cNvSpPr>
          <p:nvPr>
            <p:ph type="sldNum" sz="quarter" idx="12"/>
          </p:nvPr>
        </p:nvSpPr>
        <p:spPr/>
        <p:txBody>
          <a:bodyPr/>
          <a:lstStyle/>
          <a:p>
            <a:fld id="{342BCE5E-A048-AD4A-808B-5E161B0E9C18}" type="slidenum">
              <a:rPr lang="en-US" smtClean="0"/>
              <a:t>75</a:t>
            </a:fld>
            <a:endParaRPr lang="en-US" dirty="0"/>
          </a:p>
        </p:txBody>
      </p:sp>
      <p:sp>
        <p:nvSpPr>
          <p:cNvPr id="22" name="TextBox 21"/>
          <p:cNvSpPr txBox="1"/>
          <p:nvPr/>
        </p:nvSpPr>
        <p:spPr>
          <a:xfrm>
            <a:off x="458633" y="843908"/>
            <a:ext cx="8228167" cy="1569660"/>
          </a:xfrm>
          <a:prstGeom prst="rect">
            <a:avLst/>
          </a:prstGeom>
          <a:noFill/>
        </p:spPr>
        <p:txBody>
          <a:bodyPr wrap="square" rtlCol="0">
            <a:spAutoFit/>
          </a:bodyPr>
          <a:lstStyle/>
          <a:p>
            <a:r>
              <a:rPr lang="en-US" sz="2400" b="1" dirty="0" smtClean="0"/>
              <a:t>Read </a:t>
            </a:r>
            <a:r>
              <a:rPr lang="en-US" sz="2400" b="1" dirty="0"/>
              <a:t>the sentences and write the letter of the idea each one expresses. Sometimes depending on the context and the intonation, a sentence may express more than one idea. That’s why we have jokes and puns.</a:t>
            </a:r>
            <a:endParaRPr lang="en-US" sz="2400" dirty="0"/>
          </a:p>
        </p:txBody>
      </p:sp>
      <p:grpSp>
        <p:nvGrpSpPr>
          <p:cNvPr id="6" name="Group 5"/>
          <p:cNvGrpSpPr/>
          <p:nvPr/>
        </p:nvGrpSpPr>
        <p:grpSpPr>
          <a:xfrm>
            <a:off x="458632" y="2413568"/>
            <a:ext cx="8228167" cy="3942782"/>
            <a:chOff x="0" y="0"/>
            <a:chExt cx="6059170" cy="3632200"/>
          </a:xfrm>
        </p:grpSpPr>
        <p:sp>
          <p:nvSpPr>
            <p:cNvPr id="7" name="Text Box 22"/>
            <p:cNvSpPr txBox="1">
              <a:spLocks noChangeArrowheads="1"/>
            </p:cNvSpPr>
            <p:nvPr/>
          </p:nvSpPr>
          <p:spPr bwMode="auto">
            <a:xfrm>
              <a:off x="0" y="8255"/>
              <a:ext cx="4161790" cy="3623945"/>
            </a:xfrm>
            <a:prstGeom prst="rect">
              <a:avLst/>
            </a:prstGeom>
            <a:solidFill>
              <a:srgbClr val="FFFFFF"/>
            </a:solidFill>
            <a:ln w="6350">
              <a:noFill/>
              <a:miter lim="800000"/>
              <a:headEnd/>
              <a:tailEnd/>
            </a:ln>
          </p:spPr>
          <p:txBody>
            <a:bodyPr wrap="square">
              <a:noAutofit/>
            </a:bodyPr>
            <a:lstStyle/>
            <a:p>
              <a:pPr marL="0" marR="0" fontAlgn="base">
                <a:lnSpc>
                  <a:spcPct val="80000"/>
                </a:lnSpc>
                <a:spcBef>
                  <a:spcPts val="0"/>
                </a:spcBef>
                <a:spcAft>
                  <a:spcPts val="1000"/>
                </a:spcAft>
              </a:pPr>
              <a:r>
                <a:rPr lang="en-GB" sz="1200" b="1" kern="1200" dirty="0" smtClean="0">
                  <a:solidFill>
                    <a:srgbClr val="2A2A39"/>
                  </a:solidFill>
                  <a:effectLst/>
                  <a:latin typeface="Calibri"/>
                  <a:ea typeface="ＭＳ Ｐゴシック"/>
                  <a:cs typeface="ＭＳ Ｐゴシック"/>
                </a:rPr>
                <a:t>_____</a:t>
              </a:r>
              <a:r>
                <a:rPr lang="en-GB" b="1" dirty="0">
                  <a:solidFill>
                    <a:srgbClr val="2A2A39"/>
                  </a:solidFill>
                  <a:latin typeface="Calibri"/>
                  <a:ea typeface="ＭＳ Ｐゴシック"/>
                  <a:cs typeface="ＭＳ Ｐゴシック"/>
                </a:rPr>
                <a:t> </a:t>
              </a:r>
              <a:r>
                <a:rPr lang="en-GB" b="1" kern="1200" dirty="0" smtClean="0">
                  <a:solidFill>
                    <a:srgbClr val="2A2A39"/>
                  </a:solidFill>
                  <a:effectLst/>
                  <a:latin typeface="Calibri"/>
                  <a:ea typeface="ＭＳ Ｐゴシック"/>
                  <a:cs typeface="ＭＳ Ｐゴシック"/>
                </a:rPr>
                <a:t>1 </a:t>
              </a:r>
              <a:r>
                <a:rPr lang="en-GB" b="1" kern="1200" dirty="0">
                  <a:solidFill>
                    <a:srgbClr val="2A2A39"/>
                  </a:solidFill>
                  <a:effectLst/>
                  <a:latin typeface="Calibri"/>
                  <a:ea typeface="ＭＳ Ｐゴシック"/>
                  <a:cs typeface="ＭＳ Ｐゴシック"/>
                </a:rPr>
                <a:t>I need three blue pens, please. </a:t>
              </a:r>
              <a:endParaRPr lang="en-US" dirty="0">
                <a:effectLst/>
                <a:latin typeface="Times"/>
                <a:ea typeface="ＭＳ 明朝"/>
                <a:cs typeface="Times New Roman"/>
              </a:endParaRPr>
            </a:p>
            <a:p>
              <a:pPr marL="0" marR="0" fontAlgn="base">
                <a:lnSpc>
                  <a:spcPct val="80000"/>
                </a:lnSpc>
                <a:spcBef>
                  <a:spcPts val="0"/>
                </a:spcBef>
                <a:spcAft>
                  <a:spcPts val="1000"/>
                </a:spcAft>
              </a:pPr>
              <a:r>
                <a:rPr lang="en-GB" b="1" kern="1200" dirty="0">
                  <a:solidFill>
                    <a:srgbClr val="2A2A39"/>
                  </a:solidFill>
                  <a:effectLst/>
                  <a:latin typeface="Calibri"/>
                  <a:ea typeface="ＭＳ Ｐゴシック"/>
                  <a:cs typeface="ＭＳ Ｐゴシック"/>
                </a:rPr>
                <a:t>___ 2 The ship had already left. </a:t>
              </a:r>
              <a:endParaRPr lang="en-US" dirty="0">
                <a:effectLst/>
                <a:latin typeface="Times"/>
                <a:ea typeface="ＭＳ 明朝"/>
                <a:cs typeface="Times New Roman"/>
              </a:endParaRPr>
            </a:p>
            <a:p>
              <a:pPr marL="0" marR="0" fontAlgn="base">
                <a:lnSpc>
                  <a:spcPct val="80000"/>
                </a:lnSpc>
                <a:spcBef>
                  <a:spcPts val="0"/>
                </a:spcBef>
                <a:spcAft>
                  <a:spcPts val="1000"/>
                </a:spcAft>
              </a:pPr>
              <a:r>
                <a:rPr lang="en-GB" b="1" kern="1200" dirty="0">
                  <a:solidFill>
                    <a:srgbClr val="2A2A39"/>
                  </a:solidFill>
                  <a:effectLst/>
                  <a:latin typeface="Calibri"/>
                  <a:ea typeface="ＭＳ Ｐゴシック"/>
                  <a:cs typeface="ＭＳ Ｐゴシック"/>
                </a:rPr>
                <a:t>___ 3 This is the third time I asked for a glass of water. </a:t>
              </a:r>
              <a:endParaRPr lang="en-US" dirty="0">
                <a:effectLst/>
                <a:latin typeface="Times"/>
                <a:ea typeface="ＭＳ 明朝"/>
                <a:cs typeface="Times New Roman"/>
              </a:endParaRPr>
            </a:p>
            <a:p>
              <a:pPr marL="0" marR="0" fontAlgn="base">
                <a:lnSpc>
                  <a:spcPct val="80000"/>
                </a:lnSpc>
                <a:spcBef>
                  <a:spcPts val="0"/>
                </a:spcBef>
                <a:spcAft>
                  <a:spcPts val="1000"/>
                </a:spcAft>
              </a:pPr>
              <a:r>
                <a:rPr lang="en-GB" b="1" kern="1200" dirty="0">
                  <a:solidFill>
                    <a:srgbClr val="2A2A39"/>
                  </a:solidFill>
                  <a:effectLst/>
                  <a:latin typeface="Calibri"/>
                  <a:ea typeface="ＭＳ Ｐゴシック"/>
                  <a:cs typeface="ＭＳ Ｐゴシック"/>
                </a:rPr>
                <a:t>___ 4 Careful, you are going to fall. </a:t>
              </a:r>
              <a:endParaRPr lang="en-US" dirty="0">
                <a:effectLst/>
                <a:latin typeface="Times"/>
                <a:ea typeface="ＭＳ 明朝"/>
                <a:cs typeface="Times New Roman"/>
              </a:endParaRPr>
            </a:p>
            <a:p>
              <a:pPr marL="0" marR="0" fontAlgn="base">
                <a:lnSpc>
                  <a:spcPct val="80000"/>
                </a:lnSpc>
                <a:spcBef>
                  <a:spcPts val="0"/>
                </a:spcBef>
                <a:spcAft>
                  <a:spcPts val="1000"/>
                </a:spcAft>
              </a:pPr>
              <a:r>
                <a:rPr lang="en-GB" b="1" kern="1200" dirty="0">
                  <a:solidFill>
                    <a:srgbClr val="2A2A39"/>
                  </a:solidFill>
                  <a:effectLst/>
                  <a:latin typeface="Calibri"/>
                  <a:ea typeface="ＭＳ Ｐゴシック"/>
                  <a:cs typeface="ＭＳ Ｐゴシック"/>
                </a:rPr>
                <a:t>___ 5 He wants to go home. </a:t>
              </a:r>
              <a:endParaRPr lang="en-US" dirty="0">
                <a:effectLst/>
                <a:latin typeface="Times"/>
                <a:ea typeface="ＭＳ 明朝"/>
                <a:cs typeface="Times New Roman"/>
              </a:endParaRPr>
            </a:p>
            <a:p>
              <a:pPr marL="0" marR="0" fontAlgn="base">
                <a:lnSpc>
                  <a:spcPct val="80000"/>
                </a:lnSpc>
                <a:spcBef>
                  <a:spcPts val="0"/>
                </a:spcBef>
                <a:spcAft>
                  <a:spcPts val="1000"/>
                </a:spcAft>
              </a:pPr>
              <a:r>
                <a:rPr lang="en-GB" b="1" kern="1200" dirty="0">
                  <a:solidFill>
                    <a:srgbClr val="2A2A39"/>
                  </a:solidFill>
                  <a:effectLst/>
                  <a:latin typeface="Calibri"/>
                  <a:ea typeface="ＭＳ Ｐゴシック"/>
                  <a:cs typeface="ＭＳ Ｐゴシック"/>
                </a:rPr>
                <a:t>___ 6 The books on the history of </a:t>
              </a:r>
              <a:r>
                <a:rPr lang="en-GB" b="1" kern="1200">
                  <a:solidFill>
                    <a:srgbClr val="2A2A39"/>
                  </a:solidFill>
                  <a:effectLst/>
                  <a:latin typeface="Calibri"/>
                  <a:ea typeface="ＭＳ Ｐゴシック"/>
                  <a:cs typeface="ＭＳ Ｐゴシック"/>
                </a:rPr>
                <a:t>the </a:t>
              </a:r>
              <a:r>
                <a:rPr lang="en-GB" b="1" kern="1200" smtClean="0">
                  <a:solidFill>
                    <a:srgbClr val="2A2A39"/>
                  </a:solidFill>
                  <a:effectLst/>
                  <a:latin typeface="Calibri"/>
                  <a:ea typeface="ＭＳ Ｐゴシック"/>
                  <a:cs typeface="ＭＳ Ｐゴシック"/>
                </a:rPr>
                <a:t>Egypt are </a:t>
              </a:r>
              <a:r>
                <a:rPr lang="en-GB" b="1" kern="1200" dirty="0">
                  <a:solidFill>
                    <a:srgbClr val="2A2A39"/>
                  </a:solidFill>
                  <a:effectLst/>
                  <a:latin typeface="Calibri"/>
                  <a:ea typeface="ＭＳ Ｐゴシック"/>
                  <a:cs typeface="ＭＳ Ｐゴシック"/>
                </a:rPr>
                <a:t>on </a:t>
              </a:r>
              <a:r>
                <a:rPr lang="en-GB" b="1" kern="1200" dirty="0" smtClean="0">
                  <a:solidFill>
                    <a:srgbClr val="2A2A39"/>
                  </a:solidFill>
                  <a:effectLst/>
                  <a:latin typeface="Calibri"/>
                  <a:ea typeface="ＭＳ Ｐゴシック"/>
                  <a:cs typeface="ＭＳ Ｐゴシック"/>
                </a:rPr>
                <a:t>the</a:t>
              </a:r>
            </a:p>
            <a:p>
              <a:pPr marL="0" marR="0" fontAlgn="base">
                <a:lnSpc>
                  <a:spcPct val="80000"/>
                </a:lnSpc>
                <a:spcBef>
                  <a:spcPts val="0"/>
                </a:spcBef>
                <a:spcAft>
                  <a:spcPts val="1000"/>
                </a:spcAft>
              </a:pPr>
              <a:r>
                <a:rPr lang="en-GB" b="1" dirty="0">
                  <a:solidFill>
                    <a:srgbClr val="2A2A39"/>
                  </a:solidFill>
                  <a:latin typeface="Calibri"/>
                  <a:ea typeface="ＭＳ Ｐゴシック"/>
                  <a:cs typeface="ＭＳ Ｐゴシック"/>
                </a:rPr>
                <a:t> </a:t>
              </a:r>
              <a:r>
                <a:rPr lang="en-GB" b="1" dirty="0" smtClean="0">
                  <a:solidFill>
                    <a:srgbClr val="2A2A39"/>
                  </a:solidFill>
                  <a:latin typeface="Calibri"/>
                  <a:ea typeface="ＭＳ Ｐゴシック"/>
                  <a:cs typeface="ＭＳ Ｐゴシック"/>
                </a:rPr>
                <a:t>       </a:t>
              </a:r>
              <a:r>
                <a:rPr lang="en-GB" b="1" kern="1200" dirty="0" smtClean="0">
                  <a:solidFill>
                    <a:srgbClr val="2A2A39"/>
                  </a:solidFill>
                  <a:effectLst/>
                  <a:latin typeface="Calibri"/>
                  <a:ea typeface="ＭＳ Ｐゴシック"/>
                  <a:cs typeface="ＭＳ Ｐゴシック"/>
                </a:rPr>
                <a:t> </a:t>
              </a:r>
              <a:r>
                <a:rPr lang="en-GB" b="1" kern="1200" dirty="0">
                  <a:solidFill>
                    <a:srgbClr val="2A2A39"/>
                  </a:solidFill>
                  <a:effectLst/>
                  <a:latin typeface="Calibri"/>
                  <a:ea typeface="ＭＳ Ｐゴシック"/>
                  <a:cs typeface="ＭＳ Ｐゴシック"/>
                </a:rPr>
                <a:t>top shelf. </a:t>
              </a:r>
              <a:endParaRPr lang="en-US" dirty="0">
                <a:effectLst/>
                <a:latin typeface="Times"/>
                <a:ea typeface="ＭＳ 明朝"/>
                <a:cs typeface="Times New Roman"/>
              </a:endParaRPr>
            </a:p>
            <a:p>
              <a:pPr marL="0" marR="0" fontAlgn="base">
                <a:lnSpc>
                  <a:spcPct val="80000"/>
                </a:lnSpc>
                <a:spcBef>
                  <a:spcPts val="0"/>
                </a:spcBef>
                <a:spcAft>
                  <a:spcPts val="1000"/>
                </a:spcAft>
              </a:pPr>
              <a:r>
                <a:rPr lang="en-GB" b="1" kern="1200" dirty="0">
                  <a:solidFill>
                    <a:srgbClr val="2A2A39"/>
                  </a:solidFill>
                  <a:effectLst/>
                  <a:latin typeface="Calibri"/>
                  <a:ea typeface="ＭＳ Ｐゴシック"/>
                  <a:cs typeface="ＭＳ Ｐゴシック"/>
                </a:rPr>
                <a:t>___ 7 This ice cream is delicious. </a:t>
              </a:r>
              <a:endParaRPr lang="en-US" dirty="0">
                <a:effectLst/>
                <a:latin typeface="Times"/>
                <a:ea typeface="ＭＳ 明朝"/>
                <a:cs typeface="Times New Roman"/>
              </a:endParaRPr>
            </a:p>
            <a:p>
              <a:pPr marL="0" marR="0" fontAlgn="base">
                <a:lnSpc>
                  <a:spcPct val="80000"/>
                </a:lnSpc>
                <a:spcBef>
                  <a:spcPts val="0"/>
                </a:spcBef>
                <a:spcAft>
                  <a:spcPts val="1000"/>
                </a:spcAft>
              </a:pPr>
              <a:r>
                <a:rPr lang="en-GB" b="1" kern="1200" dirty="0">
                  <a:solidFill>
                    <a:srgbClr val="2A2A39"/>
                  </a:solidFill>
                  <a:effectLst/>
                  <a:latin typeface="Calibri"/>
                  <a:ea typeface="ＭＳ Ｐゴシック"/>
                  <a:cs typeface="ＭＳ Ｐゴシック"/>
                </a:rPr>
                <a:t>___ 8 Don’t put the rug there or someone might trip </a:t>
              </a:r>
              <a:r>
                <a:rPr lang="en-GB" b="1" kern="1200" dirty="0" smtClean="0">
                  <a:solidFill>
                    <a:srgbClr val="2A2A39"/>
                  </a:solidFill>
                  <a:effectLst/>
                  <a:latin typeface="Calibri"/>
                  <a:ea typeface="ＭＳ Ｐゴシック"/>
                  <a:cs typeface="ＭＳ Ｐゴシック"/>
                </a:rPr>
                <a:t>on </a:t>
              </a:r>
            </a:p>
            <a:p>
              <a:pPr marL="0" marR="0" fontAlgn="base">
                <a:lnSpc>
                  <a:spcPct val="80000"/>
                </a:lnSpc>
                <a:spcBef>
                  <a:spcPts val="0"/>
                </a:spcBef>
                <a:spcAft>
                  <a:spcPts val="1000"/>
                </a:spcAft>
              </a:pPr>
              <a:r>
                <a:rPr lang="en-GB" b="1" dirty="0">
                  <a:solidFill>
                    <a:srgbClr val="2A2A39"/>
                  </a:solidFill>
                  <a:latin typeface="Calibri"/>
                  <a:ea typeface="ＭＳ Ｐゴシック"/>
                  <a:cs typeface="ＭＳ Ｐゴシック"/>
                </a:rPr>
                <a:t> </a:t>
              </a:r>
              <a:r>
                <a:rPr lang="en-GB" b="1" dirty="0" smtClean="0">
                  <a:solidFill>
                    <a:srgbClr val="2A2A39"/>
                  </a:solidFill>
                  <a:latin typeface="Calibri"/>
                  <a:ea typeface="ＭＳ Ｐゴシック"/>
                  <a:cs typeface="ＭＳ Ｐゴシック"/>
                </a:rPr>
                <a:t>      </a:t>
              </a:r>
              <a:r>
                <a:rPr lang="en-GB" b="1" kern="1200" dirty="0" smtClean="0">
                  <a:solidFill>
                    <a:srgbClr val="2A2A39"/>
                  </a:solidFill>
                  <a:effectLst/>
                  <a:latin typeface="Calibri"/>
                  <a:ea typeface="ＭＳ Ｐゴシック"/>
                  <a:cs typeface="ＭＳ Ｐゴシック"/>
                </a:rPr>
                <a:t>  it</a:t>
              </a:r>
              <a:r>
                <a:rPr lang="en-GB" b="1" kern="1200" dirty="0">
                  <a:solidFill>
                    <a:srgbClr val="2A2A39"/>
                  </a:solidFill>
                  <a:effectLst/>
                  <a:latin typeface="Calibri"/>
                  <a:ea typeface="ＭＳ Ｐゴシック"/>
                  <a:cs typeface="ＭＳ Ｐゴシック"/>
                </a:rPr>
                <a:t>. </a:t>
              </a:r>
              <a:endParaRPr lang="en-US" dirty="0">
                <a:effectLst/>
                <a:latin typeface="Times"/>
                <a:ea typeface="ＭＳ 明朝"/>
                <a:cs typeface="Times New Roman"/>
              </a:endParaRPr>
            </a:p>
            <a:p>
              <a:pPr marL="0" marR="0" fontAlgn="base">
                <a:lnSpc>
                  <a:spcPct val="80000"/>
                </a:lnSpc>
                <a:spcBef>
                  <a:spcPts val="0"/>
                </a:spcBef>
                <a:spcAft>
                  <a:spcPts val="1000"/>
                </a:spcAft>
              </a:pPr>
              <a:r>
                <a:rPr lang="en-GB" b="1" kern="1200" dirty="0">
                  <a:solidFill>
                    <a:srgbClr val="2A2A39"/>
                  </a:solidFill>
                  <a:effectLst/>
                  <a:latin typeface="Calibri"/>
                  <a:ea typeface="ＭＳ Ｐゴシック"/>
                  <a:cs typeface="ＭＳ Ｐゴシック"/>
                </a:rPr>
                <a:t>___ 9 The building is tall and wide. </a:t>
              </a:r>
              <a:endParaRPr lang="en-US" dirty="0">
                <a:effectLst/>
                <a:latin typeface="Times"/>
                <a:ea typeface="ＭＳ 明朝"/>
                <a:cs typeface="Times New Roman"/>
              </a:endParaRPr>
            </a:p>
          </p:txBody>
        </p:sp>
        <p:sp>
          <p:nvSpPr>
            <p:cNvPr id="8" name="TextBox 7"/>
            <p:cNvSpPr txBox="1">
              <a:spLocks noChangeArrowheads="1"/>
            </p:cNvSpPr>
            <p:nvPr/>
          </p:nvSpPr>
          <p:spPr bwMode="auto">
            <a:xfrm>
              <a:off x="4230370" y="0"/>
              <a:ext cx="1828800" cy="360108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noAutofit/>
            </a:bodyPr>
            <a:lstStyle/>
            <a:p>
              <a:pPr marL="0" marR="0" fontAlgn="base">
                <a:lnSpc>
                  <a:spcPct val="150000"/>
                </a:lnSpc>
                <a:spcBef>
                  <a:spcPts val="0"/>
                </a:spcBef>
                <a:spcAft>
                  <a:spcPts val="0"/>
                </a:spcAft>
              </a:pPr>
              <a:r>
                <a:rPr lang="en-US" b="1" kern="1200" dirty="0">
                  <a:solidFill>
                    <a:srgbClr val="FF0000"/>
                  </a:solidFill>
                  <a:effectLst/>
                  <a:latin typeface="Calibri"/>
                  <a:ea typeface="ＭＳ Ｐゴシック"/>
                  <a:cs typeface="Calibri"/>
                </a:rPr>
                <a:t>a) An opinion</a:t>
              </a:r>
              <a:endParaRPr lang="en-US" dirty="0">
                <a:effectLst/>
                <a:latin typeface="Times"/>
                <a:ea typeface="ＭＳ 明朝"/>
                <a:cs typeface="Times New Roman"/>
              </a:endParaRPr>
            </a:p>
            <a:p>
              <a:pPr marL="0" marR="0" fontAlgn="base">
                <a:lnSpc>
                  <a:spcPct val="150000"/>
                </a:lnSpc>
                <a:spcBef>
                  <a:spcPts val="0"/>
                </a:spcBef>
                <a:spcAft>
                  <a:spcPts val="0"/>
                </a:spcAft>
              </a:pPr>
              <a:r>
                <a:rPr lang="en-US" b="1" kern="1200" dirty="0">
                  <a:solidFill>
                    <a:srgbClr val="FF0000"/>
                  </a:solidFill>
                  <a:effectLst/>
                  <a:latin typeface="Calibri"/>
                  <a:ea typeface="ＭＳ Ｐゴシック"/>
                  <a:cs typeface="Calibri"/>
                </a:rPr>
                <a:t>b) A cause and effect</a:t>
              </a:r>
              <a:endParaRPr lang="en-US" dirty="0">
                <a:effectLst/>
                <a:latin typeface="Times"/>
                <a:ea typeface="ＭＳ 明朝"/>
                <a:cs typeface="Times New Roman"/>
              </a:endParaRPr>
            </a:p>
            <a:p>
              <a:pPr marL="0" marR="0" fontAlgn="base">
                <a:lnSpc>
                  <a:spcPct val="150000"/>
                </a:lnSpc>
                <a:spcBef>
                  <a:spcPts val="0"/>
                </a:spcBef>
                <a:spcAft>
                  <a:spcPts val="0"/>
                </a:spcAft>
              </a:pPr>
              <a:r>
                <a:rPr lang="en-US" b="1" kern="1200" dirty="0">
                  <a:solidFill>
                    <a:srgbClr val="FF0000"/>
                  </a:solidFill>
                  <a:effectLst/>
                  <a:latin typeface="Calibri"/>
                  <a:ea typeface="ＭＳ Ｐゴシック"/>
                  <a:cs typeface="Calibri"/>
                </a:rPr>
                <a:t>c) A sequence of events</a:t>
              </a:r>
              <a:endParaRPr lang="en-US" dirty="0">
                <a:effectLst/>
                <a:latin typeface="Times"/>
                <a:ea typeface="ＭＳ 明朝"/>
                <a:cs typeface="Times New Roman"/>
              </a:endParaRPr>
            </a:p>
            <a:p>
              <a:pPr marL="0" marR="0" fontAlgn="base">
                <a:lnSpc>
                  <a:spcPct val="150000"/>
                </a:lnSpc>
                <a:spcBef>
                  <a:spcPts val="0"/>
                </a:spcBef>
                <a:spcAft>
                  <a:spcPts val="0"/>
                </a:spcAft>
              </a:pPr>
              <a:r>
                <a:rPr lang="en-US" b="1" kern="1200" dirty="0">
                  <a:solidFill>
                    <a:srgbClr val="FF0000"/>
                  </a:solidFill>
                  <a:effectLst/>
                  <a:latin typeface="Calibri"/>
                  <a:ea typeface="ＭＳ Ｐゴシック"/>
                  <a:cs typeface="Calibri"/>
                </a:rPr>
                <a:t>d) A complaint </a:t>
              </a:r>
              <a:endParaRPr lang="en-US" dirty="0">
                <a:effectLst/>
                <a:latin typeface="Times"/>
                <a:ea typeface="ＭＳ 明朝"/>
                <a:cs typeface="Times New Roman"/>
              </a:endParaRPr>
            </a:p>
            <a:p>
              <a:pPr marL="0" marR="0" fontAlgn="base">
                <a:lnSpc>
                  <a:spcPct val="150000"/>
                </a:lnSpc>
                <a:spcBef>
                  <a:spcPts val="0"/>
                </a:spcBef>
                <a:spcAft>
                  <a:spcPts val="0"/>
                </a:spcAft>
              </a:pPr>
              <a:r>
                <a:rPr lang="en-US" b="1" kern="1200" dirty="0">
                  <a:solidFill>
                    <a:srgbClr val="FF0000"/>
                  </a:solidFill>
                  <a:effectLst/>
                  <a:latin typeface="Calibri"/>
                  <a:ea typeface="ＭＳ Ｐゴシック"/>
                  <a:cs typeface="Calibri"/>
                </a:rPr>
                <a:t>e) A prediction</a:t>
              </a:r>
              <a:endParaRPr lang="en-US" dirty="0">
                <a:effectLst/>
                <a:latin typeface="Times"/>
                <a:ea typeface="ＭＳ 明朝"/>
                <a:cs typeface="Times New Roman"/>
              </a:endParaRPr>
            </a:p>
            <a:p>
              <a:pPr marL="0" marR="0" fontAlgn="base">
                <a:lnSpc>
                  <a:spcPct val="150000"/>
                </a:lnSpc>
                <a:spcBef>
                  <a:spcPts val="0"/>
                </a:spcBef>
                <a:spcAft>
                  <a:spcPts val="0"/>
                </a:spcAft>
              </a:pPr>
              <a:r>
                <a:rPr lang="en-US" b="1" kern="1200" dirty="0">
                  <a:solidFill>
                    <a:srgbClr val="FF0000"/>
                  </a:solidFill>
                  <a:effectLst/>
                  <a:latin typeface="Calibri"/>
                  <a:ea typeface="ＭＳ Ｐゴシック"/>
                  <a:cs typeface="Calibri"/>
                </a:rPr>
                <a:t>f) A retell</a:t>
              </a:r>
              <a:endParaRPr lang="en-US" dirty="0">
                <a:effectLst/>
                <a:latin typeface="Times"/>
                <a:ea typeface="ＭＳ 明朝"/>
                <a:cs typeface="Times New Roman"/>
              </a:endParaRPr>
            </a:p>
            <a:p>
              <a:pPr marL="0" marR="0" fontAlgn="base">
                <a:lnSpc>
                  <a:spcPct val="150000"/>
                </a:lnSpc>
                <a:spcBef>
                  <a:spcPts val="0"/>
                </a:spcBef>
                <a:spcAft>
                  <a:spcPts val="0"/>
                </a:spcAft>
              </a:pPr>
              <a:r>
                <a:rPr lang="en-US" b="1" kern="1200" dirty="0">
                  <a:solidFill>
                    <a:srgbClr val="FF0000"/>
                  </a:solidFill>
                  <a:effectLst/>
                  <a:latin typeface="Calibri"/>
                  <a:ea typeface="ＭＳ Ｐゴシック"/>
                  <a:cs typeface="Calibri"/>
                </a:rPr>
                <a:t>g) A description</a:t>
              </a:r>
              <a:endParaRPr lang="en-US" dirty="0">
                <a:effectLst/>
                <a:latin typeface="Times"/>
                <a:ea typeface="ＭＳ 明朝"/>
                <a:cs typeface="Times New Roman"/>
              </a:endParaRPr>
            </a:p>
            <a:p>
              <a:pPr marL="0" marR="0" fontAlgn="base">
                <a:lnSpc>
                  <a:spcPct val="150000"/>
                </a:lnSpc>
                <a:spcBef>
                  <a:spcPts val="0"/>
                </a:spcBef>
                <a:spcAft>
                  <a:spcPts val="0"/>
                </a:spcAft>
              </a:pPr>
              <a:r>
                <a:rPr lang="en-US" b="1" kern="1200" dirty="0">
                  <a:solidFill>
                    <a:srgbClr val="FF0000"/>
                  </a:solidFill>
                  <a:effectLst/>
                  <a:latin typeface="Calibri"/>
                  <a:ea typeface="ＭＳ Ｐゴシック"/>
                  <a:cs typeface="Calibri"/>
                </a:rPr>
                <a:t>h) Information</a:t>
              </a:r>
              <a:endParaRPr lang="en-US" dirty="0">
                <a:effectLst/>
                <a:latin typeface="Times"/>
                <a:ea typeface="ＭＳ 明朝"/>
                <a:cs typeface="Times New Roman"/>
              </a:endParaRPr>
            </a:p>
          </p:txBody>
        </p:sp>
      </p:grpSp>
    </p:spTree>
    <p:extLst>
      <p:ext uri="{BB962C8B-B14F-4D97-AF65-F5344CB8AC3E}">
        <p14:creationId xmlns:p14="http://schemas.microsoft.com/office/powerpoint/2010/main" val="37561025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76</a:t>
            </a:fld>
            <a:endParaRPr lang="en-US"/>
          </a:p>
        </p:txBody>
      </p:sp>
      <p:sp>
        <p:nvSpPr>
          <p:cNvPr id="4" name="TextBox 3"/>
          <p:cNvSpPr txBox="1"/>
          <p:nvPr/>
        </p:nvSpPr>
        <p:spPr>
          <a:xfrm>
            <a:off x="388043" y="1046484"/>
            <a:ext cx="3010274" cy="707886"/>
          </a:xfrm>
          <a:prstGeom prst="rect">
            <a:avLst/>
          </a:prstGeom>
          <a:noFill/>
        </p:spPr>
        <p:txBody>
          <a:bodyPr wrap="square" rtlCol="0">
            <a:spAutoFit/>
          </a:bodyPr>
          <a:lstStyle/>
          <a:p>
            <a:r>
              <a:rPr lang="en-US" sz="4000" dirty="0" smtClean="0"/>
              <a:t>REMEMBER </a:t>
            </a:r>
            <a:endParaRPr lang="en-US" sz="4000" dirty="0"/>
          </a:p>
        </p:txBody>
      </p:sp>
      <p:sp>
        <p:nvSpPr>
          <p:cNvPr id="6" name="TextBox 5"/>
          <p:cNvSpPr txBox="1"/>
          <p:nvPr/>
        </p:nvSpPr>
        <p:spPr>
          <a:xfrm>
            <a:off x="388043" y="1921525"/>
            <a:ext cx="8231682" cy="1569660"/>
          </a:xfrm>
          <a:prstGeom prst="rect">
            <a:avLst/>
          </a:prstGeom>
          <a:noFill/>
        </p:spPr>
        <p:txBody>
          <a:bodyPr wrap="square" rtlCol="0">
            <a:spAutoFit/>
          </a:bodyPr>
          <a:lstStyle/>
          <a:p>
            <a:r>
              <a:rPr lang="en-US" sz="3200" dirty="0" smtClean="0"/>
              <a:t>Meaningful focused attention in </a:t>
            </a:r>
            <a:r>
              <a:rPr lang="en-US" sz="3200" b="1" i="1" dirty="0" smtClean="0"/>
              <a:t>listening</a:t>
            </a:r>
            <a:r>
              <a:rPr lang="en-US" sz="3200" dirty="0" smtClean="0"/>
              <a:t> will lead to better </a:t>
            </a:r>
            <a:r>
              <a:rPr lang="en-US" sz="3200" b="1" i="1" dirty="0" smtClean="0"/>
              <a:t>speaking</a:t>
            </a:r>
            <a:r>
              <a:rPr lang="en-US" sz="3200" dirty="0" smtClean="0"/>
              <a:t>. You cannot teach speaking!</a:t>
            </a:r>
            <a:endParaRPr lang="en-US" sz="3200" dirty="0"/>
          </a:p>
        </p:txBody>
      </p:sp>
      <p:sp>
        <p:nvSpPr>
          <p:cNvPr id="7" name="TextBox 6"/>
          <p:cNvSpPr txBox="1"/>
          <p:nvPr/>
        </p:nvSpPr>
        <p:spPr>
          <a:xfrm>
            <a:off x="455118" y="3968632"/>
            <a:ext cx="8231682" cy="1077218"/>
          </a:xfrm>
          <a:prstGeom prst="rect">
            <a:avLst/>
          </a:prstGeom>
          <a:noFill/>
        </p:spPr>
        <p:txBody>
          <a:bodyPr wrap="square" rtlCol="0">
            <a:spAutoFit/>
          </a:bodyPr>
          <a:lstStyle/>
          <a:p>
            <a:r>
              <a:rPr lang="en-US" sz="3200" dirty="0"/>
              <a:t>Meaningful focused attention in </a:t>
            </a:r>
            <a:r>
              <a:rPr lang="en-US" sz="3200" b="1" i="1" dirty="0" smtClean="0"/>
              <a:t>reading </a:t>
            </a:r>
            <a:r>
              <a:rPr lang="en-US" sz="3200" dirty="0" smtClean="0"/>
              <a:t>will </a:t>
            </a:r>
            <a:r>
              <a:rPr lang="en-US" sz="3200" dirty="0"/>
              <a:t>lead to better </a:t>
            </a:r>
            <a:r>
              <a:rPr lang="en-US" sz="3200" b="1" i="1" dirty="0" smtClean="0"/>
              <a:t>writing</a:t>
            </a:r>
            <a:r>
              <a:rPr lang="en-US" sz="3200" dirty="0" smtClean="0"/>
              <a:t>. </a:t>
            </a:r>
            <a:r>
              <a:rPr lang="en-US" sz="3200" dirty="0"/>
              <a:t>You cannot teach </a:t>
            </a:r>
            <a:r>
              <a:rPr lang="en-US" sz="3200" dirty="0" smtClean="0"/>
              <a:t>writing!</a:t>
            </a:r>
            <a:endParaRPr lang="en-US" sz="3200" dirty="0"/>
          </a:p>
        </p:txBody>
      </p:sp>
    </p:spTree>
    <p:extLst>
      <p:ext uri="{BB962C8B-B14F-4D97-AF65-F5344CB8AC3E}">
        <p14:creationId xmlns:p14="http://schemas.microsoft.com/office/powerpoint/2010/main" val="27042108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24200" y="3322408"/>
            <a:ext cx="2375293" cy="461665"/>
          </a:xfrm>
          <a:prstGeom prst="rect">
            <a:avLst/>
          </a:prstGeom>
          <a:solidFill>
            <a:srgbClr val="3333CC"/>
          </a:solidFill>
          <a:ln>
            <a:solidFill>
              <a:srgbClr val="00CC99"/>
            </a:solidFill>
          </a:ln>
        </p:spPr>
        <p:txBody>
          <a:bodyPr wrap="square" rtlCol="0">
            <a:spAutoFit/>
          </a:bodyPr>
          <a:lstStyle/>
          <a:p>
            <a:pPr algn="ctr"/>
            <a:r>
              <a:rPr lang="en-US" sz="2400" b="1" dirty="0" smtClean="0">
                <a:solidFill>
                  <a:schemeClr val="bg1"/>
                </a:solidFill>
                <a:effectLst>
                  <a:glow rad="101600">
                    <a:schemeClr val="accent3">
                      <a:satMod val="175000"/>
                      <a:alpha val="40000"/>
                    </a:schemeClr>
                  </a:glow>
                </a:effectLst>
              </a:rPr>
              <a:t>Writing Traits</a:t>
            </a:r>
            <a:endParaRPr lang="en-US" sz="2400" b="1" dirty="0">
              <a:solidFill>
                <a:schemeClr val="bg1"/>
              </a:solidFill>
              <a:effectLst>
                <a:glow rad="101600">
                  <a:schemeClr val="accent3">
                    <a:satMod val="175000"/>
                    <a:alpha val="40000"/>
                  </a:schemeClr>
                </a:glow>
              </a:effectLst>
            </a:endParaRPr>
          </a:p>
        </p:txBody>
      </p:sp>
      <p:pic>
        <p:nvPicPr>
          <p:cNvPr id="3" name="Picture 2"/>
          <p:cNvPicPr>
            <a:picLocks noChangeAspect="1"/>
          </p:cNvPicPr>
          <p:nvPr/>
        </p:nvPicPr>
        <p:blipFill>
          <a:blip r:embed="rId3"/>
          <a:stretch>
            <a:fillRect/>
          </a:stretch>
        </p:blipFill>
        <p:spPr>
          <a:xfrm>
            <a:off x="0" y="0"/>
            <a:ext cx="9144000" cy="755702"/>
          </a:xfrm>
          <a:prstGeom prst="rect">
            <a:avLst/>
          </a:prstGeom>
        </p:spPr>
      </p:pic>
      <p:sp>
        <p:nvSpPr>
          <p:cNvPr id="7" name="Footer Placeholder 6"/>
          <p:cNvSpPr>
            <a:spLocks noGrp="1"/>
          </p:cNvSpPr>
          <p:nvPr>
            <p:ph type="ftr" sz="quarter" idx="11"/>
          </p:nvPr>
        </p:nvSpPr>
        <p:spPr/>
        <p:txBody>
          <a:bodyPr/>
          <a:lstStyle/>
          <a:p>
            <a:r>
              <a:rPr lang="en-US" smtClean="0"/>
              <a:t>Eli Ghazel Egypt Nov  2015</a:t>
            </a:r>
            <a:endParaRPr lang="en-US" dirty="0"/>
          </a:p>
        </p:txBody>
      </p:sp>
      <p:sp>
        <p:nvSpPr>
          <p:cNvPr id="6" name="TextBox 5"/>
          <p:cNvSpPr txBox="1"/>
          <p:nvPr/>
        </p:nvSpPr>
        <p:spPr>
          <a:xfrm>
            <a:off x="3976249" y="1768791"/>
            <a:ext cx="1646708" cy="461665"/>
          </a:xfrm>
          <a:prstGeom prst="rect">
            <a:avLst/>
          </a:prstGeom>
          <a:noFill/>
          <a:ln>
            <a:solidFill>
              <a:srgbClr val="00CC99"/>
            </a:solidFill>
          </a:ln>
        </p:spPr>
        <p:txBody>
          <a:bodyPr wrap="square" rtlCol="0">
            <a:spAutoFit/>
          </a:bodyPr>
          <a:lstStyle/>
          <a:p>
            <a:pPr algn="ctr"/>
            <a:r>
              <a:rPr lang="en-US" sz="2400" b="1" dirty="0" smtClean="0"/>
              <a:t>Ideas</a:t>
            </a:r>
            <a:endParaRPr lang="en-US" sz="2400" b="1" dirty="0"/>
          </a:p>
        </p:txBody>
      </p:sp>
      <p:sp>
        <p:nvSpPr>
          <p:cNvPr id="8" name="TextBox 7"/>
          <p:cNvSpPr txBox="1"/>
          <p:nvPr/>
        </p:nvSpPr>
        <p:spPr>
          <a:xfrm>
            <a:off x="4885068" y="3805818"/>
            <a:ext cx="2269464" cy="461665"/>
          </a:xfrm>
          <a:prstGeom prst="rect">
            <a:avLst/>
          </a:prstGeom>
          <a:noFill/>
          <a:ln>
            <a:solidFill>
              <a:srgbClr val="00CC99"/>
            </a:solidFill>
          </a:ln>
        </p:spPr>
        <p:txBody>
          <a:bodyPr wrap="square" rtlCol="0">
            <a:spAutoFit/>
          </a:bodyPr>
          <a:lstStyle/>
          <a:p>
            <a:pPr algn="ctr"/>
            <a:r>
              <a:rPr lang="en-US" sz="2400" b="1" dirty="0" smtClean="0"/>
              <a:t>Organization</a:t>
            </a:r>
            <a:endParaRPr lang="en-US" sz="2400" b="1" dirty="0"/>
          </a:p>
        </p:txBody>
      </p:sp>
      <p:sp>
        <p:nvSpPr>
          <p:cNvPr id="9" name="TextBox 8"/>
          <p:cNvSpPr txBox="1"/>
          <p:nvPr/>
        </p:nvSpPr>
        <p:spPr>
          <a:xfrm>
            <a:off x="6019801" y="1353292"/>
            <a:ext cx="2269464" cy="830997"/>
          </a:xfrm>
          <a:prstGeom prst="rect">
            <a:avLst/>
          </a:prstGeom>
          <a:noFill/>
          <a:ln>
            <a:solidFill>
              <a:srgbClr val="00CC99"/>
            </a:solidFill>
          </a:ln>
        </p:spPr>
        <p:txBody>
          <a:bodyPr wrap="square" rtlCol="0">
            <a:spAutoFit/>
          </a:bodyPr>
          <a:lstStyle/>
          <a:p>
            <a:pPr algn="ctr"/>
            <a:r>
              <a:rPr lang="en-US" sz="2400" b="1" dirty="0" smtClean="0"/>
              <a:t>Sentence fluency</a:t>
            </a:r>
            <a:endParaRPr lang="en-US" sz="2400" b="1" dirty="0"/>
          </a:p>
        </p:txBody>
      </p:sp>
      <p:sp>
        <p:nvSpPr>
          <p:cNvPr id="10" name="TextBox 9"/>
          <p:cNvSpPr txBox="1"/>
          <p:nvPr/>
        </p:nvSpPr>
        <p:spPr>
          <a:xfrm>
            <a:off x="2138678" y="3789046"/>
            <a:ext cx="1679303" cy="461665"/>
          </a:xfrm>
          <a:prstGeom prst="rect">
            <a:avLst/>
          </a:prstGeom>
          <a:noFill/>
          <a:ln>
            <a:solidFill>
              <a:srgbClr val="00CC99"/>
            </a:solidFill>
          </a:ln>
        </p:spPr>
        <p:txBody>
          <a:bodyPr wrap="square" rtlCol="0">
            <a:spAutoFit/>
          </a:bodyPr>
          <a:lstStyle/>
          <a:p>
            <a:pPr algn="ctr"/>
            <a:r>
              <a:rPr lang="en-US" sz="2400" b="1" dirty="0" smtClean="0"/>
              <a:t>Voice</a:t>
            </a:r>
            <a:endParaRPr lang="en-US" sz="2400" b="1" dirty="0"/>
          </a:p>
        </p:txBody>
      </p:sp>
      <p:sp>
        <p:nvSpPr>
          <p:cNvPr id="11" name="TextBox 10"/>
          <p:cNvSpPr txBox="1"/>
          <p:nvPr/>
        </p:nvSpPr>
        <p:spPr>
          <a:xfrm>
            <a:off x="2095304" y="2491411"/>
            <a:ext cx="1679303" cy="830997"/>
          </a:xfrm>
          <a:prstGeom prst="rect">
            <a:avLst/>
          </a:prstGeom>
          <a:noFill/>
          <a:ln>
            <a:solidFill>
              <a:srgbClr val="00CC99"/>
            </a:solidFill>
          </a:ln>
        </p:spPr>
        <p:txBody>
          <a:bodyPr wrap="square" rtlCol="0">
            <a:spAutoFit/>
          </a:bodyPr>
          <a:lstStyle/>
          <a:p>
            <a:pPr algn="ctr"/>
            <a:r>
              <a:rPr lang="en-US" sz="2400" b="1" dirty="0" smtClean="0"/>
              <a:t>Word choice</a:t>
            </a:r>
            <a:endParaRPr lang="en-US" sz="2400" b="1" dirty="0"/>
          </a:p>
        </p:txBody>
      </p:sp>
      <p:sp>
        <p:nvSpPr>
          <p:cNvPr id="12" name="TextBox 11"/>
          <p:cNvSpPr txBox="1"/>
          <p:nvPr/>
        </p:nvSpPr>
        <p:spPr>
          <a:xfrm>
            <a:off x="5904708" y="2733300"/>
            <a:ext cx="1679303" cy="707886"/>
          </a:xfrm>
          <a:prstGeom prst="rect">
            <a:avLst/>
          </a:prstGeom>
          <a:noFill/>
          <a:ln>
            <a:solidFill>
              <a:srgbClr val="00CC99"/>
            </a:solidFill>
          </a:ln>
        </p:spPr>
        <p:txBody>
          <a:bodyPr wrap="square" rtlCol="0">
            <a:spAutoFit/>
          </a:bodyPr>
          <a:lstStyle/>
          <a:p>
            <a:pPr algn="ctr"/>
            <a:r>
              <a:rPr lang="en-US" sz="2000" b="1" dirty="0" smtClean="0"/>
              <a:t>Cause and effect</a:t>
            </a:r>
            <a:endParaRPr lang="en-US" sz="2000" b="1" dirty="0"/>
          </a:p>
        </p:txBody>
      </p:sp>
      <p:sp>
        <p:nvSpPr>
          <p:cNvPr id="13" name="TextBox 12"/>
          <p:cNvSpPr txBox="1"/>
          <p:nvPr/>
        </p:nvSpPr>
        <p:spPr>
          <a:xfrm>
            <a:off x="7584011" y="3527412"/>
            <a:ext cx="1201598" cy="1323439"/>
          </a:xfrm>
          <a:prstGeom prst="rect">
            <a:avLst/>
          </a:prstGeom>
          <a:noFill/>
          <a:ln>
            <a:solidFill>
              <a:srgbClr val="00CC99"/>
            </a:solidFill>
          </a:ln>
        </p:spPr>
        <p:txBody>
          <a:bodyPr wrap="square" rtlCol="0">
            <a:spAutoFit/>
          </a:bodyPr>
          <a:lstStyle/>
          <a:p>
            <a:pPr algn="ctr"/>
            <a:r>
              <a:rPr lang="en-US" sz="2000" b="1" dirty="0" smtClean="0"/>
              <a:t>More specific to less specific</a:t>
            </a:r>
            <a:endParaRPr lang="en-US" sz="2000" b="1" dirty="0"/>
          </a:p>
        </p:txBody>
      </p:sp>
      <p:sp>
        <p:nvSpPr>
          <p:cNvPr id="14" name="TextBox 13"/>
          <p:cNvSpPr txBox="1"/>
          <p:nvPr/>
        </p:nvSpPr>
        <p:spPr>
          <a:xfrm>
            <a:off x="5798878" y="4435662"/>
            <a:ext cx="1679303" cy="1323439"/>
          </a:xfrm>
          <a:prstGeom prst="rect">
            <a:avLst/>
          </a:prstGeom>
          <a:noFill/>
          <a:ln>
            <a:solidFill>
              <a:srgbClr val="00CC99"/>
            </a:solidFill>
          </a:ln>
        </p:spPr>
        <p:txBody>
          <a:bodyPr wrap="square" rtlCol="0">
            <a:spAutoFit/>
          </a:bodyPr>
          <a:lstStyle/>
          <a:p>
            <a:pPr algn="ctr"/>
            <a:r>
              <a:rPr lang="en-US" sz="2000" b="1" dirty="0" smtClean="0"/>
              <a:t>More important to less important </a:t>
            </a:r>
            <a:endParaRPr lang="en-US" sz="2000" b="1" dirty="0"/>
          </a:p>
        </p:txBody>
      </p:sp>
      <p:sp>
        <p:nvSpPr>
          <p:cNvPr id="15" name="TextBox 14"/>
          <p:cNvSpPr txBox="1"/>
          <p:nvPr/>
        </p:nvSpPr>
        <p:spPr>
          <a:xfrm>
            <a:off x="1142828" y="1940619"/>
            <a:ext cx="1679303" cy="400110"/>
          </a:xfrm>
          <a:prstGeom prst="rect">
            <a:avLst/>
          </a:prstGeom>
          <a:noFill/>
          <a:ln>
            <a:solidFill>
              <a:srgbClr val="00CC99"/>
            </a:solidFill>
          </a:ln>
        </p:spPr>
        <p:txBody>
          <a:bodyPr wrap="square" rtlCol="0">
            <a:spAutoFit/>
          </a:bodyPr>
          <a:lstStyle/>
          <a:p>
            <a:pPr algn="ctr"/>
            <a:r>
              <a:rPr lang="en-US" sz="2000" b="1" dirty="0" smtClean="0"/>
              <a:t>Strong words</a:t>
            </a:r>
            <a:endParaRPr lang="en-US" sz="2000" b="1" dirty="0"/>
          </a:p>
        </p:txBody>
      </p:sp>
      <p:sp>
        <p:nvSpPr>
          <p:cNvPr id="16" name="TextBox 15"/>
          <p:cNvSpPr txBox="1"/>
          <p:nvPr/>
        </p:nvSpPr>
        <p:spPr>
          <a:xfrm>
            <a:off x="1444897" y="685831"/>
            <a:ext cx="1679303" cy="1015663"/>
          </a:xfrm>
          <a:prstGeom prst="rect">
            <a:avLst/>
          </a:prstGeom>
          <a:noFill/>
          <a:ln>
            <a:solidFill>
              <a:srgbClr val="00CC99"/>
            </a:solidFill>
          </a:ln>
        </p:spPr>
        <p:txBody>
          <a:bodyPr wrap="square" rtlCol="0">
            <a:spAutoFit/>
          </a:bodyPr>
          <a:lstStyle/>
          <a:p>
            <a:pPr algn="ctr"/>
            <a:r>
              <a:rPr lang="en-US" sz="2000" b="1" dirty="0" smtClean="0"/>
              <a:t>Grab the readers’ interest </a:t>
            </a:r>
            <a:endParaRPr lang="en-US" sz="2000" b="1" dirty="0"/>
          </a:p>
        </p:txBody>
      </p:sp>
      <p:sp>
        <p:nvSpPr>
          <p:cNvPr id="17" name="TextBox 16"/>
          <p:cNvSpPr txBox="1"/>
          <p:nvPr/>
        </p:nvSpPr>
        <p:spPr>
          <a:xfrm>
            <a:off x="149378" y="2482379"/>
            <a:ext cx="1679303" cy="1323439"/>
          </a:xfrm>
          <a:prstGeom prst="rect">
            <a:avLst/>
          </a:prstGeom>
          <a:noFill/>
          <a:ln>
            <a:solidFill>
              <a:srgbClr val="00CC99"/>
            </a:solidFill>
          </a:ln>
        </p:spPr>
        <p:txBody>
          <a:bodyPr wrap="square" rtlCol="0">
            <a:spAutoFit/>
          </a:bodyPr>
          <a:lstStyle/>
          <a:p>
            <a:pPr algn="ctr"/>
            <a:r>
              <a:rPr lang="en-US" sz="2000" b="1" dirty="0" smtClean="0"/>
              <a:t>Create clear picture in the readers’ minds</a:t>
            </a:r>
            <a:endParaRPr lang="en-US" sz="2000" b="1" dirty="0"/>
          </a:p>
        </p:txBody>
      </p:sp>
      <p:sp>
        <p:nvSpPr>
          <p:cNvPr id="18" name="TextBox 17"/>
          <p:cNvSpPr txBox="1"/>
          <p:nvPr/>
        </p:nvSpPr>
        <p:spPr>
          <a:xfrm>
            <a:off x="648021" y="4367431"/>
            <a:ext cx="1679303" cy="707886"/>
          </a:xfrm>
          <a:prstGeom prst="rect">
            <a:avLst/>
          </a:prstGeom>
          <a:noFill/>
          <a:ln>
            <a:solidFill>
              <a:srgbClr val="00CC99"/>
            </a:solidFill>
          </a:ln>
        </p:spPr>
        <p:txBody>
          <a:bodyPr wrap="square" rtlCol="0">
            <a:spAutoFit/>
          </a:bodyPr>
          <a:lstStyle/>
          <a:p>
            <a:pPr algn="ctr"/>
            <a:r>
              <a:rPr lang="en-US" sz="2000" b="1" dirty="0" smtClean="0"/>
              <a:t>Informal </a:t>
            </a:r>
            <a:r>
              <a:rPr lang="en-US" sz="2000" b="1" smtClean="0"/>
              <a:t>/ </a:t>
            </a:r>
            <a:r>
              <a:rPr lang="en-US" sz="2000" b="1" smtClean="0"/>
              <a:t>formal</a:t>
            </a:r>
            <a:endParaRPr lang="en-US" sz="2000" b="1" dirty="0"/>
          </a:p>
        </p:txBody>
      </p:sp>
      <p:sp>
        <p:nvSpPr>
          <p:cNvPr id="19" name="TextBox 18"/>
          <p:cNvSpPr txBox="1"/>
          <p:nvPr/>
        </p:nvSpPr>
        <p:spPr>
          <a:xfrm>
            <a:off x="2699307" y="4374132"/>
            <a:ext cx="1679303" cy="400110"/>
          </a:xfrm>
          <a:prstGeom prst="rect">
            <a:avLst/>
          </a:prstGeom>
          <a:noFill/>
          <a:ln>
            <a:solidFill>
              <a:srgbClr val="00CC99"/>
            </a:solidFill>
          </a:ln>
        </p:spPr>
        <p:txBody>
          <a:bodyPr wrap="square" rtlCol="0">
            <a:spAutoFit/>
          </a:bodyPr>
          <a:lstStyle/>
          <a:p>
            <a:pPr algn="ctr"/>
            <a:r>
              <a:rPr lang="en-US" sz="2000" b="1" dirty="0" smtClean="0"/>
              <a:t>Tone </a:t>
            </a:r>
            <a:endParaRPr lang="en-US" sz="2000" b="1" dirty="0"/>
          </a:p>
        </p:txBody>
      </p:sp>
      <p:sp>
        <p:nvSpPr>
          <p:cNvPr id="20" name="TextBox 19"/>
          <p:cNvSpPr txBox="1"/>
          <p:nvPr/>
        </p:nvSpPr>
        <p:spPr>
          <a:xfrm>
            <a:off x="3943654" y="5004769"/>
            <a:ext cx="1679303" cy="400110"/>
          </a:xfrm>
          <a:prstGeom prst="rect">
            <a:avLst/>
          </a:prstGeom>
          <a:noFill/>
          <a:ln>
            <a:solidFill>
              <a:srgbClr val="00CC99"/>
            </a:solidFill>
          </a:ln>
        </p:spPr>
        <p:txBody>
          <a:bodyPr wrap="square" rtlCol="0">
            <a:spAutoFit/>
          </a:bodyPr>
          <a:lstStyle/>
          <a:p>
            <a:pPr algn="ctr"/>
            <a:r>
              <a:rPr lang="en-US" sz="2000" b="1" dirty="0" smtClean="0"/>
              <a:t>Serious </a:t>
            </a:r>
            <a:endParaRPr lang="en-US" sz="2000" b="1" dirty="0"/>
          </a:p>
        </p:txBody>
      </p:sp>
      <p:sp>
        <p:nvSpPr>
          <p:cNvPr id="21" name="TextBox 20"/>
          <p:cNvSpPr txBox="1"/>
          <p:nvPr/>
        </p:nvSpPr>
        <p:spPr>
          <a:xfrm>
            <a:off x="1444897" y="5245930"/>
            <a:ext cx="1679303" cy="400110"/>
          </a:xfrm>
          <a:prstGeom prst="rect">
            <a:avLst/>
          </a:prstGeom>
          <a:noFill/>
          <a:ln>
            <a:solidFill>
              <a:srgbClr val="00CC99"/>
            </a:solidFill>
          </a:ln>
        </p:spPr>
        <p:txBody>
          <a:bodyPr wrap="square" rtlCol="0">
            <a:spAutoFit/>
          </a:bodyPr>
          <a:lstStyle/>
          <a:p>
            <a:pPr algn="ctr"/>
            <a:r>
              <a:rPr lang="en-US" sz="2000" b="1" dirty="0"/>
              <a:t>S</a:t>
            </a:r>
            <a:r>
              <a:rPr lang="en-US" sz="2000" b="1" dirty="0" smtClean="0"/>
              <a:t>uspenseful</a:t>
            </a:r>
            <a:endParaRPr lang="en-US" sz="2000" b="1" dirty="0"/>
          </a:p>
        </p:txBody>
      </p:sp>
      <p:sp>
        <p:nvSpPr>
          <p:cNvPr id="22" name="TextBox 21"/>
          <p:cNvSpPr txBox="1"/>
          <p:nvPr/>
        </p:nvSpPr>
        <p:spPr>
          <a:xfrm>
            <a:off x="3220481" y="5636196"/>
            <a:ext cx="1679303" cy="400110"/>
          </a:xfrm>
          <a:prstGeom prst="rect">
            <a:avLst/>
          </a:prstGeom>
          <a:noFill/>
          <a:ln>
            <a:solidFill>
              <a:srgbClr val="00CC99"/>
            </a:solidFill>
          </a:ln>
        </p:spPr>
        <p:txBody>
          <a:bodyPr wrap="square" rtlCol="0">
            <a:spAutoFit/>
          </a:bodyPr>
          <a:lstStyle/>
          <a:p>
            <a:pPr algn="ctr"/>
            <a:r>
              <a:rPr lang="en-US" sz="2000" b="1" dirty="0" smtClean="0"/>
              <a:t>Humorous </a:t>
            </a:r>
            <a:endParaRPr lang="en-US" sz="2000" b="1" dirty="0"/>
          </a:p>
        </p:txBody>
      </p:sp>
      <p:cxnSp>
        <p:nvCxnSpPr>
          <p:cNvPr id="4" name="Straight Connector 3"/>
          <p:cNvCxnSpPr/>
          <p:nvPr/>
        </p:nvCxnSpPr>
        <p:spPr>
          <a:xfrm flipV="1">
            <a:off x="2822131" y="4774242"/>
            <a:ext cx="164625" cy="4716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flipV="1">
            <a:off x="3538959" y="4768925"/>
            <a:ext cx="106294" cy="867271"/>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4108279" y="4774242"/>
            <a:ext cx="124918" cy="230527"/>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flipV="1">
            <a:off x="3638233" y="4181619"/>
            <a:ext cx="124918" cy="23052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2189376" y="4189132"/>
            <a:ext cx="169561" cy="24653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flipV="1">
            <a:off x="2264865" y="2291417"/>
            <a:ext cx="124918" cy="23052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flipV="1">
            <a:off x="1755105" y="1701494"/>
            <a:ext cx="124918" cy="230527"/>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823122" y="2233134"/>
            <a:ext cx="319706" cy="258277"/>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6138136" y="3441187"/>
            <a:ext cx="250619" cy="36463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flipV="1">
            <a:off x="6893921" y="4250712"/>
            <a:ext cx="102613" cy="1849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7154533" y="4004182"/>
            <a:ext cx="42947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378610" y="2233134"/>
            <a:ext cx="198811" cy="108927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4899784" y="1977307"/>
            <a:ext cx="1097905" cy="134510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342BCE5E-A048-AD4A-808B-5E161B0E9C18}" type="slidenum">
              <a:rPr lang="en-US" smtClean="0"/>
              <a:t>77</a:t>
            </a:fld>
            <a:endParaRPr lang="en-US"/>
          </a:p>
        </p:txBody>
      </p:sp>
    </p:spTree>
    <p:extLst>
      <p:ext uri="{BB962C8B-B14F-4D97-AF65-F5344CB8AC3E}">
        <p14:creationId xmlns:p14="http://schemas.microsoft.com/office/powerpoint/2010/main" val="17687667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a:xfrm>
            <a:off x="3124200" y="6399398"/>
            <a:ext cx="2895600" cy="365125"/>
          </a:xfrm>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a:xfrm>
            <a:off x="6553200" y="6399398"/>
            <a:ext cx="2133600" cy="365125"/>
          </a:xfrm>
        </p:spPr>
        <p:txBody>
          <a:bodyPr/>
          <a:lstStyle/>
          <a:p>
            <a:fld id="{342BCE5E-A048-AD4A-808B-5E161B0E9C18}" type="slidenum">
              <a:rPr lang="en-US" smtClean="0"/>
              <a:t>78</a:t>
            </a:fld>
            <a:endParaRPr lang="en-US"/>
          </a:p>
        </p:txBody>
      </p:sp>
      <p:sp>
        <p:nvSpPr>
          <p:cNvPr id="8" name="Text Box 5"/>
          <p:cNvSpPr txBox="1"/>
          <p:nvPr/>
        </p:nvSpPr>
        <p:spPr>
          <a:xfrm>
            <a:off x="215280" y="1312948"/>
            <a:ext cx="8686799" cy="1321534"/>
          </a:xfrm>
          <a:prstGeom prst="rect">
            <a:avLst/>
          </a:prstGeom>
          <a:noFill/>
          <a:ln>
            <a:solidFill>
              <a:srgbClr val="4F81BD"/>
            </a:solidFill>
          </a:ln>
          <a:effectLst/>
          <a:extLst>
            <a:ext uri="{FAA26D3D-D897-4be2-8F04-BA451C77F1D7}">
              <ma14:placeholderFlag xmlns:ma14="http://schemas.microsoft.com/office/mac/drawingml/2011/main"/>
            </a:ext>
            <a:ext uri="{C572A759-6A51-4108-AA02-DFA0A04FC94B}">
              <ma14:wrappingTextBoxFlag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0" rIns="91440" bIns="0" numCol="1" spcCol="0" rtlCol="0" fromWordArt="0" anchor="b" anchorCtr="0" forceAA="0" compatLnSpc="1">
            <a:prstTxWarp prst="textNoShape">
              <a:avLst/>
            </a:prstTxWarp>
            <a:noAutofit/>
          </a:bodyPr>
          <a:lstStyle/>
          <a:p>
            <a:r>
              <a:rPr lang="en-US" sz="3800" b="1" dirty="0" smtClean="0">
                <a:solidFill>
                  <a:srgbClr val="CA3126"/>
                </a:solidFill>
                <a:latin typeface="Calisto MT"/>
                <a:cs typeface="Calisto MT"/>
              </a:rPr>
              <a:t>How do these relate to the CCSS (Common Core State Standards)?</a:t>
            </a:r>
          </a:p>
        </p:txBody>
      </p:sp>
      <p:pic>
        <p:nvPicPr>
          <p:cNvPr id="6" name="Picture 5"/>
          <p:cNvPicPr>
            <a:picLocks noChangeAspect="1"/>
          </p:cNvPicPr>
          <p:nvPr/>
        </p:nvPicPr>
        <p:blipFill>
          <a:blip r:embed="rId3"/>
          <a:stretch>
            <a:fillRect/>
          </a:stretch>
        </p:blipFill>
        <p:spPr>
          <a:xfrm>
            <a:off x="7082698" y="2671251"/>
            <a:ext cx="1819381" cy="2292421"/>
          </a:xfrm>
          <a:prstGeom prst="rect">
            <a:avLst/>
          </a:prstGeom>
        </p:spPr>
      </p:pic>
      <p:sp>
        <p:nvSpPr>
          <p:cNvPr id="7" name="Text Box 5"/>
          <p:cNvSpPr txBox="1"/>
          <p:nvPr/>
        </p:nvSpPr>
        <p:spPr>
          <a:xfrm>
            <a:off x="215280" y="4729660"/>
            <a:ext cx="8686799" cy="1669737"/>
          </a:xfrm>
          <a:prstGeom prst="rect">
            <a:avLst/>
          </a:prstGeom>
          <a:noFill/>
          <a:ln>
            <a:solidFill>
              <a:srgbClr val="4F81BD"/>
            </a:solidFill>
          </a:ln>
          <a:effectLst/>
          <a:extLst>
            <a:ext uri="{FAA26D3D-D897-4be2-8F04-BA451C77F1D7}">
              <ma14:placeholderFlag xmlns:ma14="http://schemas.microsoft.com/office/mac/drawingml/2011/main"/>
            </a:ext>
            <a:ext uri="{C572A759-6A51-4108-AA02-DFA0A04FC94B}">
              <ma14:wrappingTextBoxFlag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0" rIns="91440" bIns="0" numCol="1" spcCol="0" rtlCol="0" fromWordArt="0" anchor="b" anchorCtr="0" forceAA="0" compatLnSpc="1">
            <a:prstTxWarp prst="textNoShape">
              <a:avLst/>
            </a:prstTxWarp>
            <a:noAutofit/>
          </a:bodyPr>
          <a:lstStyle/>
          <a:p>
            <a:r>
              <a:rPr lang="en-US" sz="3800" b="1" dirty="0" smtClean="0">
                <a:solidFill>
                  <a:srgbClr val="CA3126"/>
                </a:solidFill>
                <a:latin typeface="Calisto MT"/>
                <a:cs typeface="Calisto MT"/>
              </a:rPr>
              <a:t>Reading Wonders is the first US textbook that was designed around CCSS from ground up.</a:t>
            </a:r>
          </a:p>
        </p:txBody>
      </p:sp>
    </p:spTree>
    <p:extLst>
      <p:ext uri="{BB962C8B-B14F-4D97-AF65-F5344CB8AC3E}">
        <p14:creationId xmlns:p14="http://schemas.microsoft.com/office/powerpoint/2010/main" val="13618358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0" y="0"/>
            <a:ext cx="9144000" cy="755702"/>
          </a:xfrm>
          <a:prstGeom prst="rect">
            <a:avLst/>
          </a:prstGeom>
        </p:spPr>
      </p:pic>
      <p:sp>
        <p:nvSpPr>
          <p:cNvPr id="3" name="Footer Placeholder 2"/>
          <p:cNvSpPr>
            <a:spLocks noGrp="1"/>
          </p:cNvSpPr>
          <p:nvPr>
            <p:ph type="ftr" sz="quarter" idx="11"/>
          </p:nvPr>
        </p:nvSpPr>
        <p:spPr/>
        <p:txBody>
          <a:bodyPr/>
          <a:lstStyle/>
          <a:p>
            <a:r>
              <a:rPr lang="en-US" smtClean="0"/>
              <a:t>Eli Ghazel Egypt Nov  2015</a:t>
            </a:r>
            <a:endParaRPr lang="en-US" dirty="0"/>
          </a:p>
        </p:txBody>
      </p:sp>
      <p:sp>
        <p:nvSpPr>
          <p:cNvPr id="5" name="Slide Number Placeholder 4"/>
          <p:cNvSpPr>
            <a:spLocks noGrp="1"/>
          </p:cNvSpPr>
          <p:nvPr>
            <p:ph type="sldNum" sz="quarter" idx="12"/>
          </p:nvPr>
        </p:nvSpPr>
        <p:spPr/>
        <p:txBody>
          <a:bodyPr/>
          <a:lstStyle/>
          <a:p>
            <a:fld id="{342BCE5E-A048-AD4A-808B-5E161B0E9C18}" type="slidenum">
              <a:rPr lang="en-US" smtClean="0"/>
              <a:t>79</a:t>
            </a:fld>
            <a:endParaRPr lang="en-US" dirty="0"/>
          </a:p>
        </p:txBody>
      </p:sp>
      <p:pic>
        <p:nvPicPr>
          <p:cNvPr id="4" name="Picture 3"/>
          <p:cNvPicPr>
            <a:picLocks noChangeAspect="1"/>
          </p:cNvPicPr>
          <p:nvPr/>
        </p:nvPicPr>
        <p:blipFill>
          <a:blip r:embed="rId3"/>
          <a:stretch>
            <a:fillRect/>
          </a:stretch>
        </p:blipFill>
        <p:spPr>
          <a:xfrm>
            <a:off x="304800" y="2146300"/>
            <a:ext cx="8521700" cy="2565400"/>
          </a:xfrm>
          <a:prstGeom prst="rect">
            <a:avLst/>
          </a:prstGeom>
        </p:spPr>
      </p:pic>
      <p:pic>
        <p:nvPicPr>
          <p:cNvPr id="6" name="Picture 5"/>
          <p:cNvPicPr>
            <a:picLocks noChangeAspect="1"/>
          </p:cNvPicPr>
          <p:nvPr/>
        </p:nvPicPr>
        <p:blipFill>
          <a:blip r:embed="rId4"/>
          <a:stretch>
            <a:fillRect/>
          </a:stretch>
        </p:blipFill>
        <p:spPr>
          <a:xfrm>
            <a:off x="551942" y="1008596"/>
            <a:ext cx="8592058" cy="5347754"/>
          </a:xfrm>
          <a:prstGeom prst="rect">
            <a:avLst/>
          </a:prstGeom>
        </p:spPr>
      </p:pic>
    </p:spTree>
    <p:extLst>
      <p:ext uri="{BB962C8B-B14F-4D97-AF65-F5344CB8AC3E}">
        <p14:creationId xmlns:p14="http://schemas.microsoft.com/office/powerpoint/2010/main" val="25108282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02794" y="902423"/>
            <a:ext cx="7201579" cy="4247317"/>
          </a:xfrm>
          <a:prstGeom prst="rect">
            <a:avLst/>
          </a:prstGeom>
          <a:noFill/>
        </p:spPr>
        <p:txBody>
          <a:bodyPr wrap="square" rtlCol="0">
            <a:spAutoFit/>
          </a:bodyPr>
          <a:lstStyle/>
          <a:p>
            <a:r>
              <a:rPr lang="en-US" sz="2800" dirty="0" smtClean="0"/>
              <a:t>The Reading/Writing workshop book is the heartbeat of the program.</a:t>
            </a:r>
            <a:endParaRPr lang="en-US" sz="2800" dirty="0"/>
          </a:p>
          <a:p>
            <a:pPr marL="457200" indent="-457200">
              <a:buFont typeface="Arial"/>
              <a:buChar char="•"/>
            </a:pPr>
            <a:r>
              <a:rPr lang="en-US" sz="2800" dirty="0" smtClean="0"/>
              <a:t>Provides short reads of complex text</a:t>
            </a:r>
          </a:p>
          <a:p>
            <a:pPr marL="457200" indent="-457200">
              <a:buFont typeface="Arial"/>
              <a:buChar char="•"/>
            </a:pPr>
            <a:r>
              <a:rPr lang="en-US" sz="2800" dirty="0" smtClean="0"/>
              <a:t>Provides scaffolding to access complex text</a:t>
            </a:r>
          </a:p>
          <a:p>
            <a:pPr marL="457200" indent="-457200">
              <a:buFont typeface="Arial"/>
              <a:buChar char="•"/>
            </a:pPr>
            <a:r>
              <a:rPr lang="en-US" sz="2800" dirty="0" smtClean="0"/>
              <a:t>Teaches/models close reading using text evidence</a:t>
            </a:r>
          </a:p>
          <a:p>
            <a:pPr marL="457200" indent="-457200">
              <a:buFont typeface="Arial"/>
              <a:buChar char="•"/>
            </a:pPr>
            <a:r>
              <a:rPr lang="en-US" sz="2800" dirty="0" smtClean="0"/>
              <a:t>Provides collaborative conversation opportunities </a:t>
            </a:r>
          </a:p>
          <a:p>
            <a:pPr marL="457200" indent="-457200">
              <a:buFont typeface="Arial"/>
              <a:buChar char="•"/>
            </a:pPr>
            <a:r>
              <a:rPr lang="en-US" sz="2800" dirty="0" smtClean="0"/>
              <a:t>Provides clear path to CCSS</a:t>
            </a:r>
            <a:endParaRPr lang="en-US" sz="2800" dirty="0"/>
          </a:p>
          <a:p>
            <a:endParaRPr lang="en-US" dirty="0"/>
          </a:p>
        </p:txBody>
      </p:sp>
      <p:pic>
        <p:nvPicPr>
          <p:cNvPr id="3" name="Picture 2"/>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4" name="Slide Number Placeholder 3"/>
          <p:cNvSpPr>
            <a:spLocks noGrp="1"/>
          </p:cNvSpPr>
          <p:nvPr>
            <p:ph type="sldNum" sz="quarter" idx="12"/>
          </p:nvPr>
        </p:nvSpPr>
        <p:spPr/>
        <p:txBody>
          <a:bodyPr/>
          <a:lstStyle/>
          <a:p>
            <a:fld id="{342BCE5E-A048-AD4A-808B-5E161B0E9C18}" type="slidenum">
              <a:rPr lang="en-US" smtClean="0"/>
              <a:t>80</a:t>
            </a:fld>
            <a:endParaRPr lang="en-US"/>
          </a:p>
        </p:txBody>
      </p:sp>
    </p:spTree>
    <p:extLst>
      <p:ext uri="{BB962C8B-B14F-4D97-AF65-F5344CB8AC3E}">
        <p14:creationId xmlns:p14="http://schemas.microsoft.com/office/powerpoint/2010/main" val="283992636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9</a:t>
            </a:fld>
            <a:endParaRPr lang="en-US"/>
          </a:p>
        </p:txBody>
      </p:sp>
      <p:sp>
        <p:nvSpPr>
          <p:cNvPr id="6" name="Text Box 5"/>
          <p:cNvSpPr txBox="1"/>
          <p:nvPr/>
        </p:nvSpPr>
        <p:spPr>
          <a:xfrm>
            <a:off x="215280" y="1033140"/>
            <a:ext cx="8686799" cy="644254"/>
          </a:xfrm>
          <a:prstGeom prst="rect">
            <a:avLst/>
          </a:prstGeom>
          <a:noFill/>
          <a:ln>
            <a:noFill/>
          </a:ln>
          <a:effectLst/>
          <a:extLst>
            <a:ext uri="{FAA26D3D-D897-4be2-8F04-BA451C77F1D7}">
              <ma14:placeholderFlag xmlns:ma14="http://schemas.microsoft.com/office/mac/drawingml/2011/main"/>
            </a:ext>
            <a:ext uri="{C572A759-6A51-4108-AA02-DFA0A04FC94B}">
              <ma14:wrappingTextBoxFlag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0" rIns="91440" bIns="0" numCol="1" spcCol="0" rtlCol="0" fromWordArt="0" anchor="b" anchorCtr="0" forceAA="0" compatLnSpc="1">
            <a:prstTxWarp prst="textNoShape">
              <a:avLst/>
            </a:prstTxWarp>
            <a:noAutofit/>
          </a:bodyPr>
          <a:lstStyle/>
          <a:p>
            <a:pPr marL="0" marR="0">
              <a:lnSpc>
                <a:spcPct val="120000"/>
              </a:lnSpc>
              <a:spcBef>
                <a:spcPts val="0"/>
              </a:spcBef>
              <a:spcAft>
                <a:spcPts val="0"/>
              </a:spcAft>
            </a:pPr>
            <a:r>
              <a:rPr lang="en-US" sz="3200" b="1" kern="0" dirty="0" smtClean="0">
                <a:solidFill>
                  <a:schemeClr val="tx1"/>
                </a:solidFill>
                <a:effectLst/>
                <a:latin typeface="Calisto MT"/>
                <a:ea typeface="ＭＳ Ｐ明朝"/>
                <a:cs typeface="Times New Roman"/>
              </a:rPr>
              <a:t>2. Information</a:t>
            </a:r>
            <a:endParaRPr lang="en-US" sz="3200" b="1" kern="0" dirty="0">
              <a:solidFill>
                <a:schemeClr val="tx1"/>
              </a:solidFill>
              <a:effectLst/>
              <a:latin typeface="Calisto MT"/>
              <a:ea typeface="ＭＳ Ｐ明朝"/>
              <a:cs typeface="Times New Roman"/>
            </a:endParaRPr>
          </a:p>
        </p:txBody>
      </p:sp>
      <p:sp>
        <p:nvSpPr>
          <p:cNvPr id="4" name="Rectangle 3"/>
          <p:cNvSpPr/>
          <p:nvPr/>
        </p:nvSpPr>
        <p:spPr>
          <a:xfrm>
            <a:off x="370011" y="1967887"/>
            <a:ext cx="8532068" cy="1077218"/>
          </a:xfrm>
          <a:prstGeom prst="rect">
            <a:avLst/>
          </a:prstGeom>
        </p:spPr>
        <p:txBody>
          <a:bodyPr wrap="square">
            <a:spAutoFit/>
          </a:bodyPr>
          <a:lstStyle/>
          <a:p>
            <a:r>
              <a:rPr lang="en-US" sz="3200" b="1" dirty="0" smtClean="0"/>
              <a:t>Why won’t anyone here trust me in any of these jobs?</a:t>
            </a:r>
            <a:endParaRPr lang="en-US" sz="3200" dirty="0"/>
          </a:p>
        </p:txBody>
      </p:sp>
      <p:sp>
        <p:nvSpPr>
          <p:cNvPr id="8" name="Rectangle 7"/>
          <p:cNvSpPr/>
          <p:nvPr/>
        </p:nvSpPr>
        <p:spPr>
          <a:xfrm>
            <a:off x="370010" y="3105529"/>
            <a:ext cx="7746029" cy="584776"/>
          </a:xfrm>
          <a:prstGeom prst="rect">
            <a:avLst/>
          </a:prstGeom>
        </p:spPr>
        <p:txBody>
          <a:bodyPr wrap="square">
            <a:spAutoFit/>
          </a:bodyPr>
          <a:lstStyle/>
          <a:p>
            <a:r>
              <a:rPr lang="en-US" sz="3200" b="1" dirty="0" smtClean="0"/>
              <a:t>Information is not KNOWLEDGE</a:t>
            </a:r>
            <a:endParaRPr lang="en-US" sz="3200" dirty="0"/>
          </a:p>
        </p:txBody>
      </p:sp>
    </p:spTree>
    <p:extLst>
      <p:ext uri="{BB962C8B-B14F-4D97-AF65-F5344CB8AC3E}">
        <p14:creationId xmlns:p14="http://schemas.microsoft.com/office/powerpoint/2010/main" val="7726273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4308" y="902423"/>
            <a:ext cx="8471462" cy="800219"/>
          </a:xfrm>
          <a:prstGeom prst="rect">
            <a:avLst/>
          </a:prstGeom>
          <a:noFill/>
        </p:spPr>
        <p:txBody>
          <a:bodyPr wrap="square" rtlCol="0">
            <a:spAutoFit/>
          </a:bodyPr>
          <a:lstStyle/>
          <a:p>
            <a:r>
              <a:rPr lang="en-US" sz="2800" b="1" dirty="0" smtClean="0"/>
              <a:t>Teaches/models close reading using text evidence</a:t>
            </a:r>
          </a:p>
          <a:p>
            <a:endParaRPr lang="en-US" dirty="0"/>
          </a:p>
        </p:txBody>
      </p:sp>
      <p:pic>
        <p:nvPicPr>
          <p:cNvPr id="3" name="Picture 2"/>
          <p:cNvPicPr>
            <a:picLocks noChangeAspect="1"/>
          </p:cNvPicPr>
          <p:nvPr/>
        </p:nvPicPr>
        <p:blipFill>
          <a:blip r:embed="rId2"/>
          <a:stretch>
            <a:fillRect/>
          </a:stretch>
        </p:blipFill>
        <p:spPr>
          <a:xfrm>
            <a:off x="0" y="0"/>
            <a:ext cx="9144000" cy="755702"/>
          </a:xfrm>
          <a:prstGeom prst="rect">
            <a:avLst/>
          </a:prstGeom>
        </p:spPr>
      </p:pic>
      <p:sp>
        <p:nvSpPr>
          <p:cNvPr id="4" name="TextBox 3"/>
          <p:cNvSpPr txBox="1"/>
          <p:nvPr/>
        </p:nvSpPr>
        <p:spPr>
          <a:xfrm>
            <a:off x="384308" y="1927753"/>
            <a:ext cx="8471462" cy="4401205"/>
          </a:xfrm>
          <a:prstGeom prst="rect">
            <a:avLst/>
          </a:prstGeom>
          <a:noFill/>
        </p:spPr>
        <p:txBody>
          <a:bodyPr wrap="square" rtlCol="0">
            <a:spAutoFit/>
          </a:bodyPr>
          <a:lstStyle/>
          <a:p>
            <a:r>
              <a:rPr lang="en-US" sz="2800" b="1" dirty="0" smtClean="0"/>
              <a:t>LANGUAGE</a:t>
            </a:r>
            <a:r>
              <a:rPr lang="en-US" sz="2800" dirty="0" smtClean="0"/>
              <a:t>: Why did the writer choose certain </a:t>
            </a:r>
            <a:r>
              <a:rPr lang="en-US" sz="2800" dirty="0" err="1" smtClean="0"/>
              <a:t>words?What</a:t>
            </a:r>
            <a:r>
              <a:rPr lang="en-US" sz="2800" dirty="0" smtClean="0"/>
              <a:t> is emphasized? What is constantly being repeated?</a:t>
            </a:r>
          </a:p>
          <a:p>
            <a:endParaRPr lang="en-US" sz="2800" dirty="0"/>
          </a:p>
          <a:p>
            <a:r>
              <a:rPr lang="en-US" sz="2800" b="1" dirty="0" smtClean="0"/>
              <a:t>NARRATIVE</a:t>
            </a:r>
            <a:r>
              <a:rPr lang="en-US" sz="2800" dirty="0" smtClean="0"/>
              <a:t>: Who is telling the story? How is it being told?</a:t>
            </a:r>
          </a:p>
          <a:p>
            <a:endParaRPr lang="en-US" sz="2800" dirty="0"/>
          </a:p>
          <a:p>
            <a:r>
              <a:rPr lang="en-US" sz="2800" b="1" dirty="0" smtClean="0"/>
              <a:t>SYNTAX</a:t>
            </a:r>
            <a:r>
              <a:rPr lang="en-US" sz="2800" dirty="0" smtClean="0"/>
              <a:t>: Examining the order in which words appear?</a:t>
            </a:r>
          </a:p>
          <a:p>
            <a:endParaRPr lang="en-US" sz="2800" dirty="0" smtClean="0"/>
          </a:p>
          <a:p>
            <a:r>
              <a:rPr lang="en-US" sz="2800" b="1" dirty="0" smtClean="0"/>
              <a:t>CONTEXT</a:t>
            </a:r>
            <a:r>
              <a:rPr lang="en-US" sz="2800" dirty="0" smtClean="0"/>
              <a:t>: The text doesn’t exist in a vacuum. What is the historical context and the author’s background?</a:t>
            </a:r>
            <a:endParaRPr lang="en-US" dirty="0"/>
          </a:p>
        </p:txBody>
      </p:sp>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6" name="Slide Number Placeholder 5"/>
          <p:cNvSpPr>
            <a:spLocks noGrp="1"/>
          </p:cNvSpPr>
          <p:nvPr>
            <p:ph type="sldNum" sz="quarter" idx="12"/>
          </p:nvPr>
        </p:nvSpPr>
        <p:spPr/>
        <p:txBody>
          <a:bodyPr/>
          <a:lstStyle/>
          <a:p>
            <a:fld id="{342BCE5E-A048-AD4A-808B-5E161B0E9C18}" type="slidenum">
              <a:rPr lang="en-US" smtClean="0"/>
              <a:t>81</a:t>
            </a:fld>
            <a:endParaRPr lang="en-US"/>
          </a:p>
        </p:txBody>
      </p:sp>
    </p:spTree>
    <p:extLst>
      <p:ext uri="{BB962C8B-B14F-4D97-AF65-F5344CB8AC3E}">
        <p14:creationId xmlns:p14="http://schemas.microsoft.com/office/powerpoint/2010/main" val="740874279"/>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02794" y="902423"/>
            <a:ext cx="7201579" cy="2954655"/>
          </a:xfrm>
          <a:prstGeom prst="rect">
            <a:avLst/>
          </a:prstGeom>
          <a:noFill/>
        </p:spPr>
        <p:txBody>
          <a:bodyPr wrap="square" rtlCol="0">
            <a:spAutoFit/>
          </a:bodyPr>
          <a:lstStyle/>
          <a:p>
            <a:r>
              <a:rPr lang="en-US" sz="2800" dirty="0" smtClean="0"/>
              <a:t>Anthology.</a:t>
            </a:r>
            <a:endParaRPr lang="en-US" sz="2800" dirty="0"/>
          </a:p>
          <a:p>
            <a:pPr marL="457200" indent="-457200">
              <a:buFont typeface="Arial"/>
              <a:buChar char="•"/>
            </a:pPr>
            <a:r>
              <a:rPr lang="en-US" sz="2800" dirty="0" smtClean="0"/>
              <a:t>Provides authentic literature 50/50</a:t>
            </a:r>
          </a:p>
          <a:p>
            <a:pPr marL="457200" indent="-457200">
              <a:buFont typeface="Arial"/>
              <a:buChar char="•"/>
            </a:pPr>
            <a:r>
              <a:rPr lang="en-US" sz="2800" dirty="0" smtClean="0"/>
              <a:t>Provides extended text</a:t>
            </a:r>
          </a:p>
          <a:p>
            <a:pPr marL="457200" indent="-457200">
              <a:buFont typeface="Arial"/>
              <a:buChar char="•"/>
            </a:pPr>
            <a:r>
              <a:rPr lang="en-US" sz="2800" dirty="0" smtClean="0"/>
              <a:t>Close reading application</a:t>
            </a:r>
          </a:p>
          <a:p>
            <a:pPr marL="457200" indent="-457200">
              <a:buFont typeface="Arial"/>
              <a:buChar char="•"/>
            </a:pPr>
            <a:r>
              <a:rPr lang="en-US" sz="2800" dirty="0" smtClean="0"/>
              <a:t>Write about reading</a:t>
            </a:r>
          </a:p>
          <a:p>
            <a:pPr marL="457200" indent="-457200">
              <a:buFont typeface="Arial"/>
              <a:buChar char="•"/>
            </a:pPr>
            <a:r>
              <a:rPr lang="en-US" sz="2800" dirty="0" smtClean="0"/>
              <a:t>Builds stamina</a:t>
            </a:r>
            <a:endParaRPr lang="en-US" sz="2800" dirty="0"/>
          </a:p>
          <a:p>
            <a:endParaRPr lang="en-US" dirty="0"/>
          </a:p>
        </p:txBody>
      </p:sp>
      <p:pic>
        <p:nvPicPr>
          <p:cNvPr id="3" name="Picture 2"/>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4" name="Slide Number Placeholder 3"/>
          <p:cNvSpPr>
            <a:spLocks noGrp="1"/>
          </p:cNvSpPr>
          <p:nvPr>
            <p:ph type="sldNum" sz="quarter" idx="12"/>
          </p:nvPr>
        </p:nvSpPr>
        <p:spPr/>
        <p:txBody>
          <a:bodyPr/>
          <a:lstStyle/>
          <a:p>
            <a:fld id="{342BCE5E-A048-AD4A-808B-5E161B0E9C18}" type="slidenum">
              <a:rPr lang="en-US" smtClean="0"/>
              <a:t>82</a:t>
            </a:fld>
            <a:endParaRPr lang="en-US"/>
          </a:p>
        </p:txBody>
      </p:sp>
    </p:spTree>
    <p:extLst>
      <p:ext uri="{BB962C8B-B14F-4D97-AF65-F5344CB8AC3E}">
        <p14:creationId xmlns:p14="http://schemas.microsoft.com/office/powerpoint/2010/main" val="135240209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755702"/>
          </a:xfrm>
          <a:prstGeom prst="rect">
            <a:avLst/>
          </a:prstGeom>
        </p:spPr>
      </p:pic>
      <p:pic>
        <p:nvPicPr>
          <p:cNvPr id="2" name="Picture 1"/>
          <p:cNvPicPr>
            <a:picLocks noChangeAspect="1"/>
          </p:cNvPicPr>
          <p:nvPr/>
        </p:nvPicPr>
        <p:blipFill>
          <a:blip r:embed="rId3"/>
          <a:stretch>
            <a:fillRect/>
          </a:stretch>
        </p:blipFill>
        <p:spPr>
          <a:xfrm>
            <a:off x="812800" y="1231900"/>
            <a:ext cx="7505700" cy="4381500"/>
          </a:xfrm>
          <a:prstGeom prst="rect">
            <a:avLst/>
          </a:prstGeom>
        </p:spPr>
      </p:pic>
      <p:sp>
        <p:nvSpPr>
          <p:cNvPr id="6" name="TextBox 5"/>
          <p:cNvSpPr txBox="1"/>
          <p:nvPr/>
        </p:nvSpPr>
        <p:spPr>
          <a:xfrm>
            <a:off x="749300" y="5969000"/>
            <a:ext cx="7645400" cy="430887"/>
          </a:xfrm>
          <a:prstGeom prst="rect">
            <a:avLst/>
          </a:prstGeom>
          <a:noFill/>
        </p:spPr>
        <p:txBody>
          <a:bodyPr wrap="square" rtlCol="0">
            <a:spAutoFit/>
          </a:bodyPr>
          <a:lstStyle/>
          <a:p>
            <a:r>
              <a:rPr lang="en-US" sz="2200" b="1" dirty="0" smtClean="0"/>
              <a:t>Anthology: Developing analytical readers </a:t>
            </a:r>
            <a:endParaRPr lang="en-US" sz="2200" b="1" dirty="0"/>
          </a:p>
        </p:txBody>
      </p:sp>
      <p:sp>
        <p:nvSpPr>
          <p:cNvPr id="4" name="Footer Placeholder 3"/>
          <p:cNvSpPr>
            <a:spLocks noGrp="1"/>
          </p:cNvSpPr>
          <p:nvPr>
            <p:ph type="ftr" sz="quarter" idx="11"/>
          </p:nvPr>
        </p:nvSpPr>
        <p:spPr/>
        <p:txBody>
          <a:bodyPr/>
          <a:lstStyle/>
          <a:p>
            <a:r>
              <a:rPr lang="en-US" smtClean="0"/>
              <a:t>Eli Ghazel Egypt Nov  2015</a:t>
            </a:r>
            <a:endParaRPr lang="en-US" dirty="0"/>
          </a:p>
        </p:txBody>
      </p:sp>
      <p:sp>
        <p:nvSpPr>
          <p:cNvPr id="7" name="Slide Number Placeholder 6"/>
          <p:cNvSpPr>
            <a:spLocks noGrp="1"/>
          </p:cNvSpPr>
          <p:nvPr>
            <p:ph type="sldNum" sz="quarter" idx="12"/>
          </p:nvPr>
        </p:nvSpPr>
        <p:spPr/>
        <p:txBody>
          <a:bodyPr/>
          <a:lstStyle/>
          <a:p>
            <a:fld id="{342BCE5E-A048-AD4A-808B-5E161B0E9C18}" type="slidenum">
              <a:rPr lang="en-US" smtClean="0"/>
              <a:t>83</a:t>
            </a:fld>
            <a:endParaRPr lang="en-US"/>
          </a:p>
        </p:txBody>
      </p:sp>
    </p:spTree>
    <p:extLst>
      <p:ext uri="{BB962C8B-B14F-4D97-AF65-F5344CB8AC3E}">
        <p14:creationId xmlns:p14="http://schemas.microsoft.com/office/powerpoint/2010/main" val="80313934"/>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0508" y="902423"/>
            <a:ext cx="8103865" cy="523220"/>
          </a:xfrm>
          <a:prstGeom prst="rect">
            <a:avLst/>
          </a:prstGeom>
          <a:noFill/>
        </p:spPr>
        <p:txBody>
          <a:bodyPr wrap="square" rtlCol="0">
            <a:spAutoFit/>
          </a:bodyPr>
          <a:lstStyle/>
          <a:p>
            <a:r>
              <a:rPr lang="en-US" sz="2800" b="1" dirty="0" smtClean="0"/>
              <a:t>WONDERS RESOURCES ARE CONFIGURED SO THAT</a:t>
            </a:r>
            <a:endParaRPr lang="en-US" b="1" dirty="0"/>
          </a:p>
        </p:txBody>
      </p:sp>
      <p:pic>
        <p:nvPicPr>
          <p:cNvPr id="3" name="Picture 2"/>
          <p:cNvPicPr>
            <a:picLocks noChangeAspect="1"/>
          </p:cNvPicPr>
          <p:nvPr/>
        </p:nvPicPr>
        <p:blipFill>
          <a:blip r:embed="rId2"/>
          <a:stretch>
            <a:fillRect/>
          </a:stretch>
        </p:blipFill>
        <p:spPr>
          <a:xfrm>
            <a:off x="0" y="0"/>
            <a:ext cx="9144000" cy="755702"/>
          </a:xfrm>
          <a:prstGeom prst="rect">
            <a:avLst/>
          </a:prstGeom>
        </p:spPr>
      </p:pic>
      <p:sp>
        <p:nvSpPr>
          <p:cNvPr id="4" name="TextBox 3"/>
          <p:cNvSpPr txBox="1"/>
          <p:nvPr/>
        </p:nvSpPr>
        <p:spPr>
          <a:xfrm>
            <a:off x="352908" y="1756727"/>
            <a:ext cx="8103865" cy="3539431"/>
          </a:xfrm>
          <a:prstGeom prst="rect">
            <a:avLst/>
          </a:prstGeom>
          <a:noFill/>
        </p:spPr>
        <p:txBody>
          <a:bodyPr wrap="square" rtlCol="0">
            <a:spAutoFit/>
          </a:bodyPr>
          <a:lstStyle/>
          <a:p>
            <a:pPr marL="457200" indent="-457200">
              <a:buFont typeface="Arial"/>
              <a:buChar char="•"/>
            </a:pPr>
            <a:r>
              <a:rPr lang="en-US" sz="2800" dirty="0" smtClean="0"/>
              <a:t>Teachers know exactly </a:t>
            </a:r>
            <a:r>
              <a:rPr lang="en-US" sz="2800" b="1" dirty="0" smtClean="0"/>
              <a:t>what </a:t>
            </a:r>
            <a:r>
              <a:rPr lang="en-US" sz="2800" dirty="0" smtClean="0"/>
              <a:t>to teach and </a:t>
            </a:r>
            <a:r>
              <a:rPr lang="en-US" sz="2800" b="1" dirty="0" smtClean="0"/>
              <a:t>how</a:t>
            </a:r>
          </a:p>
          <a:p>
            <a:endParaRPr lang="en-US" sz="2800" dirty="0"/>
          </a:p>
          <a:p>
            <a:pPr marL="285750" indent="-285750">
              <a:buFont typeface="Arial"/>
              <a:buChar char="•"/>
            </a:pPr>
            <a:r>
              <a:rPr lang="en-US" sz="2800" dirty="0" smtClean="0"/>
              <a:t>   Students are supported in everything they read! </a:t>
            </a:r>
          </a:p>
          <a:p>
            <a:pPr marL="285750" indent="-285750">
              <a:buFont typeface="Arial"/>
              <a:buChar char="•"/>
            </a:pPr>
            <a:endParaRPr lang="en-US" sz="2800" dirty="0"/>
          </a:p>
          <a:p>
            <a:pPr marL="285750" indent="-285750">
              <a:buFont typeface="Arial"/>
              <a:buChar char="•"/>
            </a:pPr>
            <a:r>
              <a:rPr lang="en-US" sz="2800" dirty="0" smtClean="0"/>
              <a:t>    Time is used more efficiently</a:t>
            </a:r>
          </a:p>
          <a:p>
            <a:pPr marL="285750" indent="-285750">
              <a:buFont typeface="Arial"/>
              <a:buChar char="•"/>
            </a:pPr>
            <a:endParaRPr lang="en-US" sz="2800" dirty="0"/>
          </a:p>
          <a:p>
            <a:pPr marL="285750" indent="-285750">
              <a:buFont typeface="Arial"/>
              <a:buChar char="•"/>
            </a:pPr>
            <a:r>
              <a:rPr lang="en-US" sz="2800" dirty="0" smtClean="0"/>
              <a:t>    Every lesson/component was designed to meet </a:t>
            </a:r>
          </a:p>
          <a:p>
            <a:r>
              <a:rPr lang="en-US" sz="2800" dirty="0"/>
              <a:t> </a:t>
            </a:r>
            <a:r>
              <a:rPr lang="en-US" sz="2800" dirty="0" smtClean="0"/>
              <a:t>       today’s classroom challenges</a:t>
            </a:r>
            <a:endParaRPr lang="en-US" dirty="0"/>
          </a:p>
        </p:txBody>
      </p:sp>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6" name="Slide Number Placeholder 5"/>
          <p:cNvSpPr>
            <a:spLocks noGrp="1"/>
          </p:cNvSpPr>
          <p:nvPr>
            <p:ph type="sldNum" sz="quarter" idx="12"/>
          </p:nvPr>
        </p:nvSpPr>
        <p:spPr/>
        <p:txBody>
          <a:bodyPr/>
          <a:lstStyle/>
          <a:p>
            <a:fld id="{342BCE5E-A048-AD4A-808B-5E161B0E9C18}" type="slidenum">
              <a:rPr lang="en-US" smtClean="0"/>
              <a:t>84</a:t>
            </a:fld>
            <a:endParaRPr lang="en-US"/>
          </a:p>
        </p:txBody>
      </p:sp>
    </p:spTree>
    <p:extLst>
      <p:ext uri="{BB962C8B-B14F-4D97-AF65-F5344CB8AC3E}">
        <p14:creationId xmlns:p14="http://schemas.microsoft.com/office/powerpoint/2010/main" val="2855899127"/>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6" name="Slide Number Placeholder 5"/>
          <p:cNvSpPr>
            <a:spLocks noGrp="1"/>
          </p:cNvSpPr>
          <p:nvPr>
            <p:ph type="sldNum" sz="quarter" idx="12"/>
          </p:nvPr>
        </p:nvSpPr>
        <p:spPr/>
        <p:txBody>
          <a:bodyPr/>
          <a:lstStyle/>
          <a:p>
            <a:fld id="{342BCE5E-A048-AD4A-808B-5E161B0E9C18}" type="slidenum">
              <a:rPr lang="en-US" smtClean="0"/>
              <a:t>85</a:t>
            </a:fld>
            <a:endParaRPr lang="en-US"/>
          </a:p>
        </p:txBody>
      </p:sp>
      <p:sp>
        <p:nvSpPr>
          <p:cNvPr id="17" name="TextBox 16"/>
          <p:cNvSpPr txBox="1"/>
          <p:nvPr/>
        </p:nvSpPr>
        <p:spPr>
          <a:xfrm>
            <a:off x="0" y="755702"/>
            <a:ext cx="9144000" cy="461665"/>
          </a:xfrm>
          <a:prstGeom prst="rect">
            <a:avLst/>
          </a:prstGeom>
          <a:noFill/>
        </p:spPr>
        <p:txBody>
          <a:bodyPr wrap="square" rtlCol="0">
            <a:spAutoFit/>
          </a:bodyPr>
          <a:lstStyle/>
          <a:p>
            <a:pPr algn="ctr"/>
            <a:r>
              <a:rPr lang="en-US" sz="2400" b="1" dirty="0" smtClean="0">
                <a:effectLst>
                  <a:outerShdw blurRad="50800" dist="38100" dir="13500000" algn="br" rotWithShape="0">
                    <a:prstClr val="black">
                      <a:alpha val="40000"/>
                    </a:prstClr>
                  </a:outerShdw>
                </a:effectLst>
              </a:rPr>
              <a:t>Clear pathway to the new Standards</a:t>
            </a:r>
            <a:endParaRPr lang="en-US" sz="2400" b="1" dirty="0">
              <a:effectLst>
                <a:outerShdw blurRad="50800" dist="38100" dir="13500000" algn="br" rotWithShape="0">
                  <a:prstClr val="black">
                    <a:alpha val="40000"/>
                  </a:prstClr>
                </a:outerShdw>
              </a:effectLst>
            </a:endParaRPr>
          </a:p>
        </p:txBody>
      </p:sp>
      <p:pic>
        <p:nvPicPr>
          <p:cNvPr id="5" name="Picture 4"/>
          <p:cNvPicPr>
            <a:picLocks noChangeAspect="1"/>
          </p:cNvPicPr>
          <p:nvPr/>
        </p:nvPicPr>
        <p:blipFill>
          <a:blip r:embed="rId3"/>
          <a:stretch>
            <a:fillRect/>
          </a:stretch>
        </p:blipFill>
        <p:spPr>
          <a:xfrm>
            <a:off x="431800" y="1384300"/>
            <a:ext cx="8267700" cy="4089400"/>
          </a:xfrm>
          <a:prstGeom prst="rect">
            <a:avLst/>
          </a:prstGeom>
        </p:spPr>
      </p:pic>
    </p:spTree>
    <p:extLst>
      <p:ext uri="{BB962C8B-B14F-4D97-AF65-F5344CB8AC3E}">
        <p14:creationId xmlns:p14="http://schemas.microsoft.com/office/powerpoint/2010/main" val="172067424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6" name="Slide Number Placeholder 5"/>
          <p:cNvSpPr>
            <a:spLocks noGrp="1"/>
          </p:cNvSpPr>
          <p:nvPr>
            <p:ph type="sldNum" sz="quarter" idx="12"/>
          </p:nvPr>
        </p:nvSpPr>
        <p:spPr/>
        <p:txBody>
          <a:bodyPr/>
          <a:lstStyle/>
          <a:p>
            <a:fld id="{342BCE5E-A048-AD4A-808B-5E161B0E9C18}" type="slidenum">
              <a:rPr lang="en-US" smtClean="0"/>
              <a:t>86</a:t>
            </a:fld>
            <a:endParaRPr lang="en-US"/>
          </a:p>
        </p:txBody>
      </p:sp>
      <p:sp>
        <p:nvSpPr>
          <p:cNvPr id="17" name="TextBox 16"/>
          <p:cNvSpPr txBox="1"/>
          <p:nvPr/>
        </p:nvSpPr>
        <p:spPr>
          <a:xfrm>
            <a:off x="0" y="755702"/>
            <a:ext cx="9144000" cy="461665"/>
          </a:xfrm>
          <a:prstGeom prst="rect">
            <a:avLst/>
          </a:prstGeom>
          <a:noFill/>
        </p:spPr>
        <p:txBody>
          <a:bodyPr wrap="square" rtlCol="0">
            <a:spAutoFit/>
          </a:bodyPr>
          <a:lstStyle/>
          <a:p>
            <a:pPr algn="ctr"/>
            <a:r>
              <a:rPr lang="en-US" sz="2400" b="1" dirty="0" smtClean="0">
                <a:effectLst>
                  <a:outerShdw blurRad="50800" dist="38100" dir="13500000" algn="br" rotWithShape="0">
                    <a:prstClr val="black">
                      <a:alpha val="40000"/>
                    </a:prstClr>
                  </a:outerShdw>
                </a:effectLst>
              </a:rPr>
              <a:t>The entire pathway can be delivered digitally</a:t>
            </a:r>
            <a:endParaRPr lang="en-US" sz="2400" b="1" dirty="0">
              <a:effectLst>
                <a:outerShdw blurRad="50800" dist="38100" dir="13500000" algn="br" rotWithShape="0">
                  <a:prstClr val="black">
                    <a:alpha val="40000"/>
                  </a:prstClr>
                </a:outerShdw>
              </a:effectLst>
            </a:endParaRPr>
          </a:p>
        </p:txBody>
      </p:sp>
      <p:pic>
        <p:nvPicPr>
          <p:cNvPr id="4" name="Picture 3"/>
          <p:cNvPicPr>
            <a:picLocks noChangeAspect="1"/>
          </p:cNvPicPr>
          <p:nvPr/>
        </p:nvPicPr>
        <p:blipFill>
          <a:blip r:embed="rId3"/>
          <a:stretch>
            <a:fillRect/>
          </a:stretch>
        </p:blipFill>
        <p:spPr>
          <a:xfrm>
            <a:off x="864347" y="1523672"/>
            <a:ext cx="7384981" cy="4470728"/>
          </a:xfrm>
          <a:prstGeom prst="rect">
            <a:avLst/>
          </a:prstGeom>
        </p:spPr>
      </p:pic>
    </p:spTree>
    <p:extLst>
      <p:ext uri="{BB962C8B-B14F-4D97-AF65-F5344CB8AC3E}">
        <p14:creationId xmlns:p14="http://schemas.microsoft.com/office/powerpoint/2010/main" val="4035676203"/>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6" name="Slide Number Placeholder 5"/>
          <p:cNvSpPr>
            <a:spLocks noGrp="1"/>
          </p:cNvSpPr>
          <p:nvPr>
            <p:ph type="sldNum" sz="quarter" idx="12"/>
          </p:nvPr>
        </p:nvSpPr>
        <p:spPr/>
        <p:txBody>
          <a:bodyPr/>
          <a:lstStyle/>
          <a:p>
            <a:fld id="{342BCE5E-A048-AD4A-808B-5E161B0E9C18}" type="slidenum">
              <a:rPr lang="en-US" smtClean="0"/>
              <a:t>87</a:t>
            </a:fld>
            <a:endParaRPr lang="en-US"/>
          </a:p>
        </p:txBody>
      </p:sp>
      <p:sp>
        <p:nvSpPr>
          <p:cNvPr id="17" name="TextBox 16"/>
          <p:cNvSpPr txBox="1"/>
          <p:nvPr/>
        </p:nvSpPr>
        <p:spPr>
          <a:xfrm>
            <a:off x="0" y="755702"/>
            <a:ext cx="9144000" cy="830997"/>
          </a:xfrm>
          <a:prstGeom prst="rect">
            <a:avLst/>
          </a:prstGeom>
          <a:noFill/>
        </p:spPr>
        <p:txBody>
          <a:bodyPr wrap="square" rtlCol="0">
            <a:spAutoFit/>
          </a:bodyPr>
          <a:lstStyle/>
          <a:p>
            <a:pPr algn="ctr"/>
            <a:r>
              <a:rPr lang="en-US" sz="2400" b="1" dirty="0" smtClean="0">
                <a:effectLst>
                  <a:outerShdw blurRad="50800" dist="38100" dir="13500000" algn="br" rotWithShape="0">
                    <a:prstClr val="black">
                      <a:alpha val="40000"/>
                    </a:prstClr>
                  </a:outerShdw>
                </a:effectLst>
              </a:rPr>
              <a:t>Recognizes that everyone has different skills and </a:t>
            </a:r>
          </a:p>
          <a:p>
            <a:pPr algn="ctr"/>
            <a:r>
              <a:rPr lang="en-US" sz="2400" b="1" dirty="0" smtClean="0">
                <a:effectLst>
                  <a:outerShdw blurRad="50800" dist="38100" dir="13500000" algn="br" rotWithShape="0">
                    <a:prstClr val="black">
                      <a:alpha val="40000"/>
                    </a:prstClr>
                  </a:outerShdw>
                </a:effectLst>
              </a:rPr>
              <a:t>comfort levels using digital material</a:t>
            </a:r>
            <a:endParaRPr lang="en-US" sz="2400" b="1" dirty="0">
              <a:effectLst>
                <a:outerShdw blurRad="50800" dist="38100" dir="13500000" algn="br" rotWithShape="0">
                  <a:prstClr val="black">
                    <a:alpha val="40000"/>
                  </a:prstClr>
                </a:outerShdw>
              </a:effectLst>
            </a:endParaRPr>
          </a:p>
        </p:txBody>
      </p:sp>
      <p:pic>
        <p:nvPicPr>
          <p:cNvPr id="5" name="Picture 4"/>
          <p:cNvPicPr>
            <a:picLocks noChangeAspect="1"/>
          </p:cNvPicPr>
          <p:nvPr/>
        </p:nvPicPr>
        <p:blipFill>
          <a:blip r:embed="rId3"/>
          <a:stretch>
            <a:fillRect/>
          </a:stretch>
        </p:blipFill>
        <p:spPr>
          <a:xfrm>
            <a:off x="829069" y="1735974"/>
            <a:ext cx="7644622" cy="4620376"/>
          </a:xfrm>
          <a:prstGeom prst="rect">
            <a:avLst/>
          </a:prstGeom>
        </p:spPr>
      </p:pic>
    </p:spTree>
    <p:extLst>
      <p:ext uri="{BB962C8B-B14F-4D97-AF65-F5344CB8AC3E}">
        <p14:creationId xmlns:p14="http://schemas.microsoft.com/office/powerpoint/2010/main" val="1095777560"/>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6" name="Slide Number Placeholder 5"/>
          <p:cNvSpPr>
            <a:spLocks noGrp="1"/>
          </p:cNvSpPr>
          <p:nvPr>
            <p:ph type="sldNum" sz="quarter" idx="12"/>
          </p:nvPr>
        </p:nvSpPr>
        <p:spPr/>
        <p:txBody>
          <a:bodyPr/>
          <a:lstStyle/>
          <a:p>
            <a:fld id="{342BCE5E-A048-AD4A-808B-5E161B0E9C18}" type="slidenum">
              <a:rPr lang="en-US" smtClean="0"/>
              <a:t>88</a:t>
            </a:fld>
            <a:endParaRPr lang="en-US"/>
          </a:p>
        </p:txBody>
      </p:sp>
      <p:sp>
        <p:nvSpPr>
          <p:cNvPr id="17" name="TextBox 16"/>
          <p:cNvSpPr txBox="1"/>
          <p:nvPr/>
        </p:nvSpPr>
        <p:spPr>
          <a:xfrm>
            <a:off x="0" y="755702"/>
            <a:ext cx="9144000" cy="830997"/>
          </a:xfrm>
          <a:prstGeom prst="rect">
            <a:avLst/>
          </a:prstGeom>
          <a:noFill/>
        </p:spPr>
        <p:txBody>
          <a:bodyPr wrap="square" rtlCol="0">
            <a:spAutoFit/>
          </a:bodyPr>
          <a:lstStyle/>
          <a:p>
            <a:pPr algn="ctr"/>
            <a:r>
              <a:rPr lang="en-US" sz="2400" b="1" dirty="0" smtClean="0">
                <a:effectLst>
                  <a:outerShdw blurRad="50800" dist="38100" dir="13500000" algn="br" rotWithShape="0">
                    <a:prstClr val="black">
                      <a:alpha val="40000"/>
                    </a:prstClr>
                  </a:outerShdw>
                </a:effectLst>
              </a:rPr>
              <a:t>Woven seamlessly into a digital system </a:t>
            </a:r>
          </a:p>
          <a:p>
            <a:pPr algn="ctr"/>
            <a:r>
              <a:rPr lang="en-US" sz="2400" b="1" dirty="0" smtClean="0">
                <a:effectLst>
                  <a:outerShdw blurRad="50800" dist="38100" dir="13500000" algn="br" rotWithShape="0">
                    <a:prstClr val="black">
                      <a:alpha val="40000"/>
                    </a:prstClr>
                  </a:outerShdw>
                </a:effectLst>
              </a:rPr>
              <a:t>to help you teach every day</a:t>
            </a:r>
            <a:endParaRPr lang="en-US" sz="2400" b="1" dirty="0">
              <a:effectLst>
                <a:outerShdw blurRad="50800" dist="38100" dir="13500000" algn="br" rotWithShape="0">
                  <a:prstClr val="black">
                    <a:alpha val="40000"/>
                  </a:prstClr>
                </a:outerShdw>
              </a:effectLst>
            </a:endParaRPr>
          </a:p>
        </p:txBody>
      </p:sp>
      <p:pic>
        <p:nvPicPr>
          <p:cNvPr id="4" name="Picture 3"/>
          <p:cNvPicPr>
            <a:picLocks noChangeAspect="1"/>
          </p:cNvPicPr>
          <p:nvPr/>
        </p:nvPicPr>
        <p:blipFill>
          <a:blip r:embed="rId3"/>
          <a:stretch>
            <a:fillRect/>
          </a:stretch>
        </p:blipFill>
        <p:spPr>
          <a:xfrm>
            <a:off x="718305" y="1732673"/>
            <a:ext cx="7968495" cy="4447266"/>
          </a:xfrm>
          <a:prstGeom prst="rect">
            <a:avLst/>
          </a:prstGeom>
        </p:spPr>
      </p:pic>
    </p:spTree>
    <p:extLst>
      <p:ext uri="{BB962C8B-B14F-4D97-AF65-F5344CB8AC3E}">
        <p14:creationId xmlns:p14="http://schemas.microsoft.com/office/powerpoint/2010/main" val="1575284280"/>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6" name="Slide Number Placeholder 5"/>
          <p:cNvSpPr>
            <a:spLocks noGrp="1"/>
          </p:cNvSpPr>
          <p:nvPr>
            <p:ph type="sldNum" sz="quarter" idx="12"/>
          </p:nvPr>
        </p:nvSpPr>
        <p:spPr/>
        <p:txBody>
          <a:bodyPr/>
          <a:lstStyle/>
          <a:p>
            <a:fld id="{342BCE5E-A048-AD4A-808B-5E161B0E9C18}" type="slidenum">
              <a:rPr lang="en-US" smtClean="0"/>
              <a:t>89</a:t>
            </a:fld>
            <a:endParaRPr lang="en-US"/>
          </a:p>
        </p:txBody>
      </p:sp>
      <p:sp>
        <p:nvSpPr>
          <p:cNvPr id="17" name="TextBox 16"/>
          <p:cNvSpPr txBox="1"/>
          <p:nvPr/>
        </p:nvSpPr>
        <p:spPr>
          <a:xfrm>
            <a:off x="0" y="755702"/>
            <a:ext cx="9144000" cy="830997"/>
          </a:xfrm>
          <a:prstGeom prst="rect">
            <a:avLst/>
          </a:prstGeom>
          <a:noFill/>
        </p:spPr>
        <p:txBody>
          <a:bodyPr wrap="square" rtlCol="0">
            <a:spAutoFit/>
          </a:bodyPr>
          <a:lstStyle/>
          <a:p>
            <a:pPr algn="ctr"/>
            <a:r>
              <a:rPr lang="en-US" sz="2400" b="1" dirty="0" smtClean="0">
                <a:effectLst>
                  <a:outerShdw blurRad="50800" dist="38100" dir="13500000" algn="br" rotWithShape="0">
                    <a:prstClr val="black">
                      <a:alpha val="40000"/>
                    </a:prstClr>
                  </a:outerShdw>
                </a:effectLst>
              </a:rPr>
              <a:t>Includes a teacher workspace that is so much more than a </a:t>
            </a:r>
          </a:p>
          <a:p>
            <a:pPr algn="ctr"/>
            <a:r>
              <a:rPr lang="en-US" sz="2400" b="1" dirty="0">
                <a:effectLst>
                  <a:outerShdw blurRad="50800" dist="38100" dir="13500000" algn="br" rotWithShape="0">
                    <a:prstClr val="black">
                      <a:alpha val="40000"/>
                    </a:prstClr>
                  </a:outerShdw>
                </a:effectLst>
              </a:rPr>
              <a:t>c</a:t>
            </a:r>
            <a:r>
              <a:rPr lang="en-US" sz="2400" b="1" dirty="0" smtClean="0">
                <a:effectLst>
                  <a:outerShdw blurRad="50800" dist="38100" dir="13500000" algn="br" rotWithShape="0">
                    <a:prstClr val="black">
                      <a:alpha val="40000"/>
                    </a:prstClr>
                  </a:outerShdw>
                </a:effectLst>
              </a:rPr>
              <a:t>ollection of resources</a:t>
            </a:r>
            <a:endParaRPr lang="en-US" sz="2400" b="1" dirty="0">
              <a:effectLst>
                <a:outerShdw blurRad="50800" dist="38100" dir="13500000" algn="br" rotWithShape="0">
                  <a:prstClr val="black">
                    <a:alpha val="40000"/>
                  </a:prstClr>
                </a:outerShdw>
              </a:effectLst>
            </a:endParaRPr>
          </a:p>
        </p:txBody>
      </p:sp>
      <p:pic>
        <p:nvPicPr>
          <p:cNvPr id="5" name="Picture 4"/>
          <p:cNvPicPr>
            <a:picLocks noChangeAspect="1"/>
          </p:cNvPicPr>
          <p:nvPr/>
        </p:nvPicPr>
        <p:blipFill>
          <a:blip r:embed="rId3"/>
          <a:stretch>
            <a:fillRect/>
          </a:stretch>
        </p:blipFill>
        <p:spPr>
          <a:xfrm>
            <a:off x="1093668" y="1710186"/>
            <a:ext cx="6975044" cy="4521677"/>
          </a:xfrm>
          <a:prstGeom prst="rect">
            <a:avLst/>
          </a:prstGeom>
        </p:spPr>
      </p:pic>
    </p:spTree>
    <p:extLst>
      <p:ext uri="{BB962C8B-B14F-4D97-AF65-F5344CB8AC3E}">
        <p14:creationId xmlns:p14="http://schemas.microsoft.com/office/powerpoint/2010/main" val="1221834676"/>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6" name="Slide Number Placeholder 5"/>
          <p:cNvSpPr>
            <a:spLocks noGrp="1"/>
          </p:cNvSpPr>
          <p:nvPr>
            <p:ph type="sldNum" sz="quarter" idx="12"/>
          </p:nvPr>
        </p:nvSpPr>
        <p:spPr/>
        <p:txBody>
          <a:bodyPr/>
          <a:lstStyle/>
          <a:p>
            <a:fld id="{342BCE5E-A048-AD4A-808B-5E161B0E9C18}" type="slidenum">
              <a:rPr lang="en-US" smtClean="0"/>
              <a:t>90</a:t>
            </a:fld>
            <a:endParaRPr lang="en-US"/>
          </a:p>
        </p:txBody>
      </p:sp>
      <p:pic>
        <p:nvPicPr>
          <p:cNvPr id="4" name="Picture 3" descr="Screen Shot 2013-03-09 at 2.48.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706" y="2004607"/>
            <a:ext cx="1505783" cy="1685450"/>
          </a:xfrm>
          <a:prstGeom prst="rect">
            <a:avLst/>
          </a:prstGeom>
        </p:spPr>
      </p:pic>
      <p:pic>
        <p:nvPicPr>
          <p:cNvPr id="5" name="Picture 4" descr="Screen Shot 2013-03-09 at 2.49.2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7324" y="3961268"/>
            <a:ext cx="1370210" cy="1565954"/>
          </a:xfrm>
          <a:prstGeom prst="rect">
            <a:avLst/>
          </a:prstGeom>
        </p:spPr>
      </p:pic>
      <p:pic>
        <p:nvPicPr>
          <p:cNvPr id="7" name="Picture 6" descr="Screen Shot 2013-03-09 at 2.49.0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4699" y="584009"/>
            <a:ext cx="1394435" cy="1622615"/>
          </a:xfrm>
          <a:prstGeom prst="rect">
            <a:avLst/>
          </a:prstGeom>
        </p:spPr>
      </p:pic>
      <p:pic>
        <p:nvPicPr>
          <p:cNvPr id="8" name="Picture 7" descr="Screen Shot 2013-03-09 at 2.49.1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3970" y="755702"/>
            <a:ext cx="1379521" cy="1593018"/>
          </a:xfrm>
          <a:prstGeom prst="rect">
            <a:avLst/>
          </a:prstGeom>
        </p:spPr>
      </p:pic>
      <p:pic>
        <p:nvPicPr>
          <p:cNvPr id="9" name="Picture 8" descr="Screen Shot 2013-03-09 at 2.49.21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2429" y="2008619"/>
            <a:ext cx="1461753" cy="1681438"/>
          </a:xfrm>
          <a:prstGeom prst="rect">
            <a:avLst/>
          </a:prstGeom>
        </p:spPr>
      </p:pic>
      <p:pic>
        <p:nvPicPr>
          <p:cNvPr id="10" name="Picture 9" descr="Screen Shot 2013-03-09 at 2.49.40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9766" y="4305905"/>
            <a:ext cx="1495978" cy="1717277"/>
          </a:xfrm>
          <a:prstGeom prst="rect">
            <a:avLst/>
          </a:prstGeom>
        </p:spPr>
      </p:pic>
      <p:pic>
        <p:nvPicPr>
          <p:cNvPr id="11" name="Picture 10" descr="Screen Shot 2013-03-09 at 2.49.34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2680" y="4305905"/>
            <a:ext cx="1462500" cy="1681437"/>
          </a:xfrm>
          <a:prstGeom prst="rect">
            <a:avLst/>
          </a:prstGeom>
        </p:spPr>
      </p:pic>
      <p:pic>
        <p:nvPicPr>
          <p:cNvPr id="12" name="Picture 11" descr="Screen Shot 2013-03-09 at 2.49.46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6122" y="4081077"/>
            <a:ext cx="1418941" cy="1632637"/>
          </a:xfrm>
          <a:prstGeom prst="rect">
            <a:avLst/>
          </a:prstGeom>
        </p:spPr>
      </p:pic>
      <p:pic>
        <p:nvPicPr>
          <p:cNvPr id="14" name="Picture 13" descr="Screen Shot 2013-03-09 at 2.48.56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11489" y="726105"/>
            <a:ext cx="1406266" cy="1622615"/>
          </a:xfrm>
          <a:prstGeom prst="rect">
            <a:avLst/>
          </a:prstGeom>
        </p:spPr>
      </p:pic>
    </p:spTree>
    <p:extLst>
      <p:ext uri="{BB962C8B-B14F-4D97-AF65-F5344CB8AC3E}">
        <p14:creationId xmlns:p14="http://schemas.microsoft.com/office/powerpoint/2010/main" val="281638612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10</a:t>
            </a:fld>
            <a:endParaRPr lang="en-US"/>
          </a:p>
        </p:txBody>
      </p:sp>
      <p:sp>
        <p:nvSpPr>
          <p:cNvPr id="6" name="Text Box 5"/>
          <p:cNvSpPr txBox="1"/>
          <p:nvPr/>
        </p:nvSpPr>
        <p:spPr>
          <a:xfrm>
            <a:off x="215280" y="1033140"/>
            <a:ext cx="8686799" cy="644254"/>
          </a:xfrm>
          <a:prstGeom prst="rect">
            <a:avLst/>
          </a:prstGeom>
          <a:noFill/>
          <a:ln>
            <a:noFill/>
          </a:ln>
          <a:effectLst/>
          <a:extLst>
            <a:ext uri="{FAA26D3D-D897-4be2-8F04-BA451C77F1D7}">
              <ma14:placeholderFlag xmlns:ma14="http://schemas.microsoft.com/office/mac/drawingml/2011/main"/>
            </a:ext>
            <a:ext uri="{C572A759-6A51-4108-AA02-DFA0A04FC94B}">
              <ma14:wrappingTextBoxFlag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0" rIns="91440" bIns="0" numCol="1" spcCol="0" rtlCol="0" fromWordArt="0" anchor="b" anchorCtr="0" forceAA="0" compatLnSpc="1">
            <a:prstTxWarp prst="textNoShape">
              <a:avLst/>
            </a:prstTxWarp>
            <a:noAutofit/>
          </a:bodyPr>
          <a:lstStyle/>
          <a:p>
            <a:pPr marL="0" marR="0">
              <a:lnSpc>
                <a:spcPct val="120000"/>
              </a:lnSpc>
              <a:spcBef>
                <a:spcPts val="0"/>
              </a:spcBef>
              <a:spcAft>
                <a:spcPts val="0"/>
              </a:spcAft>
            </a:pPr>
            <a:r>
              <a:rPr lang="en-US" sz="3200" b="1" kern="0" dirty="0" smtClean="0">
                <a:solidFill>
                  <a:schemeClr val="tx1"/>
                </a:solidFill>
                <a:effectLst/>
                <a:latin typeface="Calisto MT"/>
                <a:ea typeface="ＭＳ Ｐ明朝"/>
                <a:cs typeface="Times New Roman"/>
              </a:rPr>
              <a:t>2. Information vs</a:t>
            </a:r>
            <a:r>
              <a:rPr lang="en-US" sz="3200" b="1" kern="0" dirty="0" smtClean="0">
                <a:solidFill>
                  <a:schemeClr val="tx1"/>
                </a:solidFill>
                <a:latin typeface="Calisto MT"/>
                <a:ea typeface="ＭＳ Ｐ明朝"/>
                <a:cs typeface="Times New Roman"/>
              </a:rPr>
              <a:t>. Knowledge</a:t>
            </a:r>
            <a:endParaRPr lang="en-US" sz="3200" b="1" kern="0" dirty="0">
              <a:solidFill>
                <a:schemeClr val="tx1"/>
              </a:solidFill>
              <a:effectLst/>
              <a:latin typeface="Calisto MT"/>
              <a:ea typeface="ＭＳ Ｐ明朝"/>
              <a:cs typeface="Times New Roman"/>
            </a:endParaRPr>
          </a:p>
        </p:txBody>
      </p:sp>
      <p:sp>
        <p:nvSpPr>
          <p:cNvPr id="4" name="Rectangle 3"/>
          <p:cNvSpPr/>
          <p:nvPr/>
        </p:nvSpPr>
        <p:spPr>
          <a:xfrm>
            <a:off x="370011" y="2635131"/>
            <a:ext cx="8532068" cy="584776"/>
          </a:xfrm>
          <a:prstGeom prst="rect">
            <a:avLst/>
          </a:prstGeom>
        </p:spPr>
        <p:txBody>
          <a:bodyPr wrap="square">
            <a:spAutoFit/>
          </a:bodyPr>
          <a:lstStyle/>
          <a:p>
            <a:r>
              <a:rPr lang="en-US" sz="3200" b="1" dirty="0" smtClean="0"/>
              <a:t>Information can be stored outside the mind.</a:t>
            </a:r>
            <a:endParaRPr lang="en-US" sz="3200" dirty="0"/>
          </a:p>
        </p:txBody>
      </p:sp>
      <p:sp>
        <p:nvSpPr>
          <p:cNvPr id="9" name="Rectangle 8"/>
          <p:cNvSpPr/>
          <p:nvPr/>
        </p:nvSpPr>
        <p:spPr>
          <a:xfrm>
            <a:off x="391539" y="3648481"/>
            <a:ext cx="8532068" cy="584776"/>
          </a:xfrm>
          <a:prstGeom prst="rect">
            <a:avLst/>
          </a:prstGeom>
        </p:spPr>
        <p:txBody>
          <a:bodyPr wrap="square">
            <a:spAutoFit/>
          </a:bodyPr>
          <a:lstStyle/>
          <a:p>
            <a:r>
              <a:rPr lang="en-US" sz="3200" b="1" dirty="0" smtClean="0"/>
              <a:t>Knowledge can only be stored inside the mind.</a:t>
            </a:r>
            <a:endParaRPr lang="en-US" sz="3200" dirty="0"/>
          </a:p>
        </p:txBody>
      </p:sp>
    </p:spTree>
    <p:extLst>
      <p:ext uri="{BB962C8B-B14F-4D97-AF65-F5344CB8AC3E}">
        <p14:creationId xmlns:p14="http://schemas.microsoft.com/office/powerpoint/2010/main" val="812765145"/>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6" name="Slide Number Placeholder 5"/>
          <p:cNvSpPr>
            <a:spLocks noGrp="1"/>
          </p:cNvSpPr>
          <p:nvPr>
            <p:ph type="sldNum" sz="quarter" idx="12"/>
          </p:nvPr>
        </p:nvSpPr>
        <p:spPr/>
        <p:txBody>
          <a:bodyPr/>
          <a:lstStyle/>
          <a:p>
            <a:fld id="{342BCE5E-A048-AD4A-808B-5E161B0E9C18}" type="slidenum">
              <a:rPr lang="en-US" smtClean="0"/>
              <a:t>91</a:t>
            </a:fld>
            <a:endParaRPr lang="en-US"/>
          </a:p>
        </p:txBody>
      </p:sp>
      <p:sp>
        <p:nvSpPr>
          <p:cNvPr id="17" name="TextBox 16"/>
          <p:cNvSpPr txBox="1"/>
          <p:nvPr/>
        </p:nvSpPr>
        <p:spPr>
          <a:xfrm>
            <a:off x="0" y="755702"/>
            <a:ext cx="9144000" cy="830997"/>
          </a:xfrm>
          <a:prstGeom prst="rect">
            <a:avLst/>
          </a:prstGeom>
          <a:noFill/>
        </p:spPr>
        <p:txBody>
          <a:bodyPr wrap="square" rtlCol="0">
            <a:spAutoFit/>
          </a:bodyPr>
          <a:lstStyle/>
          <a:p>
            <a:pPr algn="ctr"/>
            <a:r>
              <a:rPr lang="en-US" sz="2400" b="1" dirty="0" smtClean="0">
                <a:effectLst>
                  <a:outerShdw blurRad="50800" dist="38100" dir="13500000" algn="br" rotWithShape="0">
                    <a:prstClr val="black">
                      <a:alpha val="40000"/>
                    </a:prstClr>
                  </a:outerShdw>
                </a:effectLst>
              </a:rPr>
              <a:t>Follows you through the school year and knows what you need for today’s lesson</a:t>
            </a:r>
            <a:endParaRPr lang="en-US" sz="2400" b="1" dirty="0">
              <a:effectLst>
                <a:outerShdw blurRad="50800" dist="38100" dir="13500000" algn="br" rotWithShape="0">
                  <a:prstClr val="black">
                    <a:alpha val="40000"/>
                  </a:prstClr>
                </a:outerShdw>
              </a:effectLst>
            </a:endParaRPr>
          </a:p>
        </p:txBody>
      </p:sp>
      <p:pic>
        <p:nvPicPr>
          <p:cNvPr id="4" name="Picture 3"/>
          <p:cNvPicPr>
            <a:picLocks noChangeAspect="1"/>
          </p:cNvPicPr>
          <p:nvPr/>
        </p:nvPicPr>
        <p:blipFill>
          <a:blip r:embed="rId3"/>
          <a:stretch>
            <a:fillRect/>
          </a:stretch>
        </p:blipFill>
        <p:spPr>
          <a:xfrm>
            <a:off x="1308100" y="1639622"/>
            <a:ext cx="6515100" cy="4483100"/>
          </a:xfrm>
          <a:prstGeom prst="rect">
            <a:avLst/>
          </a:prstGeom>
        </p:spPr>
      </p:pic>
    </p:spTree>
    <p:extLst>
      <p:ext uri="{BB962C8B-B14F-4D97-AF65-F5344CB8AC3E}">
        <p14:creationId xmlns:p14="http://schemas.microsoft.com/office/powerpoint/2010/main" val="215191585"/>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6" name="Slide Number Placeholder 5"/>
          <p:cNvSpPr>
            <a:spLocks noGrp="1"/>
          </p:cNvSpPr>
          <p:nvPr>
            <p:ph type="sldNum" sz="quarter" idx="12"/>
          </p:nvPr>
        </p:nvSpPr>
        <p:spPr/>
        <p:txBody>
          <a:bodyPr/>
          <a:lstStyle/>
          <a:p>
            <a:fld id="{342BCE5E-A048-AD4A-808B-5E161B0E9C18}" type="slidenum">
              <a:rPr lang="en-US" smtClean="0"/>
              <a:t>92</a:t>
            </a:fld>
            <a:endParaRPr lang="en-US"/>
          </a:p>
        </p:txBody>
      </p:sp>
      <p:sp>
        <p:nvSpPr>
          <p:cNvPr id="17" name="TextBox 16"/>
          <p:cNvSpPr txBox="1"/>
          <p:nvPr/>
        </p:nvSpPr>
        <p:spPr>
          <a:xfrm>
            <a:off x="0" y="755702"/>
            <a:ext cx="9144000" cy="830997"/>
          </a:xfrm>
          <a:prstGeom prst="rect">
            <a:avLst/>
          </a:prstGeom>
          <a:noFill/>
        </p:spPr>
        <p:txBody>
          <a:bodyPr wrap="square" rtlCol="0">
            <a:spAutoFit/>
          </a:bodyPr>
          <a:lstStyle/>
          <a:p>
            <a:pPr algn="ctr"/>
            <a:r>
              <a:rPr lang="en-US" sz="2400" b="1" dirty="0" smtClean="0">
                <a:effectLst>
                  <a:outerShdw blurRad="50800" dist="38100" dir="13500000" algn="br" rotWithShape="0">
                    <a:prstClr val="black">
                      <a:alpha val="40000"/>
                    </a:prstClr>
                  </a:outerShdw>
                </a:effectLst>
              </a:rPr>
              <a:t>Offers lesson in interactive whiteboard format already pre-sequenced yet easily customizable</a:t>
            </a:r>
            <a:endParaRPr lang="en-US" sz="2400" b="1" dirty="0">
              <a:effectLst>
                <a:outerShdw blurRad="50800" dist="38100" dir="13500000" algn="br" rotWithShape="0">
                  <a:prstClr val="black">
                    <a:alpha val="40000"/>
                  </a:prstClr>
                </a:outerShdw>
              </a:effectLst>
            </a:endParaRPr>
          </a:p>
        </p:txBody>
      </p:sp>
      <p:pic>
        <p:nvPicPr>
          <p:cNvPr id="5" name="Picture 4"/>
          <p:cNvPicPr>
            <a:picLocks noChangeAspect="1"/>
          </p:cNvPicPr>
          <p:nvPr/>
        </p:nvPicPr>
        <p:blipFill>
          <a:blip r:embed="rId3"/>
          <a:stretch>
            <a:fillRect/>
          </a:stretch>
        </p:blipFill>
        <p:spPr>
          <a:xfrm>
            <a:off x="970184" y="1671594"/>
            <a:ext cx="7244595" cy="4684755"/>
          </a:xfrm>
          <a:prstGeom prst="rect">
            <a:avLst/>
          </a:prstGeom>
        </p:spPr>
      </p:pic>
    </p:spTree>
    <p:extLst>
      <p:ext uri="{BB962C8B-B14F-4D97-AF65-F5344CB8AC3E}">
        <p14:creationId xmlns:p14="http://schemas.microsoft.com/office/powerpoint/2010/main" val="2580554570"/>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6" name="Slide Number Placeholder 5"/>
          <p:cNvSpPr>
            <a:spLocks noGrp="1"/>
          </p:cNvSpPr>
          <p:nvPr>
            <p:ph type="sldNum" sz="quarter" idx="12"/>
          </p:nvPr>
        </p:nvSpPr>
        <p:spPr/>
        <p:txBody>
          <a:bodyPr/>
          <a:lstStyle/>
          <a:p>
            <a:fld id="{342BCE5E-A048-AD4A-808B-5E161B0E9C18}" type="slidenum">
              <a:rPr lang="en-US" smtClean="0"/>
              <a:t>93</a:t>
            </a:fld>
            <a:endParaRPr lang="en-US"/>
          </a:p>
        </p:txBody>
      </p:sp>
      <p:sp>
        <p:nvSpPr>
          <p:cNvPr id="17" name="TextBox 16"/>
          <p:cNvSpPr txBox="1"/>
          <p:nvPr/>
        </p:nvSpPr>
        <p:spPr>
          <a:xfrm>
            <a:off x="0" y="755702"/>
            <a:ext cx="9144000" cy="830997"/>
          </a:xfrm>
          <a:prstGeom prst="rect">
            <a:avLst/>
          </a:prstGeom>
          <a:noFill/>
        </p:spPr>
        <p:txBody>
          <a:bodyPr wrap="square" rtlCol="0">
            <a:spAutoFit/>
          </a:bodyPr>
          <a:lstStyle/>
          <a:p>
            <a:pPr algn="ctr"/>
            <a:r>
              <a:rPr lang="en-US" sz="2400" b="1" dirty="0" smtClean="0">
                <a:effectLst>
                  <a:outerShdw blurRad="50800" dist="38100" dir="13500000" algn="br" rotWithShape="0">
                    <a:prstClr val="black">
                      <a:alpha val="40000"/>
                    </a:prstClr>
                  </a:outerShdw>
                </a:effectLst>
              </a:rPr>
              <a:t>Teacher’s workspace is for place to plan, teach, assign, and assess. Also provides a great way for collaboration</a:t>
            </a:r>
            <a:r>
              <a:rPr lang="en-US" sz="2400" b="1" dirty="0">
                <a:effectLst>
                  <a:outerShdw blurRad="50800" dist="38100" dir="13500000" algn="br" rotWithShape="0">
                    <a:prstClr val="black">
                      <a:alpha val="40000"/>
                    </a:prstClr>
                  </a:outerShdw>
                </a:effectLst>
              </a:rPr>
              <a:t> </a:t>
            </a:r>
            <a:r>
              <a:rPr lang="en-US" sz="2400" b="1" dirty="0" smtClean="0">
                <a:effectLst>
                  <a:outerShdw blurRad="50800" dist="38100" dir="13500000" algn="br" rotWithShape="0">
                    <a:prstClr val="black">
                      <a:alpha val="40000"/>
                    </a:prstClr>
                  </a:outerShdw>
                </a:effectLst>
              </a:rPr>
              <a:t>and communication.</a:t>
            </a:r>
            <a:endParaRPr lang="en-US" sz="2400" b="1" dirty="0">
              <a:effectLst>
                <a:outerShdw blurRad="50800" dist="38100" dir="13500000" algn="br" rotWithShape="0">
                  <a:prstClr val="black">
                    <a:alpha val="40000"/>
                  </a:prstClr>
                </a:outerShdw>
              </a:effectLst>
            </a:endParaRPr>
          </a:p>
        </p:txBody>
      </p:sp>
      <p:pic>
        <p:nvPicPr>
          <p:cNvPr id="4" name="Picture 3"/>
          <p:cNvPicPr>
            <a:picLocks noChangeAspect="1"/>
          </p:cNvPicPr>
          <p:nvPr/>
        </p:nvPicPr>
        <p:blipFill>
          <a:blip r:embed="rId3"/>
          <a:stretch>
            <a:fillRect/>
          </a:stretch>
        </p:blipFill>
        <p:spPr>
          <a:xfrm>
            <a:off x="2080726" y="1816099"/>
            <a:ext cx="5239765" cy="4349347"/>
          </a:xfrm>
          <a:prstGeom prst="rect">
            <a:avLst/>
          </a:prstGeom>
        </p:spPr>
      </p:pic>
    </p:spTree>
    <p:extLst>
      <p:ext uri="{BB962C8B-B14F-4D97-AF65-F5344CB8AC3E}">
        <p14:creationId xmlns:p14="http://schemas.microsoft.com/office/powerpoint/2010/main" val="4060636161"/>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6" name="Slide Number Placeholder 5"/>
          <p:cNvSpPr>
            <a:spLocks noGrp="1"/>
          </p:cNvSpPr>
          <p:nvPr>
            <p:ph type="sldNum" sz="quarter" idx="12"/>
          </p:nvPr>
        </p:nvSpPr>
        <p:spPr/>
        <p:txBody>
          <a:bodyPr/>
          <a:lstStyle/>
          <a:p>
            <a:fld id="{342BCE5E-A048-AD4A-808B-5E161B0E9C18}" type="slidenum">
              <a:rPr lang="en-US" smtClean="0"/>
              <a:t>94</a:t>
            </a:fld>
            <a:endParaRPr lang="en-US"/>
          </a:p>
        </p:txBody>
      </p:sp>
      <p:sp>
        <p:nvSpPr>
          <p:cNvPr id="17" name="TextBox 16"/>
          <p:cNvSpPr txBox="1"/>
          <p:nvPr/>
        </p:nvSpPr>
        <p:spPr>
          <a:xfrm>
            <a:off x="0" y="755702"/>
            <a:ext cx="9144000" cy="1200328"/>
          </a:xfrm>
          <a:prstGeom prst="rect">
            <a:avLst/>
          </a:prstGeom>
          <a:noFill/>
        </p:spPr>
        <p:txBody>
          <a:bodyPr wrap="square" rtlCol="0">
            <a:spAutoFit/>
          </a:bodyPr>
          <a:lstStyle/>
          <a:p>
            <a:pPr algn="ctr"/>
            <a:r>
              <a:rPr lang="en-US" sz="2400" b="1" dirty="0" smtClean="0">
                <a:effectLst>
                  <a:outerShdw blurRad="50800" dist="38100" dir="13500000" algn="br" rotWithShape="0">
                    <a:prstClr val="black">
                      <a:alpha val="40000"/>
                    </a:prstClr>
                  </a:outerShdw>
                </a:effectLst>
              </a:rPr>
              <a:t>Connected to the teacher’s workspace is the student’s workplace. Simple icon-based dashboard available on</a:t>
            </a:r>
          </a:p>
          <a:p>
            <a:pPr algn="ctr"/>
            <a:r>
              <a:rPr lang="en-US" sz="2400" b="1" dirty="0" smtClean="0">
                <a:effectLst>
                  <a:outerShdw blurRad="50800" dist="38100" dir="13500000" algn="br" rotWithShape="0">
                    <a:prstClr val="black">
                      <a:alpha val="40000"/>
                    </a:prstClr>
                  </a:outerShdw>
                </a:effectLst>
              </a:rPr>
              <a:t> any device, anywhere, any time</a:t>
            </a:r>
            <a:endParaRPr lang="en-US" sz="2400" b="1" dirty="0">
              <a:effectLst>
                <a:outerShdw blurRad="50800" dist="38100" dir="13500000" algn="br" rotWithShape="0">
                  <a:prstClr val="black">
                    <a:alpha val="40000"/>
                  </a:prstClr>
                </a:outerShdw>
              </a:effectLst>
            </a:endParaRPr>
          </a:p>
        </p:txBody>
      </p:sp>
      <p:pic>
        <p:nvPicPr>
          <p:cNvPr id="5" name="Picture 4"/>
          <p:cNvPicPr>
            <a:picLocks noChangeAspect="1"/>
          </p:cNvPicPr>
          <p:nvPr/>
        </p:nvPicPr>
        <p:blipFill>
          <a:blip r:embed="rId3"/>
          <a:stretch>
            <a:fillRect/>
          </a:stretch>
        </p:blipFill>
        <p:spPr>
          <a:xfrm>
            <a:off x="1763974" y="1942226"/>
            <a:ext cx="5839072" cy="4414124"/>
          </a:xfrm>
          <a:prstGeom prst="rect">
            <a:avLst/>
          </a:prstGeom>
        </p:spPr>
      </p:pic>
    </p:spTree>
    <p:extLst>
      <p:ext uri="{BB962C8B-B14F-4D97-AF65-F5344CB8AC3E}">
        <p14:creationId xmlns:p14="http://schemas.microsoft.com/office/powerpoint/2010/main" val="2724118827"/>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0508" y="902423"/>
            <a:ext cx="8103865" cy="523220"/>
          </a:xfrm>
          <a:prstGeom prst="rect">
            <a:avLst/>
          </a:prstGeom>
          <a:noFill/>
        </p:spPr>
        <p:txBody>
          <a:bodyPr wrap="square" rtlCol="0">
            <a:spAutoFit/>
          </a:bodyPr>
          <a:lstStyle/>
          <a:p>
            <a:r>
              <a:rPr lang="en-US" sz="2800" b="1" dirty="0" smtClean="0"/>
              <a:t>WONDERS online resources</a:t>
            </a:r>
            <a:endParaRPr lang="en-US" b="1" dirty="0"/>
          </a:p>
        </p:txBody>
      </p:sp>
      <p:pic>
        <p:nvPicPr>
          <p:cNvPr id="3" name="Picture 2"/>
          <p:cNvPicPr>
            <a:picLocks noChangeAspect="1"/>
          </p:cNvPicPr>
          <p:nvPr/>
        </p:nvPicPr>
        <p:blipFill>
          <a:blip r:embed="rId2"/>
          <a:stretch>
            <a:fillRect/>
          </a:stretch>
        </p:blipFill>
        <p:spPr>
          <a:xfrm>
            <a:off x="0" y="0"/>
            <a:ext cx="9144000" cy="755702"/>
          </a:xfrm>
          <a:prstGeom prst="rect">
            <a:avLst/>
          </a:prstGeom>
        </p:spPr>
      </p:pic>
      <p:sp>
        <p:nvSpPr>
          <p:cNvPr id="4" name="TextBox 3"/>
          <p:cNvSpPr txBox="1"/>
          <p:nvPr/>
        </p:nvSpPr>
        <p:spPr>
          <a:xfrm>
            <a:off x="458633" y="2206628"/>
            <a:ext cx="7990802" cy="630942"/>
          </a:xfrm>
          <a:prstGeom prst="rect">
            <a:avLst/>
          </a:prstGeom>
          <a:noFill/>
        </p:spPr>
        <p:txBody>
          <a:bodyPr wrap="square" rtlCol="0">
            <a:spAutoFit/>
          </a:bodyPr>
          <a:lstStyle/>
          <a:p>
            <a:r>
              <a:rPr lang="en-US" sz="3500" dirty="0" smtClean="0">
                <a:solidFill>
                  <a:srgbClr val="FF0000"/>
                </a:solidFill>
              </a:rPr>
              <a:t>https://</a:t>
            </a:r>
            <a:r>
              <a:rPr lang="en-US" sz="3500" dirty="0" err="1">
                <a:solidFill>
                  <a:srgbClr val="FF0000"/>
                </a:solidFill>
              </a:rPr>
              <a:t>c</a:t>
            </a:r>
            <a:r>
              <a:rPr lang="en-US" sz="3500" dirty="0" err="1" smtClean="0">
                <a:solidFill>
                  <a:srgbClr val="FF0000"/>
                </a:solidFill>
              </a:rPr>
              <a:t>onnected.mcgraw-hill.com</a:t>
            </a:r>
            <a:endParaRPr lang="en-US" sz="3500" dirty="0" smtClean="0">
              <a:solidFill>
                <a:srgbClr val="FF0000"/>
              </a:solidFill>
            </a:endParaRPr>
          </a:p>
        </p:txBody>
      </p:sp>
      <p:sp>
        <p:nvSpPr>
          <p:cNvPr id="2" name="Footer Placeholder 1"/>
          <p:cNvSpPr>
            <a:spLocks noGrp="1"/>
          </p:cNvSpPr>
          <p:nvPr>
            <p:ph type="ftr" sz="quarter" idx="11"/>
          </p:nvPr>
        </p:nvSpPr>
        <p:spPr/>
        <p:txBody>
          <a:bodyPr/>
          <a:lstStyle/>
          <a:p>
            <a:r>
              <a:rPr lang="en-US" smtClean="0"/>
              <a:t>Eli Ghazel Egypt Nov  2015</a:t>
            </a:r>
            <a:endParaRPr lang="en-US" dirty="0"/>
          </a:p>
        </p:txBody>
      </p:sp>
      <p:sp>
        <p:nvSpPr>
          <p:cNvPr id="6" name="Slide Number Placeholder 5"/>
          <p:cNvSpPr>
            <a:spLocks noGrp="1"/>
          </p:cNvSpPr>
          <p:nvPr>
            <p:ph type="sldNum" sz="quarter" idx="12"/>
          </p:nvPr>
        </p:nvSpPr>
        <p:spPr/>
        <p:txBody>
          <a:bodyPr/>
          <a:lstStyle/>
          <a:p>
            <a:fld id="{342BCE5E-A048-AD4A-808B-5E161B0E9C18}" type="slidenum">
              <a:rPr lang="en-US" smtClean="0"/>
              <a:t>95</a:t>
            </a:fld>
            <a:endParaRPr lang="en-US"/>
          </a:p>
        </p:txBody>
      </p:sp>
      <p:sp>
        <p:nvSpPr>
          <p:cNvPr id="7" name="TextBox 6"/>
          <p:cNvSpPr txBox="1"/>
          <p:nvPr/>
        </p:nvSpPr>
        <p:spPr>
          <a:xfrm>
            <a:off x="458633" y="2962984"/>
            <a:ext cx="5887127" cy="1200329"/>
          </a:xfrm>
          <a:prstGeom prst="rect">
            <a:avLst/>
          </a:prstGeom>
          <a:noFill/>
        </p:spPr>
        <p:txBody>
          <a:bodyPr wrap="square" rtlCol="0">
            <a:spAutoFit/>
          </a:bodyPr>
          <a:lstStyle/>
          <a:p>
            <a:r>
              <a:rPr lang="en-US" sz="3600" dirty="0" smtClean="0"/>
              <a:t>Username: </a:t>
            </a:r>
            <a:r>
              <a:rPr lang="en-US" sz="3600" dirty="0" smtClean="0">
                <a:solidFill>
                  <a:srgbClr val="FF0000"/>
                </a:solidFill>
              </a:rPr>
              <a:t>RWonders2014</a:t>
            </a:r>
          </a:p>
          <a:p>
            <a:r>
              <a:rPr lang="en-US" sz="3600" dirty="0" smtClean="0"/>
              <a:t>Password: </a:t>
            </a:r>
            <a:r>
              <a:rPr lang="en-US" sz="3600" dirty="0" smtClean="0">
                <a:solidFill>
                  <a:srgbClr val="FF0000"/>
                </a:solidFill>
              </a:rPr>
              <a:t>demo2014</a:t>
            </a:r>
            <a:endParaRPr lang="en-US" sz="3600" dirty="0">
              <a:solidFill>
                <a:srgbClr val="FF0000"/>
              </a:solidFill>
            </a:endParaRPr>
          </a:p>
        </p:txBody>
      </p:sp>
      <p:sp>
        <p:nvSpPr>
          <p:cNvPr id="9" name="TextBox 8"/>
          <p:cNvSpPr txBox="1"/>
          <p:nvPr/>
        </p:nvSpPr>
        <p:spPr>
          <a:xfrm>
            <a:off x="458633" y="4489515"/>
            <a:ext cx="7708566" cy="584776"/>
          </a:xfrm>
          <a:prstGeom prst="rect">
            <a:avLst/>
          </a:prstGeom>
          <a:noFill/>
        </p:spPr>
        <p:txBody>
          <a:bodyPr wrap="square" rtlCol="0">
            <a:spAutoFit/>
          </a:bodyPr>
          <a:lstStyle/>
          <a:p>
            <a:r>
              <a:rPr lang="en-US" sz="3200" dirty="0" err="1" smtClean="0"/>
              <a:t>eli@eupad.net</a:t>
            </a:r>
            <a:endParaRPr lang="en-US" sz="3200" dirty="0"/>
          </a:p>
        </p:txBody>
      </p:sp>
      <p:sp>
        <p:nvSpPr>
          <p:cNvPr id="10" name="TextBox 9"/>
          <p:cNvSpPr txBox="1"/>
          <p:nvPr/>
        </p:nvSpPr>
        <p:spPr>
          <a:xfrm>
            <a:off x="458633" y="5461723"/>
            <a:ext cx="7708566" cy="584776"/>
          </a:xfrm>
          <a:prstGeom prst="rect">
            <a:avLst/>
          </a:prstGeom>
          <a:noFill/>
        </p:spPr>
        <p:txBody>
          <a:bodyPr wrap="square" rtlCol="0">
            <a:spAutoFit/>
          </a:bodyPr>
          <a:lstStyle/>
          <a:p>
            <a:r>
              <a:rPr lang="en-US" sz="3200" dirty="0" err="1" smtClean="0"/>
              <a:t>www.munjez.com</a:t>
            </a:r>
            <a:endParaRPr lang="en-US" sz="3200" dirty="0"/>
          </a:p>
        </p:txBody>
      </p:sp>
    </p:spTree>
    <p:extLst>
      <p:ext uri="{BB962C8B-B14F-4D97-AF65-F5344CB8AC3E}">
        <p14:creationId xmlns:p14="http://schemas.microsoft.com/office/powerpoint/2010/main" val="1949240928"/>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4688" y="4554669"/>
            <a:ext cx="8103865" cy="954107"/>
          </a:xfrm>
          <a:prstGeom prst="rect">
            <a:avLst/>
          </a:prstGeom>
          <a:noFill/>
        </p:spPr>
        <p:txBody>
          <a:bodyPr wrap="square" rtlCol="0">
            <a:spAutoFit/>
          </a:bodyPr>
          <a:lstStyle/>
          <a:p>
            <a:pPr algn="ctr"/>
            <a:r>
              <a:rPr lang="en-US" sz="2800" b="1" dirty="0" smtClean="0"/>
              <a:t>DEPENDING ON TODAY’S TOOLS</a:t>
            </a:r>
          </a:p>
          <a:p>
            <a:pPr algn="ctr"/>
            <a:r>
              <a:rPr lang="en-US" sz="2800" b="1" dirty="0" smtClean="0"/>
              <a:t> FOR TODAY’S DEMANDS</a:t>
            </a:r>
            <a:endParaRPr lang="en-US" b="1" dirty="0"/>
          </a:p>
        </p:txBody>
      </p:sp>
      <p:pic>
        <p:nvPicPr>
          <p:cNvPr id="3" name="Picture 2"/>
          <p:cNvPicPr>
            <a:picLocks noChangeAspect="1"/>
          </p:cNvPicPr>
          <p:nvPr/>
        </p:nvPicPr>
        <p:blipFill>
          <a:blip r:embed="rId2"/>
          <a:stretch>
            <a:fillRect/>
          </a:stretch>
        </p:blipFill>
        <p:spPr>
          <a:xfrm>
            <a:off x="0" y="0"/>
            <a:ext cx="9144000" cy="755702"/>
          </a:xfrm>
          <a:prstGeom prst="rect">
            <a:avLst/>
          </a:prstGeom>
        </p:spPr>
      </p:pic>
      <p:pic>
        <p:nvPicPr>
          <p:cNvPr id="2" name="Picture 1"/>
          <p:cNvPicPr>
            <a:picLocks noChangeAspect="1"/>
          </p:cNvPicPr>
          <p:nvPr/>
        </p:nvPicPr>
        <p:blipFill>
          <a:blip r:embed="rId3"/>
          <a:stretch>
            <a:fillRect/>
          </a:stretch>
        </p:blipFill>
        <p:spPr>
          <a:xfrm>
            <a:off x="1043419" y="755702"/>
            <a:ext cx="6756400" cy="1587500"/>
          </a:xfrm>
          <a:prstGeom prst="rect">
            <a:avLst/>
          </a:prstGeom>
        </p:spPr>
      </p:pic>
      <p:pic>
        <p:nvPicPr>
          <p:cNvPr id="6" name="Picture 5"/>
          <p:cNvPicPr>
            <a:picLocks noChangeAspect="1"/>
          </p:cNvPicPr>
          <p:nvPr/>
        </p:nvPicPr>
        <p:blipFill>
          <a:blip r:embed="rId4"/>
          <a:stretch>
            <a:fillRect/>
          </a:stretch>
        </p:blipFill>
        <p:spPr>
          <a:xfrm>
            <a:off x="1043419" y="2609083"/>
            <a:ext cx="2004958" cy="1670798"/>
          </a:xfrm>
          <a:prstGeom prst="rect">
            <a:avLst/>
          </a:prstGeom>
        </p:spPr>
      </p:pic>
      <p:sp>
        <p:nvSpPr>
          <p:cNvPr id="7" name="Footer Placeholder 6"/>
          <p:cNvSpPr>
            <a:spLocks noGrp="1"/>
          </p:cNvSpPr>
          <p:nvPr>
            <p:ph type="ftr" sz="quarter" idx="11"/>
          </p:nvPr>
        </p:nvSpPr>
        <p:spPr/>
        <p:txBody>
          <a:bodyPr/>
          <a:lstStyle/>
          <a:p>
            <a:r>
              <a:rPr lang="en-US" smtClean="0"/>
              <a:t>Eli Ghazel Egypt Nov  2015</a:t>
            </a:r>
            <a:endParaRPr lang="en-US" dirty="0"/>
          </a:p>
        </p:txBody>
      </p:sp>
      <p:sp>
        <p:nvSpPr>
          <p:cNvPr id="8" name="Slide Number Placeholder 7"/>
          <p:cNvSpPr>
            <a:spLocks noGrp="1"/>
          </p:cNvSpPr>
          <p:nvPr>
            <p:ph type="sldNum" sz="quarter" idx="12"/>
          </p:nvPr>
        </p:nvSpPr>
        <p:spPr/>
        <p:txBody>
          <a:bodyPr/>
          <a:lstStyle/>
          <a:p>
            <a:fld id="{342BCE5E-A048-AD4A-808B-5E161B0E9C18}" type="slidenum">
              <a:rPr lang="en-US" smtClean="0"/>
              <a:t>96</a:t>
            </a:fld>
            <a:endParaRPr lang="en-US"/>
          </a:p>
        </p:txBody>
      </p:sp>
    </p:spTree>
    <p:extLst>
      <p:ext uri="{BB962C8B-B14F-4D97-AF65-F5344CB8AC3E}">
        <p14:creationId xmlns:p14="http://schemas.microsoft.com/office/powerpoint/2010/main" val="35973367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4096</TotalTime>
  <Words>3356</Words>
  <Application>Microsoft Macintosh PowerPoint</Application>
  <PresentationFormat>On-screen Show (4:3)</PresentationFormat>
  <Paragraphs>626</Paragraphs>
  <Slides>95</Slides>
  <Notes>1</Notes>
  <HiddenSlides>0</HiddenSlides>
  <MMClips>0</MMClips>
  <ScaleCrop>false</ScaleCrop>
  <HeadingPairs>
    <vt:vector size="4" baseType="variant">
      <vt:variant>
        <vt:lpstr>Theme</vt:lpstr>
      </vt:variant>
      <vt:variant>
        <vt:i4>1</vt:i4>
      </vt:variant>
      <vt:variant>
        <vt:lpstr>Slide Titles</vt:lpstr>
      </vt:variant>
      <vt:variant>
        <vt:i4>95</vt:i4>
      </vt:variant>
    </vt:vector>
  </HeadingPairs>
  <TitlesOfParts>
    <vt:vector size="9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EUPAD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Wonders Reading Program</dc:title>
  <dc:creator>Eli Ghazel</dc:creator>
  <cp:lastModifiedBy>Eli Ghazel</cp:lastModifiedBy>
  <cp:revision>299</cp:revision>
  <dcterms:created xsi:type="dcterms:W3CDTF">2013-02-20T11:37:17Z</dcterms:created>
  <dcterms:modified xsi:type="dcterms:W3CDTF">2015-11-10T11:51:52Z</dcterms:modified>
</cp:coreProperties>
</file>