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66" r:id="rId2"/>
    <p:sldId id="616" r:id="rId3"/>
    <p:sldId id="591" r:id="rId4"/>
    <p:sldId id="592" r:id="rId5"/>
    <p:sldId id="593" r:id="rId6"/>
    <p:sldId id="594" r:id="rId7"/>
    <p:sldId id="597" r:id="rId8"/>
    <p:sldId id="596" r:id="rId9"/>
    <p:sldId id="601" r:id="rId10"/>
    <p:sldId id="599" r:id="rId11"/>
    <p:sldId id="600" r:id="rId12"/>
    <p:sldId id="602" r:id="rId13"/>
    <p:sldId id="603" r:id="rId14"/>
    <p:sldId id="604" r:id="rId15"/>
    <p:sldId id="605" r:id="rId16"/>
    <p:sldId id="606" r:id="rId17"/>
    <p:sldId id="607" r:id="rId18"/>
    <p:sldId id="608" r:id="rId19"/>
    <p:sldId id="609" r:id="rId20"/>
    <p:sldId id="611" r:id="rId21"/>
    <p:sldId id="610" r:id="rId22"/>
    <p:sldId id="612" r:id="rId23"/>
    <p:sldId id="613" r:id="rId24"/>
    <p:sldId id="614" r:id="rId25"/>
    <p:sldId id="617" r:id="rId26"/>
    <p:sldId id="615" r:id="rId27"/>
    <p:sldId id="618" r:id="rId28"/>
    <p:sldId id="645" r:id="rId29"/>
    <p:sldId id="646" r:id="rId30"/>
    <p:sldId id="574" r:id="rId31"/>
    <p:sldId id="647" r:id="rId32"/>
    <p:sldId id="648" r:id="rId33"/>
    <p:sldId id="649" r:id="rId34"/>
    <p:sldId id="672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658" r:id="rId44"/>
    <p:sldId id="659" r:id="rId45"/>
    <p:sldId id="660" r:id="rId46"/>
    <p:sldId id="661" r:id="rId47"/>
    <p:sldId id="662" r:id="rId48"/>
    <p:sldId id="663" r:id="rId49"/>
    <p:sldId id="666" r:id="rId50"/>
    <p:sldId id="664" r:id="rId51"/>
    <p:sldId id="665" r:id="rId52"/>
    <p:sldId id="667" r:id="rId53"/>
    <p:sldId id="668" r:id="rId54"/>
    <p:sldId id="669" r:id="rId55"/>
    <p:sldId id="670" r:id="rId56"/>
    <p:sldId id="67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B24"/>
    <a:srgbClr val="CA2D24"/>
    <a:srgbClr val="CA3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1220-3AA6-374B-B413-BB5A7BA87666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EF2-513F-6049-BD55-EB62CB8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57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3B35-44ED-B144-B5AD-6C53D1666941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C801-3BD5-BF42-9B8F-AEAE76A4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learn 1,    2,     and 3,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EBD17-F93A-AB4F-B37D-6D69864E29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example, the person in the picture speaks and says: I am a doctor. Now think this way: Is he a doctor when he speaks? Is he a doctor before he speaks? Is he still a doctor after he speaks? The answer is yes, he is a doctor as he speaks so we circle now. And yes he is a doctor before he speaks so we circle before. And yes he is a doctor after he speaks so we circle after.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EBD17-F93A-AB4F-B37D-6D69864E29C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learn 1,    2,     and 3,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EBD17-F93A-AB4F-B37D-6D69864E29C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learn 1,    2,     and 3,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EBD17-F93A-AB4F-B37D-6D69864E29C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learn 1,    2,     and 3,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EBD17-F93A-AB4F-B37D-6D69864E29C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6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learn 1,    2,     and 3,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EBD17-F93A-AB4F-B37D-6D69864E29C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learn 1,    2,     and 3,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EBD17-F93A-AB4F-B37D-6D69864E29C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8F-F533-7A4B-84BA-2FFF01AC54CC}" type="datetime1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108A-89E6-B845-8354-848E39CFC30F}" type="datetime1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9096-0462-D94D-8EC2-4AB6F900E661}" type="datetime1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81A-FF90-C64B-A98B-81A2F0B44B4B}" type="datetime1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9C6E-CB80-C342-9E2E-F6EE6D1B617D}" type="datetime1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7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3ECF-F464-5D42-B1C2-600A47C00E53}" type="datetime1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7D27-DE94-3B42-8DF4-33DF7267A6C2}" type="datetime1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F555-C70C-EA4D-A7EA-4883B44D33B2}" type="datetime1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E1A-2638-D641-B9C3-357A30CEC29B}" type="datetime1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62CB-7F6B-B14F-80EC-6E974014164A}" type="datetime1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5B94-73CF-BA42-9726-5D5A63DDF54D}" type="datetime1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3366FF">
                <a:alpha val="49000"/>
              </a:srgbClr>
            </a:gs>
            <a:gs pos="100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A293-33CD-614B-8248-77F9C9B83CDF}" type="datetime1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Eli Ghazel TESOL  NILE Jan 27 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1.wdp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986252"/>
            <a:ext cx="822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Verdana"/>
                <a:cs typeface="Verdana"/>
              </a:rPr>
              <a:t>You Can’t Teach Grammar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TESOL Nile</a:t>
            </a:r>
            <a:endParaRPr lang="en-US" sz="36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Verdana"/>
                <a:cs typeface="Verdana"/>
              </a:rPr>
              <a:t>Eli Ghazel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AUC Jan 27, 2016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05" y="324573"/>
            <a:ext cx="3810000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1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702292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that grammar in schools is still mainly 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carried out and 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checked through 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writing only.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7503" y="159429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I FAIL TO SEE THE LOGIC…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015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7022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The </a:t>
            </a:r>
            <a:r>
              <a:rPr lang="en-US" sz="3600" b="1" dirty="0" err="1" smtClean="0">
                <a:solidFill>
                  <a:schemeClr val="bg1"/>
                </a:solidFill>
                <a:latin typeface="Verdana"/>
                <a:cs typeface="Verdana"/>
              </a:rPr>
              <a:t>brang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Verdana"/>
                <a:cs typeface="Verdana"/>
              </a:rPr>
              <a:t>thrang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 up the hill.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7503" y="159429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Name the parts.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5143" y="2582848"/>
            <a:ext cx="1378017" cy="1054663"/>
          </a:xfrm>
          <a:custGeom>
            <a:avLst/>
            <a:gdLst>
              <a:gd name="connsiteX0" fmla="*/ 731951 w 1378017"/>
              <a:gd name="connsiteY0" fmla="*/ 0 h 1054663"/>
              <a:gd name="connsiteX1" fmla="*/ 452087 w 1378017"/>
              <a:gd name="connsiteY1" fmla="*/ 64571 h 1054663"/>
              <a:gd name="connsiteX2" fmla="*/ 365975 w 1378017"/>
              <a:gd name="connsiteY2" fmla="*/ 107619 h 1054663"/>
              <a:gd name="connsiteX3" fmla="*/ 236808 w 1378017"/>
              <a:gd name="connsiteY3" fmla="*/ 129143 h 1054663"/>
              <a:gd name="connsiteX4" fmla="*/ 172224 w 1378017"/>
              <a:gd name="connsiteY4" fmla="*/ 150666 h 1054663"/>
              <a:gd name="connsiteX5" fmla="*/ 0 w 1378017"/>
              <a:gd name="connsiteY5" fmla="*/ 365904 h 1054663"/>
              <a:gd name="connsiteX6" fmla="*/ 21528 w 1378017"/>
              <a:gd name="connsiteY6" fmla="*/ 624188 h 1054663"/>
              <a:gd name="connsiteX7" fmla="*/ 64584 w 1378017"/>
              <a:gd name="connsiteY7" fmla="*/ 753331 h 1054663"/>
              <a:gd name="connsiteX8" fmla="*/ 129168 w 1378017"/>
              <a:gd name="connsiteY8" fmla="*/ 796378 h 1054663"/>
              <a:gd name="connsiteX9" fmla="*/ 258336 w 1378017"/>
              <a:gd name="connsiteY9" fmla="*/ 925521 h 1054663"/>
              <a:gd name="connsiteX10" fmla="*/ 409031 w 1378017"/>
              <a:gd name="connsiteY10" fmla="*/ 1011616 h 1054663"/>
              <a:gd name="connsiteX11" fmla="*/ 559727 w 1378017"/>
              <a:gd name="connsiteY11" fmla="*/ 1054663 h 1054663"/>
              <a:gd name="connsiteX12" fmla="*/ 861118 w 1378017"/>
              <a:gd name="connsiteY12" fmla="*/ 1033139 h 1054663"/>
              <a:gd name="connsiteX13" fmla="*/ 990286 w 1378017"/>
              <a:gd name="connsiteY13" fmla="*/ 925521 h 1054663"/>
              <a:gd name="connsiteX14" fmla="*/ 1119454 w 1378017"/>
              <a:gd name="connsiteY14" fmla="*/ 860950 h 1054663"/>
              <a:gd name="connsiteX15" fmla="*/ 1184038 w 1378017"/>
              <a:gd name="connsiteY15" fmla="*/ 796378 h 1054663"/>
              <a:gd name="connsiteX16" fmla="*/ 1334733 w 1378017"/>
              <a:gd name="connsiteY16" fmla="*/ 667236 h 1054663"/>
              <a:gd name="connsiteX17" fmla="*/ 1377789 w 1378017"/>
              <a:gd name="connsiteY17" fmla="*/ 538094 h 1054663"/>
              <a:gd name="connsiteX18" fmla="*/ 1356261 w 1378017"/>
              <a:gd name="connsiteY18" fmla="*/ 236761 h 1054663"/>
              <a:gd name="connsiteX19" fmla="*/ 1291677 w 1378017"/>
              <a:gd name="connsiteY19" fmla="*/ 172190 h 1054663"/>
              <a:gd name="connsiteX20" fmla="*/ 1119454 w 1378017"/>
              <a:gd name="connsiteY20" fmla="*/ 86095 h 1054663"/>
              <a:gd name="connsiteX21" fmla="*/ 1054870 w 1378017"/>
              <a:gd name="connsiteY21" fmla="*/ 64571 h 1054663"/>
              <a:gd name="connsiteX22" fmla="*/ 645839 w 1378017"/>
              <a:gd name="connsiteY22" fmla="*/ 43048 h 1054663"/>
              <a:gd name="connsiteX23" fmla="*/ 602783 w 1378017"/>
              <a:gd name="connsiteY23" fmla="*/ 21524 h 105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78017" h="1054663">
                <a:moveTo>
                  <a:pt x="731951" y="0"/>
                </a:moveTo>
                <a:cubicBezTo>
                  <a:pt x="587725" y="20600"/>
                  <a:pt x="583422" y="12047"/>
                  <a:pt x="452087" y="64571"/>
                </a:cubicBezTo>
                <a:cubicBezTo>
                  <a:pt x="422291" y="76487"/>
                  <a:pt x="396713" y="98399"/>
                  <a:pt x="365975" y="107619"/>
                </a:cubicBezTo>
                <a:cubicBezTo>
                  <a:pt x="324166" y="120159"/>
                  <a:pt x="279418" y="119676"/>
                  <a:pt x="236808" y="129143"/>
                </a:cubicBezTo>
                <a:cubicBezTo>
                  <a:pt x="214656" y="134065"/>
                  <a:pt x="193752" y="143492"/>
                  <a:pt x="172224" y="150666"/>
                </a:cubicBezTo>
                <a:cubicBezTo>
                  <a:pt x="20365" y="302496"/>
                  <a:pt x="70289" y="225354"/>
                  <a:pt x="0" y="365904"/>
                </a:cubicBezTo>
                <a:cubicBezTo>
                  <a:pt x="7176" y="451999"/>
                  <a:pt x="7322" y="538971"/>
                  <a:pt x="21528" y="624188"/>
                </a:cubicBezTo>
                <a:cubicBezTo>
                  <a:pt x="28989" y="668947"/>
                  <a:pt x="26826" y="728164"/>
                  <a:pt x="64584" y="753331"/>
                </a:cubicBezTo>
                <a:cubicBezTo>
                  <a:pt x="86112" y="767680"/>
                  <a:pt x="109830" y="779192"/>
                  <a:pt x="129168" y="796378"/>
                </a:cubicBezTo>
                <a:cubicBezTo>
                  <a:pt x="174678" y="836823"/>
                  <a:pt x="207674" y="891753"/>
                  <a:pt x="258336" y="925521"/>
                </a:cubicBezTo>
                <a:cubicBezTo>
                  <a:pt x="309985" y="959947"/>
                  <a:pt x="348944" y="989770"/>
                  <a:pt x="409031" y="1011616"/>
                </a:cubicBezTo>
                <a:cubicBezTo>
                  <a:pt x="458128" y="1029466"/>
                  <a:pt x="509495" y="1040314"/>
                  <a:pt x="559727" y="1054663"/>
                </a:cubicBezTo>
                <a:cubicBezTo>
                  <a:pt x="660191" y="1047488"/>
                  <a:pt x="761930" y="1050639"/>
                  <a:pt x="861118" y="1033139"/>
                </a:cubicBezTo>
                <a:cubicBezTo>
                  <a:pt x="901805" y="1025960"/>
                  <a:pt x="965331" y="946313"/>
                  <a:pt x="990286" y="925521"/>
                </a:cubicBezTo>
                <a:cubicBezTo>
                  <a:pt x="1045932" y="879159"/>
                  <a:pt x="1054726" y="882521"/>
                  <a:pt x="1119454" y="860950"/>
                </a:cubicBezTo>
                <a:cubicBezTo>
                  <a:pt x="1140982" y="839426"/>
                  <a:pt x="1160923" y="816187"/>
                  <a:pt x="1184038" y="796378"/>
                </a:cubicBezTo>
                <a:cubicBezTo>
                  <a:pt x="1377356" y="630709"/>
                  <a:pt x="1174480" y="827459"/>
                  <a:pt x="1334733" y="667236"/>
                </a:cubicBezTo>
                <a:cubicBezTo>
                  <a:pt x="1349085" y="624189"/>
                  <a:pt x="1381023" y="583355"/>
                  <a:pt x="1377789" y="538094"/>
                </a:cubicBezTo>
                <a:cubicBezTo>
                  <a:pt x="1370613" y="437650"/>
                  <a:pt x="1379330" y="334783"/>
                  <a:pt x="1356261" y="236761"/>
                </a:cubicBezTo>
                <a:cubicBezTo>
                  <a:pt x="1349287" y="207128"/>
                  <a:pt x="1317361" y="188531"/>
                  <a:pt x="1291677" y="172190"/>
                </a:cubicBezTo>
                <a:cubicBezTo>
                  <a:pt x="1237527" y="137737"/>
                  <a:pt x="1180343" y="106388"/>
                  <a:pt x="1119454" y="86095"/>
                </a:cubicBezTo>
                <a:cubicBezTo>
                  <a:pt x="1097926" y="78920"/>
                  <a:pt x="1077469" y="66625"/>
                  <a:pt x="1054870" y="64571"/>
                </a:cubicBezTo>
                <a:cubicBezTo>
                  <a:pt x="918898" y="52212"/>
                  <a:pt x="781757" y="55990"/>
                  <a:pt x="645839" y="43048"/>
                </a:cubicBezTo>
                <a:cubicBezTo>
                  <a:pt x="629866" y="41527"/>
                  <a:pt x="617135" y="28699"/>
                  <a:pt x="602783" y="21524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63901" y="3572940"/>
            <a:ext cx="1128589" cy="538093"/>
          </a:xfrm>
          <a:custGeom>
            <a:avLst/>
            <a:gdLst>
              <a:gd name="connsiteX0" fmla="*/ 0 w 1128589"/>
              <a:gd name="connsiteY0" fmla="*/ 0 h 538093"/>
              <a:gd name="connsiteX1" fmla="*/ 150696 w 1128589"/>
              <a:gd name="connsiteY1" fmla="*/ 236761 h 538093"/>
              <a:gd name="connsiteX2" fmla="*/ 215280 w 1128589"/>
              <a:gd name="connsiteY2" fmla="*/ 258285 h 538093"/>
              <a:gd name="connsiteX3" fmla="*/ 301392 w 1128589"/>
              <a:gd name="connsiteY3" fmla="*/ 322856 h 538093"/>
              <a:gd name="connsiteX4" fmla="*/ 516671 w 1128589"/>
              <a:gd name="connsiteY4" fmla="*/ 387427 h 538093"/>
              <a:gd name="connsiteX5" fmla="*/ 1119454 w 1128589"/>
              <a:gd name="connsiteY5" fmla="*/ 365903 h 538093"/>
              <a:gd name="connsiteX6" fmla="*/ 990286 w 1128589"/>
              <a:gd name="connsiteY6" fmla="*/ 322856 h 538093"/>
              <a:gd name="connsiteX7" fmla="*/ 904174 w 1128589"/>
              <a:gd name="connsiteY7" fmla="*/ 279809 h 538093"/>
              <a:gd name="connsiteX8" fmla="*/ 1033342 w 1128589"/>
              <a:gd name="connsiteY8" fmla="*/ 322856 h 538093"/>
              <a:gd name="connsiteX9" fmla="*/ 1097926 w 1128589"/>
              <a:gd name="connsiteY9" fmla="*/ 344380 h 538093"/>
              <a:gd name="connsiteX10" fmla="*/ 990286 w 1128589"/>
              <a:gd name="connsiteY10" fmla="*/ 473522 h 538093"/>
              <a:gd name="connsiteX11" fmla="*/ 947230 w 1128589"/>
              <a:gd name="connsiteY11" fmla="*/ 538093 h 5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8589" h="538093">
                <a:moveTo>
                  <a:pt x="0" y="0"/>
                </a:moveTo>
                <a:cubicBezTo>
                  <a:pt x="13860" y="23095"/>
                  <a:pt x="137030" y="232206"/>
                  <a:pt x="150696" y="236761"/>
                </a:cubicBezTo>
                <a:lnTo>
                  <a:pt x="215280" y="258285"/>
                </a:lnTo>
                <a:cubicBezTo>
                  <a:pt x="243984" y="279809"/>
                  <a:pt x="269301" y="306814"/>
                  <a:pt x="301392" y="322856"/>
                </a:cubicBezTo>
                <a:cubicBezTo>
                  <a:pt x="353802" y="349056"/>
                  <a:pt x="454869" y="371979"/>
                  <a:pt x="516671" y="387427"/>
                </a:cubicBezTo>
                <a:cubicBezTo>
                  <a:pt x="717599" y="380252"/>
                  <a:pt x="920241" y="393063"/>
                  <a:pt x="1119454" y="365903"/>
                </a:cubicBezTo>
                <a:cubicBezTo>
                  <a:pt x="1164422" y="359772"/>
                  <a:pt x="1030880" y="343149"/>
                  <a:pt x="990286" y="322856"/>
                </a:cubicBezTo>
                <a:cubicBezTo>
                  <a:pt x="961582" y="308507"/>
                  <a:pt x="872083" y="279809"/>
                  <a:pt x="904174" y="279809"/>
                </a:cubicBezTo>
                <a:cubicBezTo>
                  <a:pt x="949558" y="279809"/>
                  <a:pt x="990286" y="308507"/>
                  <a:pt x="1033342" y="322856"/>
                </a:cubicBezTo>
                <a:lnTo>
                  <a:pt x="1097926" y="344380"/>
                </a:lnTo>
                <a:cubicBezTo>
                  <a:pt x="991028" y="504695"/>
                  <a:pt x="1128417" y="307798"/>
                  <a:pt x="990286" y="473522"/>
                </a:cubicBezTo>
                <a:cubicBezTo>
                  <a:pt x="973723" y="493394"/>
                  <a:pt x="947230" y="538093"/>
                  <a:pt x="947230" y="538093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2490" y="3637511"/>
            <a:ext cx="1196431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article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055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13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7503" y="159429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In the beginning ….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797" y="261340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here was meaning….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726" y="3478413"/>
            <a:ext cx="851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nd meaning became language.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569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14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7503" y="2058672"/>
            <a:ext cx="851294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Then someone made rules for the language and called it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grammar.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473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15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7503" y="2058672"/>
            <a:ext cx="851294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A sentence is a group of words that expresses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a complete thought.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391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16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7503" y="2058672"/>
            <a:ext cx="8512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All humans share the same ability to ‘construct’ meaning.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2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7503" y="1433836"/>
            <a:ext cx="851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All languages have...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503" y="2170760"/>
            <a:ext cx="85129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who...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503" y="2827060"/>
            <a:ext cx="85129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what...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503" y="3483360"/>
            <a:ext cx="85129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what...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797" y="4139660"/>
            <a:ext cx="85129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action...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091" y="4795960"/>
            <a:ext cx="85129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ore than one...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3520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18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7503" y="1433836"/>
            <a:ext cx="8512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Before a sentence can express a complete thought,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it must have chunks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that convey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universal human meaning.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380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19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27022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The </a:t>
            </a:r>
            <a:r>
              <a:rPr lang="en-US" sz="3600" b="1" dirty="0" err="1" smtClean="0">
                <a:solidFill>
                  <a:schemeClr val="bg1"/>
                </a:solidFill>
                <a:latin typeface="Verdana"/>
                <a:cs typeface="Verdana"/>
              </a:rPr>
              <a:t>brang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Verdana"/>
                <a:cs typeface="Verdana"/>
              </a:rPr>
              <a:t>thrang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  up the hill.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3310" y="2519471"/>
            <a:ext cx="3063958" cy="1108567"/>
          </a:xfrm>
          <a:custGeom>
            <a:avLst/>
            <a:gdLst>
              <a:gd name="connsiteX0" fmla="*/ 181419 w 3144589"/>
              <a:gd name="connsiteY0" fmla="*/ 584517 h 2015576"/>
              <a:gd name="connsiteX1" fmla="*/ 40315 w 3144589"/>
              <a:gd name="connsiteY1" fmla="*/ 806230 h 2015576"/>
              <a:gd name="connsiteX2" fmla="*/ 0 w 3144589"/>
              <a:gd name="connsiteY2" fmla="*/ 1048099 h 2015576"/>
              <a:gd name="connsiteX3" fmla="*/ 60473 w 3144589"/>
              <a:gd name="connsiteY3" fmla="*/ 1471371 h 2015576"/>
              <a:gd name="connsiteX4" fmla="*/ 100788 w 3144589"/>
              <a:gd name="connsiteY4" fmla="*/ 1551994 h 2015576"/>
              <a:gd name="connsiteX5" fmla="*/ 181419 w 3144589"/>
              <a:gd name="connsiteY5" fmla="*/ 1632617 h 2015576"/>
              <a:gd name="connsiteX6" fmla="*/ 342680 w 3144589"/>
              <a:gd name="connsiteY6" fmla="*/ 1753551 h 2015576"/>
              <a:gd name="connsiteX7" fmla="*/ 443468 w 3144589"/>
              <a:gd name="connsiteY7" fmla="*/ 1793863 h 2015576"/>
              <a:gd name="connsiteX8" fmla="*/ 624886 w 3144589"/>
              <a:gd name="connsiteY8" fmla="*/ 1894642 h 2015576"/>
              <a:gd name="connsiteX9" fmla="*/ 846620 w 3144589"/>
              <a:gd name="connsiteY9" fmla="*/ 1955109 h 2015576"/>
              <a:gd name="connsiteX10" fmla="*/ 1169142 w 3144589"/>
              <a:gd name="connsiteY10" fmla="*/ 2015576 h 2015576"/>
              <a:gd name="connsiteX11" fmla="*/ 1713398 w 3144589"/>
              <a:gd name="connsiteY11" fmla="*/ 1995421 h 2015576"/>
              <a:gd name="connsiteX12" fmla="*/ 1955289 w 3144589"/>
              <a:gd name="connsiteY12" fmla="*/ 1955109 h 2015576"/>
              <a:gd name="connsiteX13" fmla="*/ 2116550 w 3144589"/>
              <a:gd name="connsiteY13" fmla="*/ 1934953 h 2015576"/>
              <a:gd name="connsiteX14" fmla="*/ 2197180 w 3144589"/>
              <a:gd name="connsiteY14" fmla="*/ 1914797 h 2015576"/>
              <a:gd name="connsiteX15" fmla="*/ 2378599 w 3144589"/>
              <a:gd name="connsiteY15" fmla="*/ 1874486 h 2015576"/>
              <a:gd name="connsiteX16" fmla="*/ 2439072 w 3144589"/>
              <a:gd name="connsiteY16" fmla="*/ 1834174 h 2015576"/>
              <a:gd name="connsiteX17" fmla="*/ 2519702 w 3144589"/>
              <a:gd name="connsiteY17" fmla="*/ 1793863 h 2015576"/>
              <a:gd name="connsiteX18" fmla="*/ 2640648 w 3144589"/>
              <a:gd name="connsiteY18" fmla="*/ 1713240 h 2015576"/>
              <a:gd name="connsiteX19" fmla="*/ 2781751 w 3144589"/>
              <a:gd name="connsiteY19" fmla="*/ 1652773 h 2015576"/>
              <a:gd name="connsiteX20" fmla="*/ 2842224 w 3144589"/>
              <a:gd name="connsiteY20" fmla="*/ 1612461 h 2015576"/>
              <a:gd name="connsiteX21" fmla="*/ 2902697 w 3144589"/>
              <a:gd name="connsiteY21" fmla="*/ 1592305 h 2015576"/>
              <a:gd name="connsiteX22" fmla="*/ 3043800 w 3144589"/>
              <a:gd name="connsiteY22" fmla="*/ 1451215 h 2015576"/>
              <a:gd name="connsiteX23" fmla="*/ 3084116 w 3144589"/>
              <a:gd name="connsiteY23" fmla="*/ 1410903 h 2015576"/>
              <a:gd name="connsiteX24" fmla="*/ 3144589 w 3144589"/>
              <a:gd name="connsiteY24" fmla="*/ 1269813 h 2015576"/>
              <a:gd name="connsiteX25" fmla="*/ 3124431 w 3144589"/>
              <a:gd name="connsiteY25" fmla="*/ 725607 h 2015576"/>
              <a:gd name="connsiteX26" fmla="*/ 3043800 w 3144589"/>
              <a:gd name="connsiteY26" fmla="*/ 604673 h 2015576"/>
              <a:gd name="connsiteX27" fmla="*/ 2983328 w 3144589"/>
              <a:gd name="connsiteY27" fmla="*/ 564361 h 2015576"/>
              <a:gd name="connsiteX28" fmla="*/ 2943012 w 3144589"/>
              <a:gd name="connsiteY28" fmla="*/ 524050 h 2015576"/>
              <a:gd name="connsiteX29" fmla="*/ 2781751 w 3144589"/>
              <a:gd name="connsiteY29" fmla="*/ 423271 h 2015576"/>
              <a:gd name="connsiteX30" fmla="*/ 2620490 w 3144589"/>
              <a:gd name="connsiteY30" fmla="*/ 302336 h 2015576"/>
              <a:gd name="connsiteX31" fmla="*/ 2560018 w 3144589"/>
              <a:gd name="connsiteY31" fmla="*/ 241869 h 2015576"/>
              <a:gd name="connsiteX32" fmla="*/ 2479387 w 3144589"/>
              <a:gd name="connsiteY32" fmla="*/ 221713 h 2015576"/>
              <a:gd name="connsiteX33" fmla="*/ 2398757 w 3144589"/>
              <a:gd name="connsiteY33" fmla="*/ 181401 h 2015576"/>
              <a:gd name="connsiteX34" fmla="*/ 2217338 w 3144589"/>
              <a:gd name="connsiteY34" fmla="*/ 120934 h 2015576"/>
              <a:gd name="connsiteX35" fmla="*/ 2156865 w 3144589"/>
              <a:gd name="connsiteY35" fmla="*/ 60467 h 2015576"/>
              <a:gd name="connsiteX36" fmla="*/ 2076235 w 3144589"/>
              <a:gd name="connsiteY36" fmla="*/ 40311 h 2015576"/>
              <a:gd name="connsiteX37" fmla="*/ 1814186 w 3144589"/>
              <a:gd name="connsiteY37" fmla="*/ 0 h 2015576"/>
              <a:gd name="connsiteX38" fmla="*/ 1048196 w 3144589"/>
              <a:gd name="connsiteY38" fmla="*/ 20155 h 2015576"/>
              <a:gd name="connsiteX39" fmla="*/ 947408 w 3144589"/>
              <a:gd name="connsiteY39" fmla="*/ 40311 h 2015576"/>
              <a:gd name="connsiteX40" fmla="*/ 786147 w 3144589"/>
              <a:gd name="connsiteY40" fmla="*/ 80623 h 2015576"/>
              <a:gd name="connsiteX41" fmla="*/ 725674 w 3144589"/>
              <a:gd name="connsiteY41" fmla="*/ 120934 h 2015576"/>
              <a:gd name="connsiteX42" fmla="*/ 645044 w 3144589"/>
              <a:gd name="connsiteY42" fmla="*/ 141090 h 2015576"/>
              <a:gd name="connsiteX43" fmla="*/ 584571 w 3144589"/>
              <a:gd name="connsiteY43" fmla="*/ 221713 h 2015576"/>
              <a:gd name="connsiteX44" fmla="*/ 503940 w 3144589"/>
              <a:gd name="connsiteY44" fmla="*/ 302336 h 2015576"/>
              <a:gd name="connsiteX45" fmla="*/ 362837 w 3144589"/>
              <a:gd name="connsiteY45" fmla="*/ 403115 h 2015576"/>
              <a:gd name="connsiteX46" fmla="*/ 282207 w 3144589"/>
              <a:gd name="connsiteY46" fmla="*/ 463582 h 2015576"/>
              <a:gd name="connsiteX47" fmla="*/ 221734 w 3144589"/>
              <a:gd name="connsiteY47" fmla="*/ 483738 h 2015576"/>
              <a:gd name="connsiteX48" fmla="*/ 161261 w 3144589"/>
              <a:gd name="connsiteY48" fmla="*/ 524050 h 2015576"/>
              <a:gd name="connsiteX49" fmla="*/ 80630 w 3144589"/>
              <a:gd name="connsiteY49" fmla="*/ 604673 h 201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4589" h="2015576">
                <a:moveTo>
                  <a:pt x="181419" y="584517"/>
                </a:moveTo>
                <a:cubicBezTo>
                  <a:pt x="107234" y="673529"/>
                  <a:pt x="65806" y="697902"/>
                  <a:pt x="40315" y="806230"/>
                </a:cubicBezTo>
                <a:cubicBezTo>
                  <a:pt x="21593" y="885792"/>
                  <a:pt x="0" y="1048099"/>
                  <a:pt x="0" y="1048099"/>
                </a:cubicBezTo>
                <a:cubicBezTo>
                  <a:pt x="18068" y="1337151"/>
                  <a:pt x="-18386" y="1293953"/>
                  <a:pt x="60473" y="1471371"/>
                </a:cubicBezTo>
                <a:cubicBezTo>
                  <a:pt x="72677" y="1498828"/>
                  <a:pt x="82759" y="1527957"/>
                  <a:pt x="100788" y="1551994"/>
                </a:cubicBezTo>
                <a:cubicBezTo>
                  <a:pt x="123594" y="1582399"/>
                  <a:pt x="153010" y="1607367"/>
                  <a:pt x="181419" y="1632617"/>
                </a:cubicBezTo>
                <a:cubicBezTo>
                  <a:pt x="200496" y="1649573"/>
                  <a:pt x="303072" y="1733749"/>
                  <a:pt x="342680" y="1753551"/>
                </a:cubicBezTo>
                <a:cubicBezTo>
                  <a:pt x="375044" y="1769732"/>
                  <a:pt x="411104" y="1777682"/>
                  <a:pt x="443468" y="1793863"/>
                </a:cubicBezTo>
                <a:cubicBezTo>
                  <a:pt x="596354" y="1870299"/>
                  <a:pt x="489018" y="1836418"/>
                  <a:pt x="624886" y="1894642"/>
                </a:cubicBezTo>
                <a:cubicBezTo>
                  <a:pt x="679990" y="1918256"/>
                  <a:pt x="815819" y="1946310"/>
                  <a:pt x="846620" y="1955109"/>
                </a:cubicBezTo>
                <a:cubicBezTo>
                  <a:pt x="1079065" y="2021516"/>
                  <a:pt x="849903" y="1983656"/>
                  <a:pt x="1169142" y="2015576"/>
                </a:cubicBezTo>
                <a:lnTo>
                  <a:pt x="1713398" y="1995421"/>
                </a:lnTo>
                <a:cubicBezTo>
                  <a:pt x="2232965" y="1966559"/>
                  <a:pt x="1726381" y="1996725"/>
                  <a:pt x="1955289" y="1955109"/>
                </a:cubicBezTo>
                <a:cubicBezTo>
                  <a:pt x="2008587" y="1945419"/>
                  <a:pt x="2062796" y="1941672"/>
                  <a:pt x="2116550" y="1934953"/>
                </a:cubicBezTo>
                <a:cubicBezTo>
                  <a:pt x="2143427" y="1928234"/>
                  <a:pt x="2170014" y="1920230"/>
                  <a:pt x="2197180" y="1914797"/>
                </a:cubicBezTo>
                <a:cubicBezTo>
                  <a:pt x="2248796" y="1904475"/>
                  <a:pt x="2326291" y="1900638"/>
                  <a:pt x="2378599" y="1874486"/>
                </a:cubicBezTo>
                <a:cubicBezTo>
                  <a:pt x="2400268" y="1863653"/>
                  <a:pt x="2418038" y="1846193"/>
                  <a:pt x="2439072" y="1834174"/>
                </a:cubicBezTo>
                <a:cubicBezTo>
                  <a:pt x="2465162" y="1819267"/>
                  <a:pt x="2493935" y="1809322"/>
                  <a:pt x="2519702" y="1793863"/>
                </a:cubicBezTo>
                <a:cubicBezTo>
                  <a:pt x="2561250" y="1768937"/>
                  <a:pt x="2597311" y="1734907"/>
                  <a:pt x="2640648" y="1713240"/>
                </a:cubicBezTo>
                <a:cubicBezTo>
                  <a:pt x="2740284" y="1663427"/>
                  <a:pt x="2692772" y="1682429"/>
                  <a:pt x="2781751" y="1652773"/>
                </a:cubicBezTo>
                <a:cubicBezTo>
                  <a:pt x="2801909" y="1639336"/>
                  <a:pt x="2820555" y="1623294"/>
                  <a:pt x="2842224" y="1612461"/>
                </a:cubicBezTo>
                <a:cubicBezTo>
                  <a:pt x="2861229" y="1602959"/>
                  <a:pt x="2886105" y="1605578"/>
                  <a:pt x="2902697" y="1592305"/>
                </a:cubicBezTo>
                <a:cubicBezTo>
                  <a:pt x="2954637" y="1550757"/>
                  <a:pt x="2996766" y="1498245"/>
                  <a:pt x="3043800" y="1451215"/>
                </a:cubicBezTo>
                <a:lnTo>
                  <a:pt x="3084116" y="1410903"/>
                </a:lnTo>
                <a:cubicBezTo>
                  <a:pt x="3091986" y="1395164"/>
                  <a:pt x="3144589" y="1299469"/>
                  <a:pt x="3144589" y="1269813"/>
                </a:cubicBezTo>
                <a:cubicBezTo>
                  <a:pt x="3144589" y="1088287"/>
                  <a:pt x="3141918" y="906289"/>
                  <a:pt x="3124431" y="725607"/>
                </a:cubicBezTo>
                <a:cubicBezTo>
                  <a:pt x="3120328" y="683215"/>
                  <a:pt x="3077085" y="631298"/>
                  <a:pt x="3043800" y="604673"/>
                </a:cubicBezTo>
                <a:cubicBezTo>
                  <a:pt x="3024882" y="589540"/>
                  <a:pt x="3002246" y="579494"/>
                  <a:pt x="2983328" y="564361"/>
                </a:cubicBezTo>
                <a:cubicBezTo>
                  <a:pt x="2968488" y="552490"/>
                  <a:pt x="2957852" y="535921"/>
                  <a:pt x="2943012" y="524050"/>
                </a:cubicBezTo>
                <a:cubicBezTo>
                  <a:pt x="2900723" y="490222"/>
                  <a:pt x="2821187" y="450570"/>
                  <a:pt x="2781751" y="423271"/>
                </a:cubicBezTo>
                <a:cubicBezTo>
                  <a:pt x="2726506" y="385028"/>
                  <a:pt x="2668002" y="349844"/>
                  <a:pt x="2620490" y="302336"/>
                </a:cubicBezTo>
                <a:cubicBezTo>
                  <a:pt x="2600333" y="282180"/>
                  <a:pt x="2584768" y="256011"/>
                  <a:pt x="2560018" y="241869"/>
                </a:cubicBezTo>
                <a:cubicBezTo>
                  <a:pt x="2535964" y="228125"/>
                  <a:pt x="2506264" y="228432"/>
                  <a:pt x="2479387" y="221713"/>
                </a:cubicBezTo>
                <a:cubicBezTo>
                  <a:pt x="2452510" y="208276"/>
                  <a:pt x="2426803" y="192187"/>
                  <a:pt x="2398757" y="181401"/>
                </a:cubicBezTo>
                <a:cubicBezTo>
                  <a:pt x="2339262" y="158520"/>
                  <a:pt x="2217338" y="120934"/>
                  <a:pt x="2217338" y="120934"/>
                </a:cubicBezTo>
                <a:cubicBezTo>
                  <a:pt x="2197180" y="100778"/>
                  <a:pt x="2181616" y="74609"/>
                  <a:pt x="2156865" y="60467"/>
                </a:cubicBezTo>
                <a:cubicBezTo>
                  <a:pt x="2132811" y="46723"/>
                  <a:pt x="2102873" y="47921"/>
                  <a:pt x="2076235" y="40311"/>
                </a:cubicBezTo>
                <a:cubicBezTo>
                  <a:pt x="1919770" y="-4390"/>
                  <a:pt x="2138381" y="32415"/>
                  <a:pt x="1814186" y="0"/>
                </a:cubicBezTo>
                <a:cubicBezTo>
                  <a:pt x="1558856" y="6718"/>
                  <a:pt x="1303339" y="8289"/>
                  <a:pt x="1048196" y="20155"/>
                </a:cubicBezTo>
                <a:cubicBezTo>
                  <a:pt x="1013972" y="21747"/>
                  <a:pt x="980792" y="32608"/>
                  <a:pt x="947408" y="40311"/>
                </a:cubicBezTo>
                <a:cubicBezTo>
                  <a:pt x="893419" y="52769"/>
                  <a:pt x="786147" y="80623"/>
                  <a:pt x="786147" y="80623"/>
                </a:cubicBezTo>
                <a:cubicBezTo>
                  <a:pt x="765989" y="94060"/>
                  <a:pt x="747941" y="111392"/>
                  <a:pt x="725674" y="120934"/>
                </a:cubicBezTo>
                <a:cubicBezTo>
                  <a:pt x="700210" y="131846"/>
                  <a:pt x="667588" y="124988"/>
                  <a:pt x="645044" y="141090"/>
                </a:cubicBezTo>
                <a:cubicBezTo>
                  <a:pt x="617707" y="160615"/>
                  <a:pt x="606694" y="196432"/>
                  <a:pt x="584571" y="221713"/>
                </a:cubicBezTo>
                <a:cubicBezTo>
                  <a:pt x="559541" y="250316"/>
                  <a:pt x="532545" y="277309"/>
                  <a:pt x="503940" y="302336"/>
                </a:cubicBezTo>
                <a:cubicBezTo>
                  <a:pt x="445384" y="353567"/>
                  <a:pt x="421369" y="361310"/>
                  <a:pt x="362837" y="403115"/>
                </a:cubicBezTo>
                <a:cubicBezTo>
                  <a:pt x="335499" y="422640"/>
                  <a:pt x="311376" y="446915"/>
                  <a:pt x="282207" y="463582"/>
                </a:cubicBezTo>
                <a:cubicBezTo>
                  <a:pt x="263758" y="474123"/>
                  <a:pt x="240739" y="474236"/>
                  <a:pt x="221734" y="483738"/>
                </a:cubicBezTo>
                <a:cubicBezTo>
                  <a:pt x="200065" y="494571"/>
                  <a:pt x="181419" y="510613"/>
                  <a:pt x="161261" y="524050"/>
                </a:cubicBezTo>
                <a:cubicBezTo>
                  <a:pt x="112611" y="597018"/>
                  <a:pt x="142614" y="573684"/>
                  <a:pt x="80630" y="60467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602453" y="2519471"/>
            <a:ext cx="3063958" cy="1108567"/>
          </a:xfrm>
          <a:custGeom>
            <a:avLst/>
            <a:gdLst>
              <a:gd name="connsiteX0" fmla="*/ 181419 w 3144589"/>
              <a:gd name="connsiteY0" fmla="*/ 584517 h 2015576"/>
              <a:gd name="connsiteX1" fmla="*/ 40315 w 3144589"/>
              <a:gd name="connsiteY1" fmla="*/ 806230 h 2015576"/>
              <a:gd name="connsiteX2" fmla="*/ 0 w 3144589"/>
              <a:gd name="connsiteY2" fmla="*/ 1048099 h 2015576"/>
              <a:gd name="connsiteX3" fmla="*/ 60473 w 3144589"/>
              <a:gd name="connsiteY3" fmla="*/ 1471371 h 2015576"/>
              <a:gd name="connsiteX4" fmla="*/ 100788 w 3144589"/>
              <a:gd name="connsiteY4" fmla="*/ 1551994 h 2015576"/>
              <a:gd name="connsiteX5" fmla="*/ 181419 w 3144589"/>
              <a:gd name="connsiteY5" fmla="*/ 1632617 h 2015576"/>
              <a:gd name="connsiteX6" fmla="*/ 342680 w 3144589"/>
              <a:gd name="connsiteY6" fmla="*/ 1753551 h 2015576"/>
              <a:gd name="connsiteX7" fmla="*/ 443468 w 3144589"/>
              <a:gd name="connsiteY7" fmla="*/ 1793863 h 2015576"/>
              <a:gd name="connsiteX8" fmla="*/ 624886 w 3144589"/>
              <a:gd name="connsiteY8" fmla="*/ 1894642 h 2015576"/>
              <a:gd name="connsiteX9" fmla="*/ 846620 w 3144589"/>
              <a:gd name="connsiteY9" fmla="*/ 1955109 h 2015576"/>
              <a:gd name="connsiteX10" fmla="*/ 1169142 w 3144589"/>
              <a:gd name="connsiteY10" fmla="*/ 2015576 h 2015576"/>
              <a:gd name="connsiteX11" fmla="*/ 1713398 w 3144589"/>
              <a:gd name="connsiteY11" fmla="*/ 1995421 h 2015576"/>
              <a:gd name="connsiteX12" fmla="*/ 1955289 w 3144589"/>
              <a:gd name="connsiteY12" fmla="*/ 1955109 h 2015576"/>
              <a:gd name="connsiteX13" fmla="*/ 2116550 w 3144589"/>
              <a:gd name="connsiteY13" fmla="*/ 1934953 h 2015576"/>
              <a:gd name="connsiteX14" fmla="*/ 2197180 w 3144589"/>
              <a:gd name="connsiteY14" fmla="*/ 1914797 h 2015576"/>
              <a:gd name="connsiteX15" fmla="*/ 2378599 w 3144589"/>
              <a:gd name="connsiteY15" fmla="*/ 1874486 h 2015576"/>
              <a:gd name="connsiteX16" fmla="*/ 2439072 w 3144589"/>
              <a:gd name="connsiteY16" fmla="*/ 1834174 h 2015576"/>
              <a:gd name="connsiteX17" fmla="*/ 2519702 w 3144589"/>
              <a:gd name="connsiteY17" fmla="*/ 1793863 h 2015576"/>
              <a:gd name="connsiteX18" fmla="*/ 2640648 w 3144589"/>
              <a:gd name="connsiteY18" fmla="*/ 1713240 h 2015576"/>
              <a:gd name="connsiteX19" fmla="*/ 2781751 w 3144589"/>
              <a:gd name="connsiteY19" fmla="*/ 1652773 h 2015576"/>
              <a:gd name="connsiteX20" fmla="*/ 2842224 w 3144589"/>
              <a:gd name="connsiteY20" fmla="*/ 1612461 h 2015576"/>
              <a:gd name="connsiteX21" fmla="*/ 2902697 w 3144589"/>
              <a:gd name="connsiteY21" fmla="*/ 1592305 h 2015576"/>
              <a:gd name="connsiteX22" fmla="*/ 3043800 w 3144589"/>
              <a:gd name="connsiteY22" fmla="*/ 1451215 h 2015576"/>
              <a:gd name="connsiteX23" fmla="*/ 3084116 w 3144589"/>
              <a:gd name="connsiteY23" fmla="*/ 1410903 h 2015576"/>
              <a:gd name="connsiteX24" fmla="*/ 3144589 w 3144589"/>
              <a:gd name="connsiteY24" fmla="*/ 1269813 h 2015576"/>
              <a:gd name="connsiteX25" fmla="*/ 3124431 w 3144589"/>
              <a:gd name="connsiteY25" fmla="*/ 725607 h 2015576"/>
              <a:gd name="connsiteX26" fmla="*/ 3043800 w 3144589"/>
              <a:gd name="connsiteY26" fmla="*/ 604673 h 2015576"/>
              <a:gd name="connsiteX27" fmla="*/ 2983328 w 3144589"/>
              <a:gd name="connsiteY27" fmla="*/ 564361 h 2015576"/>
              <a:gd name="connsiteX28" fmla="*/ 2943012 w 3144589"/>
              <a:gd name="connsiteY28" fmla="*/ 524050 h 2015576"/>
              <a:gd name="connsiteX29" fmla="*/ 2781751 w 3144589"/>
              <a:gd name="connsiteY29" fmla="*/ 423271 h 2015576"/>
              <a:gd name="connsiteX30" fmla="*/ 2620490 w 3144589"/>
              <a:gd name="connsiteY30" fmla="*/ 302336 h 2015576"/>
              <a:gd name="connsiteX31" fmla="*/ 2560018 w 3144589"/>
              <a:gd name="connsiteY31" fmla="*/ 241869 h 2015576"/>
              <a:gd name="connsiteX32" fmla="*/ 2479387 w 3144589"/>
              <a:gd name="connsiteY32" fmla="*/ 221713 h 2015576"/>
              <a:gd name="connsiteX33" fmla="*/ 2398757 w 3144589"/>
              <a:gd name="connsiteY33" fmla="*/ 181401 h 2015576"/>
              <a:gd name="connsiteX34" fmla="*/ 2217338 w 3144589"/>
              <a:gd name="connsiteY34" fmla="*/ 120934 h 2015576"/>
              <a:gd name="connsiteX35" fmla="*/ 2156865 w 3144589"/>
              <a:gd name="connsiteY35" fmla="*/ 60467 h 2015576"/>
              <a:gd name="connsiteX36" fmla="*/ 2076235 w 3144589"/>
              <a:gd name="connsiteY36" fmla="*/ 40311 h 2015576"/>
              <a:gd name="connsiteX37" fmla="*/ 1814186 w 3144589"/>
              <a:gd name="connsiteY37" fmla="*/ 0 h 2015576"/>
              <a:gd name="connsiteX38" fmla="*/ 1048196 w 3144589"/>
              <a:gd name="connsiteY38" fmla="*/ 20155 h 2015576"/>
              <a:gd name="connsiteX39" fmla="*/ 947408 w 3144589"/>
              <a:gd name="connsiteY39" fmla="*/ 40311 h 2015576"/>
              <a:gd name="connsiteX40" fmla="*/ 786147 w 3144589"/>
              <a:gd name="connsiteY40" fmla="*/ 80623 h 2015576"/>
              <a:gd name="connsiteX41" fmla="*/ 725674 w 3144589"/>
              <a:gd name="connsiteY41" fmla="*/ 120934 h 2015576"/>
              <a:gd name="connsiteX42" fmla="*/ 645044 w 3144589"/>
              <a:gd name="connsiteY42" fmla="*/ 141090 h 2015576"/>
              <a:gd name="connsiteX43" fmla="*/ 584571 w 3144589"/>
              <a:gd name="connsiteY43" fmla="*/ 221713 h 2015576"/>
              <a:gd name="connsiteX44" fmla="*/ 503940 w 3144589"/>
              <a:gd name="connsiteY44" fmla="*/ 302336 h 2015576"/>
              <a:gd name="connsiteX45" fmla="*/ 362837 w 3144589"/>
              <a:gd name="connsiteY45" fmla="*/ 403115 h 2015576"/>
              <a:gd name="connsiteX46" fmla="*/ 282207 w 3144589"/>
              <a:gd name="connsiteY46" fmla="*/ 463582 h 2015576"/>
              <a:gd name="connsiteX47" fmla="*/ 221734 w 3144589"/>
              <a:gd name="connsiteY47" fmla="*/ 483738 h 2015576"/>
              <a:gd name="connsiteX48" fmla="*/ 161261 w 3144589"/>
              <a:gd name="connsiteY48" fmla="*/ 524050 h 2015576"/>
              <a:gd name="connsiteX49" fmla="*/ 80630 w 3144589"/>
              <a:gd name="connsiteY49" fmla="*/ 604673 h 201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4589" h="2015576">
                <a:moveTo>
                  <a:pt x="181419" y="584517"/>
                </a:moveTo>
                <a:cubicBezTo>
                  <a:pt x="107234" y="673529"/>
                  <a:pt x="65806" y="697902"/>
                  <a:pt x="40315" y="806230"/>
                </a:cubicBezTo>
                <a:cubicBezTo>
                  <a:pt x="21593" y="885792"/>
                  <a:pt x="0" y="1048099"/>
                  <a:pt x="0" y="1048099"/>
                </a:cubicBezTo>
                <a:cubicBezTo>
                  <a:pt x="18068" y="1337151"/>
                  <a:pt x="-18386" y="1293953"/>
                  <a:pt x="60473" y="1471371"/>
                </a:cubicBezTo>
                <a:cubicBezTo>
                  <a:pt x="72677" y="1498828"/>
                  <a:pt x="82759" y="1527957"/>
                  <a:pt x="100788" y="1551994"/>
                </a:cubicBezTo>
                <a:cubicBezTo>
                  <a:pt x="123594" y="1582399"/>
                  <a:pt x="153010" y="1607367"/>
                  <a:pt x="181419" y="1632617"/>
                </a:cubicBezTo>
                <a:cubicBezTo>
                  <a:pt x="200496" y="1649573"/>
                  <a:pt x="303072" y="1733749"/>
                  <a:pt x="342680" y="1753551"/>
                </a:cubicBezTo>
                <a:cubicBezTo>
                  <a:pt x="375044" y="1769732"/>
                  <a:pt x="411104" y="1777682"/>
                  <a:pt x="443468" y="1793863"/>
                </a:cubicBezTo>
                <a:cubicBezTo>
                  <a:pt x="596354" y="1870299"/>
                  <a:pt x="489018" y="1836418"/>
                  <a:pt x="624886" y="1894642"/>
                </a:cubicBezTo>
                <a:cubicBezTo>
                  <a:pt x="679990" y="1918256"/>
                  <a:pt x="815819" y="1946310"/>
                  <a:pt x="846620" y="1955109"/>
                </a:cubicBezTo>
                <a:cubicBezTo>
                  <a:pt x="1079065" y="2021516"/>
                  <a:pt x="849903" y="1983656"/>
                  <a:pt x="1169142" y="2015576"/>
                </a:cubicBezTo>
                <a:lnTo>
                  <a:pt x="1713398" y="1995421"/>
                </a:lnTo>
                <a:cubicBezTo>
                  <a:pt x="2232965" y="1966559"/>
                  <a:pt x="1726381" y="1996725"/>
                  <a:pt x="1955289" y="1955109"/>
                </a:cubicBezTo>
                <a:cubicBezTo>
                  <a:pt x="2008587" y="1945419"/>
                  <a:pt x="2062796" y="1941672"/>
                  <a:pt x="2116550" y="1934953"/>
                </a:cubicBezTo>
                <a:cubicBezTo>
                  <a:pt x="2143427" y="1928234"/>
                  <a:pt x="2170014" y="1920230"/>
                  <a:pt x="2197180" y="1914797"/>
                </a:cubicBezTo>
                <a:cubicBezTo>
                  <a:pt x="2248796" y="1904475"/>
                  <a:pt x="2326291" y="1900638"/>
                  <a:pt x="2378599" y="1874486"/>
                </a:cubicBezTo>
                <a:cubicBezTo>
                  <a:pt x="2400268" y="1863653"/>
                  <a:pt x="2418038" y="1846193"/>
                  <a:pt x="2439072" y="1834174"/>
                </a:cubicBezTo>
                <a:cubicBezTo>
                  <a:pt x="2465162" y="1819267"/>
                  <a:pt x="2493935" y="1809322"/>
                  <a:pt x="2519702" y="1793863"/>
                </a:cubicBezTo>
                <a:cubicBezTo>
                  <a:pt x="2561250" y="1768937"/>
                  <a:pt x="2597311" y="1734907"/>
                  <a:pt x="2640648" y="1713240"/>
                </a:cubicBezTo>
                <a:cubicBezTo>
                  <a:pt x="2740284" y="1663427"/>
                  <a:pt x="2692772" y="1682429"/>
                  <a:pt x="2781751" y="1652773"/>
                </a:cubicBezTo>
                <a:cubicBezTo>
                  <a:pt x="2801909" y="1639336"/>
                  <a:pt x="2820555" y="1623294"/>
                  <a:pt x="2842224" y="1612461"/>
                </a:cubicBezTo>
                <a:cubicBezTo>
                  <a:pt x="2861229" y="1602959"/>
                  <a:pt x="2886105" y="1605578"/>
                  <a:pt x="2902697" y="1592305"/>
                </a:cubicBezTo>
                <a:cubicBezTo>
                  <a:pt x="2954637" y="1550757"/>
                  <a:pt x="2996766" y="1498245"/>
                  <a:pt x="3043800" y="1451215"/>
                </a:cubicBezTo>
                <a:lnTo>
                  <a:pt x="3084116" y="1410903"/>
                </a:lnTo>
                <a:cubicBezTo>
                  <a:pt x="3091986" y="1395164"/>
                  <a:pt x="3144589" y="1299469"/>
                  <a:pt x="3144589" y="1269813"/>
                </a:cubicBezTo>
                <a:cubicBezTo>
                  <a:pt x="3144589" y="1088287"/>
                  <a:pt x="3141918" y="906289"/>
                  <a:pt x="3124431" y="725607"/>
                </a:cubicBezTo>
                <a:cubicBezTo>
                  <a:pt x="3120328" y="683215"/>
                  <a:pt x="3077085" y="631298"/>
                  <a:pt x="3043800" y="604673"/>
                </a:cubicBezTo>
                <a:cubicBezTo>
                  <a:pt x="3024882" y="589540"/>
                  <a:pt x="3002246" y="579494"/>
                  <a:pt x="2983328" y="564361"/>
                </a:cubicBezTo>
                <a:cubicBezTo>
                  <a:pt x="2968488" y="552490"/>
                  <a:pt x="2957852" y="535921"/>
                  <a:pt x="2943012" y="524050"/>
                </a:cubicBezTo>
                <a:cubicBezTo>
                  <a:pt x="2900723" y="490222"/>
                  <a:pt x="2821187" y="450570"/>
                  <a:pt x="2781751" y="423271"/>
                </a:cubicBezTo>
                <a:cubicBezTo>
                  <a:pt x="2726506" y="385028"/>
                  <a:pt x="2668002" y="349844"/>
                  <a:pt x="2620490" y="302336"/>
                </a:cubicBezTo>
                <a:cubicBezTo>
                  <a:pt x="2600333" y="282180"/>
                  <a:pt x="2584768" y="256011"/>
                  <a:pt x="2560018" y="241869"/>
                </a:cubicBezTo>
                <a:cubicBezTo>
                  <a:pt x="2535964" y="228125"/>
                  <a:pt x="2506264" y="228432"/>
                  <a:pt x="2479387" y="221713"/>
                </a:cubicBezTo>
                <a:cubicBezTo>
                  <a:pt x="2452510" y="208276"/>
                  <a:pt x="2426803" y="192187"/>
                  <a:pt x="2398757" y="181401"/>
                </a:cubicBezTo>
                <a:cubicBezTo>
                  <a:pt x="2339262" y="158520"/>
                  <a:pt x="2217338" y="120934"/>
                  <a:pt x="2217338" y="120934"/>
                </a:cubicBezTo>
                <a:cubicBezTo>
                  <a:pt x="2197180" y="100778"/>
                  <a:pt x="2181616" y="74609"/>
                  <a:pt x="2156865" y="60467"/>
                </a:cubicBezTo>
                <a:cubicBezTo>
                  <a:pt x="2132811" y="46723"/>
                  <a:pt x="2102873" y="47921"/>
                  <a:pt x="2076235" y="40311"/>
                </a:cubicBezTo>
                <a:cubicBezTo>
                  <a:pt x="1919770" y="-4390"/>
                  <a:pt x="2138381" y="32415"/>
                  <a:pt x="1814186" y="0"/>
                </a:cubicBezTo>
                <a:cubicBezTo>
                  <a:pt x="1558856" y="6718"/>
                  <a:pt x="1303339" y="8289"/>
                  <a:pt x="1048196" y="20155"/>
                </a:cubicBezTo>
                <a:cubicBezTo>
                  <a:pt x="1013972" y="21747"/>
                  <a:pt x="980792" y="32608"/>
                  <a:pt x="947408" y="40311"/>
                </a:cubicBezTo>
                <a:cubicBezTo>
                  <a:pt x="893419" y="52769"/>
                  <a:pt x="786147" y="80623"/>
                  <a:pt x="786147" y="80623"/>
                </a:cubicBezTo>
                <a:cubicBezTo>
                  <a:pt x="765989" y="94060"/>
                  <a:pt x="747941" y="111392"/>
                  <a:pt x="725674" y="120934"/>
                </a:cubicBezTo>
                <a:cubicBezTo>
                  <a:pt x="700210" y="131846"/>
                  <a:pt x="667588" y="124988"/>
                  <a:pt x="645044" y="141090"/>
                </a:cubicBezTo>
                <a:cubicBezTo>
                  <a:pt x="617707" y="160615"/>
                  <a:pt x="606694" y="196432"/>
                  <a:pt x="584571" y="221713"/>
                </a:cubicBezTo>
                <a:cubicBezTo>
                  <a:pt x="559541" y="250316"/>
                  <a:pt x="532545" y="277309"/>
                  <a:pt x="503940" y="302336"/>
                </a:cubicBezTo>
                <a:cubicBezTo>
                  <a:pt x="445384" y="353567"/>
                  <a:pt x="421369" y="361310"/>
                  <a:pt x="362837" y="403115"/>
                </a:cubicBezTo>
                <a:cubicBezTo>
                  <a:pt x="335499" y="422640"/>
                  <a:pt x="311376" y="446915"/>
                  <a:pt x="282207" y="463582"/>
                </a:cubicBezTo>
                <a:cubicBezTo>
                  <a:pt x="263758" y="474123"/>
                  <a:pt x="240739" y="474236"/>
                  <a:pt x="221734" y="483738"/>
                </a:cubicBezTo>
                <a:cubicBezTo>
                  <a:pt x="200065" y="494571"/>
                  <a:pt x="181419" y="510613"/>
                  <a:pt x="161261" y="524050"/>
                </a:cubicBezTo>
                <a:cubicBezTo>
                  <a:pt x="112611" y="597018"/>
                  <a:pt x="142614" y="573684"/>
                  <a:pt x="80630" y="60467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69874" y="2519471"/>
            <a:ext cx="1872683" cy="1108567"/>
          </a:xfrm>
          <a:custGeom>
            <a:avLst/>
            <a:gdLst>
              <a:gd name="connsiteX0" fmla="*/ 181419 w 3144589"/>
              <a:gd name="connsiteY0" fmla="*/ 584517 h 2015576"/>
              <a:gd name="connsiteX1" fmla="*/ 40315 w 3144589"/>
              <a:gd name="connsiteY1" fmla="*/ 806230 h 2015576"/>
              <a:gd name="connsiteX2" fmla="*/ 0 w 3144589"/>
              <a:gd name="connsiteY2" fmla="*/ 1048099 h 2015576"/>
              <a:gd name="connsiteX3" fmla="*/ 60473 w 3144589"/>
              <a:gd name="connsiteY3" fmla="*/ 1471371 h 2015576"/>
              <a:gd name="connsiteX4" fmla="*/ 100788 w 3144589"/>
              <a:gd name="connsiteY4" fmla="*/ 1551994 h 2015576"/>
              <a:gd name="connsiteX5" fmla="*/ 181419 w 3144589"/>
              <a:gd name="connsiteY5" fmla="*/ 1632617 h 2015576"/>
              <a:gd name="connsiteX6" fmla="*/ 342680 w 3144589"/>
              <a:gd name="connsiteY6" fmla="*/ 1753551 h 2015576"/>
              <a:gd name="connsiteX7" fmla="*/ 443468 w 3144589"/>
              <a:gd name="connsiteY7" fmla="*/ 1793863 h 2015576"/>
              <a:gd name="connsiteX8" fmla="*/ 624886 w 3144589"/>
              <a:gd name="connsiteY8" fmla="*/ 1894642 h 2015576"/>
              <a:gd name="connsiteX9" fmla="*/ 846620 w 3144589"/>
              <a:gd name="connsiteY9" fmla="*/ 1955109 h 2015576"/>
              <a:gd name="connsiteX10" fmla="*/ 1169142 w 3144589"/>
              <a:gd name="connsiteY10" fmla="*/ 2015576 h 2015576"/>
              <a:gd name="connsiteX11" fmla="*/ 1713398 w 3144589"/>
              <a:gd name="connsiteY11" fmla="*/ 1995421 h 2015576"/>
              <a:gd name="connsiteX12" fmla="*/ 1955289 w 3144589"/>
              <a:gd name="connsiteY12" fmla="*/ 1955109 h 2015576"/>
              <a:gd name="connsiteX13" fmla="*/ 2116550 w 3144589"/>
              <a:gd name="connsiteY13" fmla="*/ 1934953 h 2015576"/>
              <a:gd name="connsiteX14" fmla="*/ 2197180 w 3144589"/>
              <a:gd name="connsiteY14" fmla="*/ 1914797 h 2015576"/>
              <a:gd name="connsiteX15" fmla="*/ 2378599 w 3144589"/>
              <a:gd name="connsiteY15" fmla="*/ 1874486 h 2015576"/>
              <a:gd name="connsiteX16" fmla="*/ 2439072 w 3144589"/>
              <a:gd name="connsiteY16" fmla="*/ 1834174 h 2015576"/>
              <a:gd name="connsiteX17" fmla="*/ 2519702 w 3144589"/>
              <a:gd name="connsiteY17" fmla="*/ 1793863 h 2015576"/>
              <a:gd name="connsiteX18" fmla="*/ 2640648 w 3144589"/>
              <a:gd name="connsiteY18" fmla="*/ 1713240 h 2015576"/>
              <a:gd name="connsiteX19" fmla="*/ 2781751 w 3144589"/>
              <a:gd name="connsiteY19" fmla="*/ 1652773 h 2015576"/>
              <a:gd name="connsiteX20" fmla="*/ 2842224 w 3144589"/>
              <a:gd name="connsiteY20" fmla="*/ 1612461 h 2015576"/>
              <a:gd name="connsiteX21" fmla="*/ 2902697 w 3144589"/>
              <a:gd name="connsiteY21" fmla="*/ 1592305 h 2015576"/>
              <a:gd name="connsiteX22" fmla="*/ 3043800 w 3144589"/>
              <a:gd name="connsiteY22" fmla="*/ 1451215 h 2015576"/>
              <a:gd name="connsiteX23" fmla="*/ 3084116 w 3144589"/>
              <a:gd name="connsiteY23" fmla="*/ 1410903 h 2015576"/>
              <a:gd name="connsiteX24" fmla="*/ 3144589 w 3144589"/>
              <a:gd name="connsiteY24" fmla="*/ 1269813 h 2015576"/>
              <a:gd name="connsiteX25" fmla="*/ 3124431 w 3144589"/>
              <a:gd name="connsiteY25" fmla="*/ 725607 h 2015576"/>
              <a:gd name="connsiteX26" fmla="*/ 3043800 w 3144589"/>
              <a:gd name="connsiteY26" fmla="*/ 604673 h 2015576"/>
              <a:gd name="connsiteX27" fmla="*/ 2983328 w 3144589"/>
              <a:gd name="connsiteY27" fmla="*/ 564361 h 2015576"/>
              <a:gd name="connsiteX28" fmla="*/ 2943012 w 3144589"/>
              <a:gd name="connsiteY28" fmla="*/ 524050 h 2015576"/>
              <a:gd name="connsiteX29" fmla="*/ 2781751 w 3144589"/>
              <a:gd name="connsiteY29" fmla="*/ 423271 h 2015576"/>
              <a:gd name="connsiteX30" fmla="*/ 2620490 w 3144589"/>
              <a:gd name="connsiteY30" fmla="*/ 302336 h 2015576"/>
              <a:gd name="connsiteX31" fmla="*/ 2560018 w 3144589"/>
              <a:gd name="connsiteY31" fmla="*/ 241869 h 2015576"/>
              <a:gd name="connsiteX32" fmla="*/ 2479387 w 3144589"/>
              <a:gd name="connsiteY32" fmla="*/ 221713 h 2015576"/>
              <a:gd name="connsiteX33" fmla="*/ 2398757 w 3144589"/>
              <a:gd name="connsiteY33" fmla="*/ 181401 h 2015576"/>
              <a:gd name="connsiteX34" fmla="*/ 2217338 w 3144589"/>
              <a:gd name="connsiteY34" fmla="*/ 120934 h 2015576"/>
              <a:gd name="connsiteX35" fmla="*/ 2156865 w 3144589"/>
              <a:gd name="connsiteY35" fmla="*/ 60467 h 2015576"/>
              <a:gd name="connsiteX36" fmla="*/ 2076235 w 3144589"/>
              <a:gd name="connsiteY36" fmla="*/ 40311 h 2015576"/>
              <a:gd name="connsiteX37" fmla="*/ 1814186 w 3144589"/>
              <a:gd name="connsiteY37" fmla="*/ 0 h 2015576"/>
              <a:gd name="connsiteX38" fmla="*/ 1048196 w 3144589"/>
              <a:gd name="connsiteY38" fmla="*/ 20155 h 2015576"/>
              <a:gd name="connsiteX39" fmla="*/ 947408 w 3144589"/>
              <a:gd name="connsiteY39" fmla="*/ 40311 h 2015576"/>
              <a:gd name="connsiteX40" fmla="*/ 786147 w 3144589"/>
              <a:gd name="connsiteY40" fmla="*/ 80623 h 2015576"/>
              <a:gd name="connsiteX41" fmla="*/ 725674 w 3144589"/>
              <a:gd name="connsiteY41" fmla="*/ 120934 h 2015576"/>
              <a:gd name="connsiteX42" fmla="*/ 645044 w 3144589"/>
              <a:gd name="connsiteY42" fmla="*/ 141090 h 2015576"/>
              <a:gd name="connsiteX43" fmla="*/ 584571 w 3144589"/>
              <a:gd name="connsiteY43" fmla="*/ 221713 h 2015576"/>
              <a:gd name="connsiteX44" fmla="*/ 503940 w 3144589"/>
              <a:gd name="connsiteY44" fmla="*/ 302336 h 2015576"/>
              <a:gd name="connsiteX45" fmla="*/ 362837 w 3144589"/>
              <a:gd name="connsiteY45" fmla="*/ 403115 h 2015576"/>
              <a:gd name="connsiteX46" fmla="*/ 282207 w 3144589"/>
              <a:gd name="connsiteY46" fmla="*/ 463582 h 2015576"/>
              <a:gd name="connsiteX47" fmla="*/ 221734 w 3144589"/>
              <a:gd name="connsiteY47" fmla="*/ 483738 h 2015576"/>
              <a:gd name="connsiteX48" fmla="*/ 161261 w 3144589"/>
              <a:gd name="connsiteY48" fmla="*/ 524050 h 2015576"/>
              <a:gd name="connsiteX49" fmla="*/ 80630 w 3144589"/>
              <a:gd name="connsiteY49" fmla="*/ 604673 h 201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4589" h="2015576">
                <a:moveTo>
                  <a:pt x="181419" y="584517"/>
                </a:moveTo>
                <a:cubicBezTo>
                  <a:pt x="107234" y="673529"/>
                  <a:pt x="65806" y="697902"/>
                  <a:pt x="40315" y="806230"/>
                </a:cubicBezTo>
                <a:cubicBezTo>
                  <a:pt x="21593" y="885792"/>
                  <a:pt x="0" y="1048099"/>
                  <a:pt x="0" y="1048099"/>
                </a:cubicBezTo>
                <a:cubicBezTo>
                  <a:pt x="18068" y="1337151"/>
                  <a:pt x="-18386" y="1293953"/>
                  <a:pt x="60473" y="1471371"/>
                </a:cubicBezTo>
                <a:cubicBezTo>
                  <a:pt x="72677" y="1498828"/>
                  <a:pt x="82759" y="1527957"/>
                  <a:pt x="100788" y="1551994"/>
                </a:cubicBezTo>
                <a:cubicBezTo>
                  <a:pt x="123594" y="1582399"/>
                  <a:pt x="153010" y="1607367"/>
                  <a:pt x="181419" y="1632617"/>
                </a:cubicBezTo>
                <a:cubicBezTo>
                  <a:pt x="200496" y="1649573"/>
                  <a:pt x="303072" y="1733749"/>
                  <a:pt x="342680" y="1753551"/>
                </a:cubicBezTo>
                <a:cubicBezTo>
                  <a:pt x="375044" y="1769732"/>
                  <a:pt x="411104" y="1777682"/>
                  <a:pt x="443468" y="1793863"/>
                </a:cubicBezTo>
                <a:cubicBezTo>
                  <a:pt x="596354" y="1870299"/>
                  <a:pt x="489018" y="1836418"/>
                  <a:pt x="624886" y="1894642"/>
                </a:cubicBezTo>
                <a:cubicBezTo>
                  <a:pt x="679990" y="1918256"/>
                  <a:pt x="815819" y="1946310"/>
                  <a:pt x="846620" y="1955109"/>
                </a:cubicBezTo>
                <a:cubicBezTo>
                  <a:pt x="1079065" y="2021516"/>
                  <a:pt x="849903" y="1983656"/>
                  <a:pt x="1169142" y="2015576"/>
                </a:cubicBezTo>
                <a:lnTo>
                  <a:pt x="1713398" y="1995421"/>
                </a:lnTo>
                <a:cubicBezTo>
                  <a:pt x="2232965" y="1966559"/>
                  <a:pt x="1726381" y="1996725"/>
                  <a:pt x="1955289" y="1955109"/>
                </a:cubicBezTo>
                <a:cubicBezTo>
                  <a:pt x="2008587" y="1945419"/>
                  <a:pt x="2062796" y="1941672"/>
                  <a:pt x="2116550" y="1934953"/>
                </a:cubicBezTo>
                <a:cubicBezTo>
                  <a:pt x="2143427" y="1928234"/>
                  <a:pt x="2170014" y="1920230"/>
                  <a:pt x="2197180" y="1914797"/>
                </a:cubicBezTo>
                <a:cubicBezTo>
                  <a:pt x="2248796" y="1904475"/>
                  <a:pt x="2326291" y="1900638"/>
                  <a:pt x="2378599" y="1874486"/>
                </a:cubicBezTo>
                <a:cubicBezTo>
                  <a:pt x="2400268" y="1863653"/>
                  <a:pt x="2418038" y="1846193"/>
                  <a:pt x="2439072" y="1834174"/>
                </a:cubicBezTo>
                <a:cubicBezTo>
                  <a:pt x="2465162" y="1819267"/>
                  <a:pt x="2493935" y="1809322"/>
                  <a:pt x="2519702" y="1793863"/>
                </a:cubicBezTo>
                <a:cubicBezTo>
                  <a:pt x="2561250" y="1768937"/>
                  <a:pt x="2597311" y="1734907"/>
                  <a:pt x="2640648" y="1713240"/>
                </a:cubicBezTo>
                <a:cubicBezTo>
                  <a:pt x="2740284" y="1663427"/>
                  <a:pt x="2692772" y="1682429"/>
                  <a:pt x="2781751" y="1652773"/>
                </a:cubicBezTo>
                <a:cubicBezTo>
                  <a:pt x="2801909" y="1639336"/>
                  <a:pt x="2820555" y="1623294"/>
                  <a:pt x="2842224" y="1612461"/>
                </a:cubicBezTo>
                <a:cubicBezTo>
                  <a:pt x="2861229" y="1602959"/>
                  <a:pt x="2886105" y="1605578"/>
                  <a:pt x="2902697" y="1592305"/>
                </a:cubicBezTo>
                <a:cubicBezTo>
                  <a:pt x="2954637" y="1550757"/>
                  <a:pt x="2996766" y="1498245"/>
                  <a:pt x="3043800" y="1451215"/>
                </a:cubicBezTo>
                <a:lnTo>
                  <a:pt x="3084116" y="1410903"/>
                </a:lnTo>
                <a:cubicBezTo>
                  <a:pt x="3091986" y="1395164"/>
                  <a:pt x="3144589" y="1299469"/>
                  <a:pt x="3144589" y="1269813"/>
                </a:cubicBezTo>
                <a:cubicBezTo>
                  <a:pt x="3144589" y="1088287"/>
                  <a:pt x="3141918" y="906289"/>
                  <a:pt x="3124431" y="725607"/>
                </a:cubicBezTo>
                <a:cubicBezTo>
                  <a:pt x="3120328" y="683215"/>
                  <a:pt x="3077085" y="631298"/>
                  <a:pt x="3043800" y="604673"/>
                </a:cubicBezTo>
                <a:cubicBezTo>
                  <a:pt x="3024882" y="589540"/>
                  <a:pt x="3002246" y="579494"/>
                  <a:pt x="2983328" y="564361"/>
                </a:cubicBezTo>
                <a:cubicBezTo>
                  <a:pt x="2968488" y="552490"/>
                  <a:pt x="2957852" y="535921"/>
                  <a:pt x="2943012" y="524050"/>
                </a:cubicBezTo>
                <a:cubicBezTo>
                  <a:pt x="2900723" y="490222"/>
                  <a:pt x="2821187" y="450570"/>
                  <a:pt x="2781751" y="423271"/>
                </a:cubicBezTo>
                <a:cubicBezTo>
                  <a:pt x="2726506" y="385028"/>
                  <a:pt x="2668002" y="349844"/>
                  <a:pt x="2620490" y="302336"/>
                </a:cubicBezTo>
                <a:cubicBezTo>
                  <a:pt x="2600333" y="282180"/>
                  <a:pt x="2584768" y="256011"/>
                  <a:pt x="2560018" y="241869"/>
                </a:cubicBezTo>
                <a:cubicBezTo>
                  <a:pt x="2535964" y="228125"/>
                  <a:pt x="2506264" y="228432"/>
                  <a:pt x="2479387" y="221713"/>
                </a:cubicBezTo>
                <a:cubicBezTo>
                  <a:pt x="2452510" y="208276"/>
                  <a:pt x="2426803" y="192187"/>
                  <a:pt x="2398757" y="181401"/>
                </a:cubicBezTo>
                <a:cubicBezTo>
                  <a:pt x="2339262" y="158520"/>
                  <a:pt x="2217338" y="120934"/>
                  <a:pt x="2217338" y="120934"/>
                </a:cubicBezTo>
                <a:cubicBezTo>
                  <a:pt x="2197180" y="100778"/>
                  <a:pt x="2181616" y="74609"/>
                  <a:pt x="2156865" y="60467"/>
                </a:cubicBezTo>
                <a:cubicBezTo>
                  <a:pt x="2132811" y="46723"/>
                  <a:pt x="2102873" y="47921"/>
                  <a:pt x="2076235" y="40311"/>
                </a:cubicBezTo>
                <a:cubicBezTo>
                  <a:pt x="1919770" y="-4390"/>
                  <a:pt x="2138381" y="32415"/>
                  <a:pt x="1814186" y="0"/>
                </a:cubicBezTo>
                <a:cubicBezTo>
                  <a:pt x="1558856" y="6718"/>
                  <a:pt x="1303339" y="8289"/>
                  <a:pt x="1048196" y="20155"/>
                </a:cubicBezTo>
                <a:cubicBezTo>
                  <a:pt x="1013972" y="21747"/>
                  <a:pt x="980792" y="32608"/>
                  <a:pt x="947408" y="40311"/>
                </a:cubicBezTo>
                <a:cubicBezTo>
                  <a:pt x="893419" y="52769"/>
                  <a:pt x="786147" y="80623"/>
                  <a:pt x="786147" y="80623"/>
                </a:cubicBezTo>
                <a:cubicBezTo>
                  <a:pt x="765989" y="94060"/>
                  <a:pt x="747941" y="111392"/>
                  <a:pt x="725674" y="120934"/>
                </a:cubicBezTo>
                <a:cubicBezTo>
                  <a:pt x="700210" y="131846"/>
                  <a:pt x="667588" y="124988"/>
                  <a:pt x="645044" y="141090"/>
                </a:cubicBezTo>
                <a:cubicBezTo>
                  <a:pt x="617707" y="160615"/>
                  <a:pt x="606694" y="196432"/>
                  <a:pt x="584571" y="221713"/>
                </a:cubicBezTo>
                <a:cubicBezTo>
                  <a:pt x="559541" y="250316"/>
                  <a:pt x="532545" y="277309"/>
                  <a:pt x="503940" y="302336"/>
                </a:cubicBezTo>
                <a:cubicBezTo>
                  <a:pt x="445384" y="353567"/>
                  <a:pt x="421369" y="361310"/>
                  <a:pt x="362837" y="403115"/>
                </a:cubicBezTo>
                <a:cubicBezTo>
                  <a:pt x="335499" y="422640"/>
                  <a:pt x="311376" y="446915"/>
                  <a:pt x="282207" y="463582"/>
                </a:cubicBezTo>
                <a:cubicBezTo>
                  <a:pt x="263758" y="474123"/>
                  <a:pt x="240739" y="474236"/>
                  <a:pt x="221734" y="483738"/>
                </a:cubicBezTo>
                <a:cubicBezTo>
                  <a:pt x="200065" y="494571"/>
                  <a:pt x="181419" y="510613"/>
                  <a:pt x="161261" y="524050"/>
                </a:cubicBezTo>
                <a:cubicBezTo>
                  <a:pt x="112611" y="597018"/>
                  <a:pt x="142614" y="573684"/>
                  <a:pt x="80630" y="60467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85520"/>
            <a:ext cx="1128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Who/what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080" y="1585520"/>
            <a:ext cx="112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9017" y="1737920"/>
            <a:ext cx="182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Where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5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9" grpId="0" animBg="1"/>
      <p:bldP spid="10" grpId="0" animBg="1"/>
      <p:bldP spid="5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20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7503" y="1433836"/>
            <a:ext cx="851294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The human mind creates a sentence model made up of meaningful chunks, not words.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695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83558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You Can’t Teach Grammar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30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21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63932" y="788844"/>
            <a:ext cx="898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What meaning does each convey?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932" y="2190904"/>
            <a:ext cx="898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Table: Who?  What?  or   Where?</a:t>
            </a:r>
            <a:endParaRPr lang="en-US" sz="3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26007" y="1874482"/>
            <a:ext cx="1572294" cy="1108567"/>
          </a:xfrm>
          <a:custGeom>
            <a:avLst/>
            <a:gdLst>
              <a:gd name="connsiteX0" fmla="*/ 181419 w 3144589"/>
              <a:gd name="connsiteY0" fmla="*/ 584517 h 2015576"/>
              <a:gd name="connsiteX1" fmla="*/ 40315 w 3144589"/>
              <a:gd name="connsiteY1" fmla="*/ 806230 h 2015576"/>
              <a:gd name="connsiteX2" fmla="*/ 0 w 3144589"/>
              <a:gd name="connsiteY2" fmla="*/ 1048099 h 2015576"/>
              <a:gd name="connsiteX3" fmla="*/ 60473 w 3144589"/>
              <a:gd name="connsiteY3" fmla="*/ 1471371 h 2015576"/>
              <a:gd name="connsiteX4" fmla="*/ 100788 w 3144589"/>
              <a:gd name="connsiteY4" fmla="*/ 1551994 h 2015576"/>
              <a:gd name="connsiteX5" fmla="*/ 181419 w 3144589"/>
              <a:gd name="connsiteY5" fmla="*/ 1632617 h 2015576"/>
              <a:gd name="connsiteX6" fmla="*/ 342680 w 3144589"/>
              <a:gd name="connsiteY6" fmla="*/ 1753551 h 2015576"/>
              <a:gd name="connsiteX7" fmla="*/ 443468 w 3144589"/>
              <a:gd name="connsiteY7" fmla="*/ 1793863 h 2015576"/>
              <a:gd name="connsiteX8" fmla="*/ 624886 w 3144589"/>
              <a:gd name="connsiteY8" fmla="*/ 1894642 h 2015576"/>
              <a:gd name="connsiteX9" fmla="*/ 846620 w 3144589"/>
              <a:gd name="connsiteY9" fmla="*/ 1955109 h 2015576"/>
              <a:gd name="connsiteX10" fmla="*/ 1169142 w 3144589"/>
              <a:gd name="connsiteY10" fmla="*/ 2015576 h 2015576"/>
              <a:gd name="connsiteX11" fmla="*/ 1713398 w 3144589"/>
              <a:gd name="connsiteY11" fmla="*/ 1995421 h 2015576"/>
              <a:gd name="connsiteX12" fmla="*/ 1955289 w 3144589"/>
              <a:gd name="connsiteY12" fmla="*/ 1955109 h 2015576"/>
              <a:gd name="connsiteX13" fmla="*/ 2116550 w 3144589"/>
              <a:gd name="connsiteY13" fmla="*/ 1934953 h 2015576"/>
              <a:gd name="connsiteX14" fmla="*/ 2197180 w 3144589"/>
              <a:gd name="connsiteY14" fmla="*/ 1914797 h 2015576"/>
              <a:gd name="connsiteX15" fmla="*/ 2378599 w 3144589"/>
              <a:gd name="connsiteY15" fmla="*/ 1874486 h 2015576"/>
              <a:gd name="connsiteX16" fmla="*/ 2439072 w 3144589"/>
              <a:gd name="connsiteY16" fmla="*/ 1834174 h 2015576"/>
              <a:gd name="connsiteX17" fmla="*/ 2519702 w 3144589"/>
              <a:gd name="connsiteY17" fmla="*/ 1793863 h 2015576"/>
              <a:gd name="connsiteX18" fmla="*/ 2640648 w 3144589"/>
              <a:gd name="connsiteY18" fmla="*/ 1713240 h 2015576"/>
              <a:gd name="connsiteX19" fmla="*/ 2781751 w 3144589"/>
              <a:gd name="connsiteY19" fmla="*/ 1652773 h 2015576"/>
              <a:gd name="connsiteX20" fmla="*/ 2842224 w 3144589"/>
              <a:gd name="connsiteY20" fmla="*/ 1612461 h 2015576"/>
              <a:gd name="connsiteX21" fmla="*/ 2902697 w 3144589"/>
              <a:gd name="connsiteY21" fmla="*/ 1592305 h 2015576"/>
              <a:gd name="connsiteX22" fmla="*/ 3043800 w 3144589"/>
              <a:gd name="connsiteY22" fmla="*/ 1451215 h 2015576"/>
              <a:gd name="connsiteX23" fmla="*/ 3084116 w 3144589"/>
              <a:gd name="connsiteY23" fmla="*/ 1410903 h 2015576"/>
              <a:gd name="connsiteX24" fmla="*/ 3144589 w 3144589"/>
              <a:gd name="connsiteY24" fmla="*/ 1269813 h 2015576"/>
              <a:gd name="connsiteX25" fmla="*/ 3124431 w 3144589"/>
              <a:gd name="connsiteY25" fmla="*/ 725607 h 2015576"/>
              <a:gd name="connsiteX26" fmla="*/ 3043800 w 3144589"/>
              <a:gd name="connsiteY26" fmla="*/ 604673 h 2015576"/>
              <a:gd name="connsiteX27" fmla="*/ 2983328 w 3144589"/>
              <a:gd name="connsiteY27" fmla="*/ 564361 h 2015576"/>
              <a:gd name="connsiteX28" fmla="*/ 2943012 w 3144589"/>
              <a:gd name="connsiteY28" fmla="*/ 524050 h 2015576"/>
              <a:gd name="connsiteX29" fmla="*/ 2781751 w 3144589"/>
              <a:gd name="connsiteY29" fmla="*/ 423271 h 2015576"/>
              <a:gd name="connsiteX30" fmla="*/ 2620490 w 3144589"/>
              <a:gd name="connsiteY30" fmla="*/ 302336 h 2015576"/>
              <a:gd name="connsiteX31" fmla="*/ 2560018 w 3144589"/>
              <a:gd name="connsiteY31" fmla="*/ 241869 h 2015576"/>
              <a:gd name="connsiteX32" fmla="*/ 2479387 w 3144589"/>
              <a:gd name="connsiteY32" fmla="*/ 221713 h 2015576"/>
              <a:gd name="connsiteX33" fmla="*/ 2398757 w 3144589"/>
              <a:gd name="connsiteY33" fmla="*/ 181401 h 2015576"/>
              <a:gd name="connsiteX34" fmla="*/ 2217338 w 3144589"/>
              <a:gd name="connsiteY34" fmla="*/ 120934 h 2015576"/>
              <a:gd name="connsiteX35" fmla="*/ 2156865 w 3144589"/>
              <a:gd name="connsiteY35" fmla="*/ 60467 h 2015576"/>
              <a:gd name="connsiteX36" fmla="*/ 2076235 w 3144589"/>
              <a:gd name="connsiteY36" fmla="*/ 40311 h 2015576"/>
              <a:gd name="connsiteX37" fmla="*/ 1814186 w 3144589"/>
              <a:gd name="connsiteY37" fmla="*/ 0 h 2015576"/>
              <a:gd name="connsiteX38" fmla="*/ 1048196 w 3144589"/>
              <a:gd name="connsiteY38" fmla="*/ 20155 h 2015576"/>
              <a:gd name="connsiteX39" fmla="*/ 947408 w 3144589"/>
              <a:gd name="connsiteY39" fmla="*/ 40311 h 2015576"/>
              <a:gd name="connsiteX40" fmla="*/ 786147 w 3144589"/>
              <a:gd name="connsiteY40" fmla="*/ 80623 h 2015576"/>
              <a:gd name="connsiteX41" fmla="*/ 725674 w 3144589"/>
              <a:gd name="connsiteY41" fmla="*/ 120934 h 2015576"/>
              <a:gd name="connsiteX42" fmla="*/ 645044 w 3144589"/>
              <a:gd name="connsiteY42" fmla="*/ 141090 h 2015576"/>
              <a:gd name="connsiteX43" fmla="*/ 584571 w 3144589"/>
              <a:gd name="connsiteY43" fmla="*/ 221713 h 2015576"/>
              <a:gd name="connsiteX44" fmla="*/ 503940 w 3144589"/>
              <a:gd name="connsiteY44" fmla="*/ 302336 h 2015576"/>
              <a:gd name="connsiteX45" fmla="*/ 362837 w 3144589"/>
              <a:gd name="connsiteY45" fmla="*/ 403115 h 2015576"/>
              <a:gd name="connsiteX46" fmla="*/ 282207 w 3144589"/>
              <a:gd name="connsiteY46" fmla="*/ 463582 h 2015576"/>
              <a:gd name="connsiteX47" fmla="*/ 221734 w 3144589"/>
              <a:gd name="connsiteY47" fmla="*/ 483738 h 2015576"/>
              <a:gd name="connsiteX48" fmla="*/ 161261 w 3144589"/>
              <a:gd name="connsiteY48" fmla="*/ 524050 h 2015576"/>
              <a:gd name="connsiteX49" fmla="*/ 80630 w 3144589"/>
              <a:gd name="connsiteY49" fmla="*/ 604673 h 201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4589" h="2015576">
                <a:moveTo>
                  <a:pt x="181419" y="584517"/>
                </a:moveTo>
                <a:cubicBezTo>
                  <a:pt x="107234" y="673529"/>
                  <a:pt x="65806" y="697902"/>
                  <a:pt x="40315" y="806230"/>
                </a:cubicBezTo>
                <a:cubicBezTo>
                  <a:pt x="21593" y="885792"/>
                  <a:pt x="0" y="1048099"/>
                  <a:pt x="0" y="1048099"/>
                </a:cubicBezTo>
                <a:cubicBezTo>
                  <a:pt x="18068" y="1337151"/>
                  <a:pt x="-18386" y="1293953"/>
                  <a:pt x="60473" y="1471371"/>
                </a:cubicBezTo>
                <a:cubicBezTo>
                  <a:pt x="72677" y="1498828"/>
                  <a:pt x="82759" y="1527957"/>
                  <a:pt x="100788" y="1551994"/>
                </a:cubicBezTo>
                <a:cubicBezTo>
                  <a:pt x="123594" y="1582399"/>
                  <a:pt x="153010" y="1607367"/>
                  <a:pt x="181419" y="1632617"/>
                </a:cubicBezTo>
                <a:cubicBezTo>
                  <a:pt x="200496" y="1649573"/>
                  <a:pt x="303072" y="1733749"/>
                  <a:pt x="342680" y="1753551"/>
                </a:cubicBezTo>
                <a:cubicBezTo>
                  <a:pt x="375044" y="1769732"/>
                  <a:pt x="411104" y="1777682"/>
                  <a:pt x="443468" y="1793863"/>
                </a:cubicBezTo>
                <a:cubicBezTo>
                  <a:pt x="596354" y="1870299"/>
                  <a:pt x="489018" y="1836418"/>
                  <a:pt x="624886" y="1894642"/>
                </a:cubicBezTo>
                <a:cubicBezTo>
                  <a:pt x="679990" y="1918256"/>
                  <a:pt x="815819" y="1946310"/>
                  <a:pt x="846620" y="1955109"/>
                </a:cubicBezTo>
                <a:cubicBezTo>
                  <a:pt x="1079065" y="2021516"/>
                  <a:pt x="849903" y="1983656"/>
                  <a:pt x="1169142" y="2015576"/>
                </a:cubicBezTo>
                <a:lnTo>
                  <a:pt x="1713398" y="1995421"/>
                </a:lnTo>
                <a:cubicBezTo>
                  <a:pt x="2232965" y="1966559"/>
                  <a:pt x="1726381" y="1996725"/>
                  <a:pt x="1955289" y="1955109"/>
                </a:cubicBezTo>
                <a:cubicBezTo>
                  <a:pt x="2008587" y="1945419"/>
                  <a:pt x="2062796" y="1941672"/>
                  <a:pt x="2116550" y="1934953"/>
                </a:cubicBezTo>
                <a:cubicBezTo>
                  <a:pt x="2143427" y="1928234"/>
                  <a:pt x="2170014" y="1920230"/>
                  <a:pt x="2197180" y="1914797"/>
                </a:cubicBezTo>
                <a:cubicBezTo>
                  <a:pt x="2248796" y="1904475"/>
                  <a:pt x="2326291" y="1900638"/>
                  <a:pt x="2378599" y="1874486"/>
                </a:cubicBezTo>
                <a:cubicBezTo>
                  <a:pt x="2400268" y="1863653"/>
                  <a:pt x="2418038" y="1846193"/>
                  <a:pt x="2439072" y="1834174"/>
                </a:cubicBezTo>
                <a:cubicBezTo>
                  <a:pt x="2465162" y="1819267"/>
                  <a:pt x="2493935" y="1809322"/>
                  <a:pt x="2519702" y="1793863"/>
                </a:cubicBezTo>
                <a:cubicBezTo>
                  <a:pt x="2561250" y="1768937"/>
                  <a:pt x="2597311" y="1734907"/>
                  <a:pt x="2640648" y="1713240"/>
                </a:cubicBezTo>
                <a:cubicBezTo>
                  <a:pt x="2740284" y="1663427"/>
                  <a:pt x="2692772" y="1682429"/>
                  <a:pt x="2781751" y="1652773"/>
                </a:cubicBezTo>
                <a:cubicBezTo>
                  <a:pt x="2801909" y="1639336"/>
                  <a:pt x="2820555" y="1623294"/>
                  <a:pt x="2842224" y="1612461"/>
                </a:cubicBezTo>
                <a:cubicBezTo>
                  <a:pt x="2861229" y="1602959"/>
                  <a:pt x="2886105" y="1605578"/>
                  <a:pt x="2902697" y="1592305"/>
                </a:cubicBezTo>
                <a:cubicBezTo>
                  <a:pt x="2954637" y="1550757"/>
                  <a:pt x="2996766" y="1498245"/>
                  <a:pt x="3043800" y="1451215"/>
                </a:cubicBezTo>
                <a:lnTo>
                  <a:pt x="3084116" y="1410903"/>
                </a:lnTo>
                <a:cubicBezTo>
                  <a:pt x="3091986" y="1395164"/>
                  <a:pt x="3144589" y="1299469"/>
                  <a:pt x="3144589" y="1269813"/>
                </a:cubicBezTo>
                <a:cubicBezTo>
                  <a:pt x="3144589" y="1088287"/>
                  <a:pt x="3141918" y="906289"/>
                  <a:pt x="3124431" y="725607"/>
                </a:cubicBezTo>
                <a:cubicBezTo>
                  <a:pt x="3120328" y="683215"/>
                  <a:pt x="3077085" y="631298"/>
                  <a:pt x="3043800" y="604673"/>
                </a:cubicBezTo>
                <a:cubicBezTo>
                  <a:pt x="3024882" y="589540"/>
                  <a:pt x="3002246" y="579494"/>
                  <a:pt x="2983328" y="564361"/>
                </a:cubicBezTo>
                <a:cubicBezTo>
                  <a:pt x="2968488" y="552490"/>
                  <a:pt x="2957852" y="535921"/>
                  <a:pt x="2943012" y="524050"/>
                </a:cubicBezTo>
                <a:cubicBezTo>
                  <a:pt x="2900723" y="490222"/>
                  <a:pt x="2821187" y="450570"/>
                  <a:pt x="2781751" y="423271"/>
                </a:cubicBezTo>
                <a:cubicBezTo>
                  <a:pt x="2726506" y="385028"/>
                  <a:pt x="2668002" y="349844"/>
                  <a:pt x="2620490" y="302336"/>
                </a:cubicBezTo>
                <a:cubicBezTo>
                  <a:pt x="2600333" y="282180"/>
                  <a:pt x="2584768" y="256011"/>
                  <a:pt x="2560018" y="241869"/>
                </a:cubicBezTo>
                <a:cubicBezTo>
                  <a:pt x="2535964" y="228125"/>
                  <a:pt x="2506264" y="228432"/>
                  <a:pt x="2479387" y="221713"/>
                </a:cubicBezTo>
                <a:cubicBezTo>
                  <a:pt x="2452510" y="208276"/>
                  <a:pt x="2426803" y="192187"/>
                  <a:pt x="2398757" y="181401"/>
                </a:cubicBezTo>
                <a:cubicBezTo>
                  <a:pt x="2339262" y="158520"/>
                  <a:pt x="2217338" y="120934"/>
                  <a:pt x="2217338" y="120934"/>
                </a:cubicBezTo>
                <a:cubicBezTo>
                  <a:pt x="2197180" y="100778"/>
                  <a:pt x="2181616" y="74609"/>
                  <a:pt x="2156865" y="60467"/>
                </a:cubicBezTo>
                <a:cubicBezTo>
                  <a:pt x="2132811" y="46723"/>
                  <a:pt x="2102873" y="47921"/>
                  <a:pt x="2076235" y="40311"/>
                </a:cubicBezTo>
                <a:cubicBezTo>
                  <a:pt x="1919770" y="-4390"/>
                  <a:pt x="2138381" y="32415"/>
                  <a:pt x="1814186" y="0"/>
                </a:cubicBezTo>
                <a:cubicBezTo>
                  <a:pt x="1558856" y="6718"/>
                  <a:pt x="1303339" y="8289"/>
                  <a:pt x="1048196" y="20155"/>
                </a:cubicBezTo>
                <a:cubicBezTo>
                  <a:pt x="1013972" y="21747"/>
                  <a:pt x="980792" y="32608"/>
                  <a:pt x="947408" y="40311"/>
                </a:cubicBezTo>
                <a:cubicBezTo>
                  <a:pt x="893419" y="52769"/>
                  <a:pt x="786147" y="80623"/>
                  <a:pt x="786147" y="80623"/>
                </a:cubicBezTo>
                <a:cubicBezTo>
                  <a:pt x="765989" y="94060"/>
                  <a:pt x="747941" y="111392"/>
                  <a:pt x="725674" y="120934"/>
                </a:cubicBezTo>
                <a:cubicBezTo>
                  <a:pt x="700210" y="131846"/>
                  <a:pt x="667588" y="124988"/>
                  <a:pt x="645044" y="141090"/>
                </a:cubicBezTo>
                <a:cubicBezTo>
                  <a:pt x="617707" y="160615"/>
                  <a:pt x="606694" y="196432"/>
                  <a:pt x="584571" y="221713"/>
                </a:cubicBezTo>
                <a:cubicBezTo>
                  <a:pt x="559541" y="250316"/>
                  <a:pt x="532545" y="277309"/>
                  <a:pt x="503940" y="302336"/>
                </a:cubicBezTo>
                <a:cubicBezTo>
                  <a:pt x="445384" y="353567"/>
                  <a:pt x="421369" y="361310"/>
                  <a:pt x="362837" y="403115"/>
                </a:cubicBezTo>
                <a:cubicBezTo>
                  <a:pt x="335499" y="422640"/>
                  <a:pt x="311376" y="446915"/>
                  <a:pt x="282207" y="463582"/>
                </a:cubicBezTo>
                <a:cubicBezTo>
                  <a:pt x="263758" y="474123"/>
                  <a:pt x="240739" y="474236"/>
                  <a:pt x="221734" y="483738"/>
                </a:cubicBezTo>
                <a:cubicBezTo>
                  <a:pt x="200065" y="494571"/>
                  <a:pt x="181419" y="510613"/>
                  <a:pt x="161261" y="524050"/>
                </a:cubicBezTo>
                <a:cubicBezTo>
                  <a:pt x="112611" y="597018"/>
                  <a:pt x="142614" y="573684"/>
                  <a:pt x="80630" y="60467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931" y="3170369"/>
            <a:ext cx="898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On the table: Who? What? or Where?</a:t>
            </a:r>
            <a:endParaRPr lang="en-US" sz="3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091399" y="2897703"/>
            <a:ext cx="1953315" cy="1108567"/>
          </a:xfrm>
          <a:custGeom>
            <a:avLst/>
            <a:gdLst>
              <a:gd name="connsiteX0" fmla="*/ 181419 w 3144589"/>
              <a:gd name="connsiteY0" fmla="*/ 584517 h 2015576"/>
              <a:gd name="connsiteX1" fmla="*/ 40315 w 3144589"/>
              <a:gd name="connsiteY1" fmla="*/ 806230 h 2015576"/>
              <a:gd name="connsiteX2" fmla="*/ 0 w 3144589"/>
              <a:gd name="connsiteY2" fmla="*/ 1048099 h 2015576"/>
              <a:gd name="connsiteX3" fmla="*/ 60473 w 3144589"/>
              <a:gd name="connsiteY3" fmla="*/ 1471371 h 2015576"/>
              <a:gd name="connsiteX4" fmla="*/ 100788 w 3144589"/>
              <a:gd name="connsiteY4" fmla="*/ 1551994 h 2015576"/>
              <a:gd name="connsiteX5" fmla="*/ 181419 w 3144589"/>
              <a:gd name="connsiteY5" fmla="*/ 1632617 h 2015576"/>
              <a:gd name="connsiteX6" fmla="*/ 342680 w 3144589"/>
              <a:gd name="connsiteY6" fmla="*/ 1753551 h 2015576"/>
              <a:gd name="connsiteX7" fmla="*/ 443468 w 3144589"/>
              <a:gd name="connsiteY7" fmla="*/ 1793863 h 2015576"/>
              <a:gd name="connsiteX8" fmla="*/ 624886 w 3144589"/>
              <a:gd name="connsiteY8" fmla="*/ 1894642 h 2015576"/>
              <a:gd name="connsiteX9" fmla="*/ 846620 w 3144589"/>
              <a:gd name="connsiteY9" fmla="*/ 1955109 h 2015576"/>
              <a:gd name="connsiteX10" fmla="*/ 1169142 w 3144589"/>
              <a:gd name="connsiteY10" fmla="*/ 2015576 h 2015576"/>
              <a:gd name="connsiteX11" fmla="*/ 1713398 w 3144589"/>
              <a:gd name="connsiteY11" fmla="*/ 1995421 h 2015576"/>
              <a:gd name="connsiteX12" fmla="*/ 1955289 w 3144589"/>
              <a:gd name="connsiteY12" fmla="*/ 1955109 h 2015576"/>
              <a:gd name="connsiteX13" fmla="*/ 2116550 w 3144589"/>
              <a:gd name="connsiteY13" fmla="*/ 1934953 h 2015576"/>
              <a:gd name="connsiteX14" fmla="*/ 2197180 w 3144589"/>
              <a:gd name="connsiteY14" fmla="*/ 1914797 h 2015576"/>
              <a:gd name="connsiteX15" fmla="*/ 2378599 w 3144589"/>
              <a:gd name="connsiteY15" fmla="*/ 1874486 h 2015576"/>
              <a:gd name="connsiteX16" fmla="*/ 2439072 w 3144589"/>
              <a:gd name="connsiteY16" fmla="*/ 1834174 h 2015576"/>
              <a:gd name="connsiteX17" fmla="*/ 2519702 w 3144589"/>
              <a:gd name="connsiteY17" fmla="*/ 1793863 h 2015576"/>
              <a:gd name="connsiteX18" fmla="*/ 2640648 w 3144589"/>
              <a:gd name="connsiteY18" fmla="*/ 1713240 h 2015576"/>
              <a:gd name="connsiteX19" fmla="*/ 2781751 w 3144589"/>
              <a:gd name="connsiteY19" fmla="*/ 1652773 h 2015576"/>
              <a:gd name="connsiteX20" fmla="*/ 2842224 w 3144589"/>
              <a:gd name="connsiteY20" fmla="*/ 1612461 h 2015576"/>
              <a:gd name="connsiteX21" fmla="*/ 2902697 w 3144589"/>
              <a:gd name="connsiteY21" fmla="*/ 1592305 h 2015576"/>
              <a:gd name="connsiteX22" fmla="*/ 3043800 w 3144589"/>
              <a:gd name="connsiteY22" fmla="*/ 1451215 h 2015576"/>
              <a:gd name="connsiteX23" fmla="*/ 3084116 w 3144589"/>
              <a:gd name="connsiteY23" fmla="*/ 1410903 h 2015576"/>
              <a:gd name="connsiteX24" fmla="*/ 3144589 w 3144589"/>
              <a:gd name="connsiteY24" fmla="*/ 1269813 h 2015576"/>
              <a:gd name="connsiteX25" fmla="*/ 3124431 w 3144589"/>
              <a:gd name="connsiteY25" fmla="*/ 725607 h 2015576"/>
              <a:gd name="connsiteX26" fmla="*/ 3043800 w 3144589"/>
              <a:gd name="connsiteY26" fmla="*/ 604673 h 2015576"/>
              <a:gd name="connsiteX27" fmla="*/ 2983328 w 3144589"/>
              <a:gd name="connsiteY27" fmla="*/ 564361 h 2015576"/>
              <a:gd name="connsiteX28" fmla="*/ 2943012 w 3144589"/>
              <a:gd name="connsiteY28" fmla="*/ 524050 h 2015576"/>
              <a:gd name="connsiteX29" fmla="*/ 2781751 w 3144589"/>
              <a:gd name="connsiteY29" fmla="*/ 423271 h 2015576"/>
              <a:gd name="connsiteX30" fmla="*/ 2620490 w 3144589"/>
              <a:gd name="connsiteY30" fmla="*/ 302336 h 2015576"/>
              <a:gd name="connsiteX31" fmla="*/ 2560018 w 3144589"/>
              <a:gd name="connsiteY31" fmla="*/ 241869 h 2015576"/>
              <a:gd name="connsiteX32" fmla="*/ 2479387 w 3144589"/>
              <a:gd name="connsiteY32" fmla="*/ 221713 h 2015576"/>
              <a:gd name="connsiteX33" fmla="*/ 2398757 w 3144589"/>
              <a:gd name="connsiteY33" fmla="*/ 181401 h 2015576"/>
              <a:gd name="connsiteX34" fmla="*/ 2217338 w 3144589"/>
              <a:gd name="connsiteY34" fmla="*/ 120934 h 2015576"/>
              <a:gd name="connsiteX35" fmla="*/ 2156865 w 3144589"/>
              <a:gd name="connsiteY35" fmla="*/ 60467 h 2015576"/>
              <a:gd name="connsiteX36" fmla="*/ 2076235 w 3144589"/>
              <a:gd name="connsiteY36" fmla="*/ 40311 h 2015576"/>
              <a:gd name="connsiteX37" fmla="*/ 1814186 w 3144589"/>
              <a:gd name="connsiteY37" fmla="*/ 0 h 2015576"/>
              <a:gd name="connsiteX38" fmla="*/ 1048196 w 3144589"/>
              <a:gd name="connsiteY38" fmla="*/ 20155 h 2015576"/>
              <a:gd name="connsiteX39" fmla="*/ 947408 w 3144589"/>
              <a:gd name="connsiteY39" fmla="*/ 40311 h 2015576"/>
              <a:gd name="connsiteX40" fmla="*/ 786147 w 3144589"/>
              <a:gd name="connsiteY40" fmla="*/ 80623 h 2015576"/>
              <a:gd name="connsiteX41" fmla="*/ 725674 w 3144589"/>
              <a:gd name="connsiteY41" fmla="*/ 120934 h 2015576"/>
              <a:gd name="connsiteX42" fmla="*/ 645044 w 3144589"/>
              <a:gd name="connsiteY42" fmla="*/ 141090 h 2015576"/>
              <a:gd name="connsiteX43" fmla="*/ 584571 w 3144589"/>
              <a:gd name="connsiteY43" fmla="*/ 221713 h 2015576"/>
              <a:gd name="connsiteX44" fmla="*/ 503940 w 3144589"/>
              <a:gd name="connsiteY44" fmla="*/ 302336 h 2015576"/>
              <a:gd name="connsiteX45" fmla="*/ 362837 w 3144589"/>
              <a:gd name="connsiteY45" fmla="*/ 403115 h 2015576"/>
              <a:gd name="connsiteX46" fmla="*/ 282207 w 3144589"/>
              <a:gd name="connsiteY46" fmla="*/ 463582 h 2015576"/>
              <a:gd name="connsiteX47" fmla="*/ 221734 w 3144589"/>
              <a:gd name="connsiteY47" fmla="*/ 483738 h 2015576"/>
              <a:gd name="connsiteX48" fmla="*/ 161261 w 3144589"/>
              <a:gd name="connsiteY48" fmla="*/ 524050 h 2015576"/>
              <a:gd name="connsiteX49" fmla="*/ 80630 w 3144589"/>
              <a:gd name="connsiteY49" fmla="*/ 604673 h 201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4589" h="2015576">
                <a:moveTo>
                  <a:pt x="181419" y="584517"/>
                </a:moveTo>
                <a:cubicBezTo>
                  <a:pt x="107234" y="673529"/>
                  <a:pt x="65806" y="697902"/>
                  <a:pt x="40315" y="806230"/>
                </a:cubicBezTo>
                <a:cubicBezTo>
                  <a:pt x="21593" y="885792"/>
                  <a:pt x="0" y="1048099"/>
                  <a:pt x="0" y="1048099"/>
                </a:cubicBezTo>
                <a:cubicBezTo>
                  <a:pt x="18068" y="1337151"/>
                  <a:pt x="-18386" y="1293953"/>
                  <a:pt x="60473" y="1471371"/>
                </a:cubicBezTo>
                <a:cubicBezTo>
                  <a:pt x="72677" y="1498828"/>
                  <a:pt x="82759" y="1527957"/>
                  <a:pt x="100788" y="1551994"/>
                </a:cubicBezTo>
                <a:cubicBezTo>
                  <a:pt x="123594" y="1582399"/>
                  <a:pt x="153010" y="1607367"/>
                  <a:pt x="181419" y="1632617"/>
                </a:cubicBezTo>
                <a:cubicBezTo>
                  <a:pt x="200496" y="1649573"/>
                  <a:pt x="303072" y="1733749"/>
                  <a:pt x="342680" y="1753551"/>
                </a:cubicBezTo>
                <a:cubicBezTo>
                  <a:pt x="375044" y="1769732"/>
                  <a:pt x="411104" y="1777682"/>
                  <a:pt x="443468" y="1793863"/>
                </a:cubicBezTo>
                <a:cubicBezTo>
                  <a:pt x="596354" y="1870299"/>
                  <a:pt x="489018" y="1836418"/>
                  <a:pt x="624886" y="1894642"/>
                </a:cubicBezTo>
                <a:cubicBezTo>
                  <a:pt x="679990" y="1918256"/>
                  <a:pt x="815819" y="1946310"/>
                  <a:pt x="846620" y="1955109"/>
                </a:cubicBezTo>
                <a:cubicBezTo>
                  <a:pt x="1079065" y="2021516"/>
                  <a:pt x="849903" y="1983656"/>
                  <a:pt x="1169142" y="2015576"/>
                </a:cubicBezTo>
                <a:lnTo>
                  <a:pt x="1713398" y="1995421"/>
                </a:lnTo>
                <a:cubicBezTo>
                  <a:pt x="2232965" y="1966559"/>
                  <a:pt x="1726381" y="1996725"/>
                  <a:pt x="1955289" y="1955109"/>
                </a:cubicBezTo>
                <a:cubicBezTo>
                  <a:pt x="2008587" y="1945419"/>
                  <a:pt x="2062796" y="1941672"/>
                  <a:pt x="2116550" y="1934953"/>
                </a:cubicBezTo>
                <a:cubicBezTo>
                  <a:pt x="2143427" y="1928234"/>
                  <a:pt x="2170014" y="1920230"/>
                  <a:pt x="2197180" y="1914797"/>
                </a:cubicBezTo>
                <a:cubicBezTo>
                  <a:pt x="2248796" y="1904475"/>
                  <a:pt x="2326291" y="1900638"/>
                  <a:pt x="2378599" y="1874486"/>
                </a:cubicBezTo>
                <a:cubicBezTo>
                  <a:pt x="2400268" y="1863653"/>
                  <a:pt x="2418038" y="1846193"/>
                  <a:pt x="2439072" y="1834174"/>
                </a:cubicBezTo>
                <a:cubicBezTo>
                  <a:pt x="2465162" y="1819267"/>
                  <a:pt x="2493935" y="1809322"/>
                  <a:pt x="2519702" y="1793863"/>
                </a:cubicBezTo>
                <a:cubicBezTo>
                  <a:pt x="2561250" y="1768937"/>
                  <a:pt x="2597311" y="1734907"/>
                  <a:pt x="2640648" y="1713240"/>
                </a:cubicBezTo>
                <a:cubicBezTo>
                  <a:pt x="2740284" y="1663427"/>
                  <a:pt x="2692772" y="1682429"/>
                  <a:pt x="2781751" y="1652773"/>
                </a:cubicBezTo>
                <a:cubicBezTo>
                  <a:pt x="2801909" y="1639336"/>
                  <a:pt x="2820555" y="1623294"/>
                  <a:pt x="2842224" y="1612461"/>
                </a:cubicBezTo>
                <a:cubicBezTo>
                  <a:pt x="2861229" y="1602959"/>
                  <a:pt x="2886105" y="1605578"/>
                  <a:pt x="2902697" y="1592305"/>
                </a:cubicBezTo>
                <a:cubicBezTo>
                  <a:pt x="2954637" y="1550757"/>
                  <a:pt x="2996766" y="1498245"/>
                  <a:pt x="3043800" y="1451215"/>
                </a:cubicBezTo>
                <a:lnTo>
                  <a:pt x="3084116" y="1410903"/>
                </a:lnTo>
                <a:cubicBezTo>
                  <a:pt x="3091986" y="1395164"/>
                  <a:pt x="3144589" y="1299469"/>
                  <a:pt x="3144589" y="1269813"/>
                </a:cubicBezTo>
                <a:cubicBezTo>
                  <a:pt x="3144589" y="1088287"/>
                  <a:pt x="3141918" y="906289"/>
                  <a:pt x="3124431" y="725607"/>
                </a:cubicBezTo>
                <a:cubicBezTo>
                  <a:pt x="3120328" y="683215"/>
                  <a:pt x="3077085" y="631298"/>
                  <a:pt x="3043800" y="604673"/>
                </a:cubicBezTo>
                <a:cubicBezTo>
                  <a:pt x="3024882" y="589540"/>
                  <a:pt x="3002246" y="579494"/>
                  <a:pt x="2983328" y="564361"/>
                </a:cubicBezTo>
                <a:cubicBezTo>
                  <a:pt x="2968488" y="552490"/>
                  <a:pt x="2957852" y="535921"/>
                  <a:pt x="2943012" y="524050"/>
                </a:cubicBezTo>
                <a:cubicBezTo>
                  <a:pt x="2900723" y="490222"/>
                  <a:pt x="2821187" y="450570"/>
                  <a:pt x="2781751" y="423271"/>
                </a:cubicBezTo>
                <a:cubicBezTo>
                  <a:pt x="2726506" y="385028"/>
                  <a:pt x="2668002" y="349844"/>
                  <a:pt x="2620490" y="302336"/>
                </a:cubicBezTo>
                <a:cubicBezTo>
                  <a:pt x="2600333" y="282180"/>
                  <a:pt x="2584768" y="256011"/>
                  <a:pt x="2560018" y="241869"/>
                </a:cubicBezTo>
                <a:cubicBezTo>
                  <a:pt x="2535964" y="228125"/>
                  <a:pt x="2506264" y="228432"/>
                  <a:pt x="2479387" y="221713"/>
                </a:cubicBezTo>
                <a:cubicBezTo>
                  <a:pt x="2452510" y="208276"/>
                  <a:pt x="2426803" y="192187"/>
                  <a:pt x="2398757" y="181401"/>
                </a:cubicBezTo>
                <a:cubicBezTo>
                  <a:pt x="2339262" y="158520"/>
                  <a:pt x="2217338" y="120934"/>
                  <a:pt x="2217338" y="120934"/>
                </a:cubicBezTo>
                <a:cubicBezTo>
                  <a:pt x="2197180" y="100778"/>
                  <a:pt x="2181616" y="74609"/>
                  <a:pt x="2156865" y="60467"/>
                </a:cubicBezTo>
                <a:cubicBezTo>
                  <a:pt x="2132811" y="46723"/>
                  <a:pt x="2102873" y="47921"/>
                  <a:pt x="2076235" y="40311"/>
                </a:cubicBezTo>
                <a:cubicBezTo>
                  <a:pt x="1919770" y="-4390"/>
                  <a:pt x="2138381" y="32415"/>
                  <a:pt x="1814186" y="0"/>
                </a:cubicBezTo>
                <a:cubicBezTo>
                  <a:pt x="1558856" y="6718"/>
                  <a:pt x="1303339" y="8289"/>
                  <a:pt x="1048196" y="20155"/>
                </a:cubicBezTo>
                <a:cubicBezTo>
                  <a:pt x="1013972" y="21747"/>
                  <a:pt x="980792" y="32608"/>
                  <a:pt x="947408" y="40311"/>
                </a:cubicBezTo>
                <a:cubicBezTo>
                  <a:pt x="893419" y="52769"/>
                  <a:pt x="786147" y="80623"/>
                  <a:pt x="786147" y="80623"/>
                </a:cubicBezTo>
                <a:cubicBezTo>
                  <a:pt x="765989" y="94060"/>
                  <a:pt x="747941" y="111392"/>
                  <a:pt x="725674" y="120934"/>
                </a:cubicBezTo>
                <a:cubicBezTo>
                  <a:pt x="700210" y="131846"/>
                  <a:pt x="667588" y="124988"/>
                  <a:pt x="645044" y="141090"/>
                </a:cubicBezTo>
                <a:cubicBezTo>
                  <a:pt x="617707" y="160615"/>
                  <a:pt x="606694" y="196432"/>
                  <a:pt x="584571" y="221713"/>
                </a:cubicBezTo>
                <a:cubicBezTo>
                  <a:pt x="559541" y="250316"/>
                  <a:pt x="532545" y="277309"/>
                  <a:pt x="503940" y="302336"/>
                </a:cubicBezTo>
                <a:cubicBezTo>
                  <a:pt x="445384" y="353567"/>
                  <a:pt x="421369" y="361310"/>
                  <a:pt x="362837" y="403115"/>
                </a:cubicBezTo>
                <a:cubicBezTo>
                  <a:pt x="335499" y="422640"/>
                  <a:pt x="311376" y="446915"/>
                  <a:pt x="282207" y="463582"/>
                </a:cubicBezTo>
                <a:cubicBezTo>
                  <a:pt x="263758" y="474123"/>
                  <a:pt x="240739" y="474236"/>
                  <a:pt x="221734" y="483738"/>
                </a:cubicBezTo>
                <a:cubicBezTo>
                  <a:pt x="200065" y="494571"/>
                  <a:pt x="181419" y="510613"/>
                  <a:pt x="161261" y="524050"/>
                </a:cubicBezTo>
                <a:cubicBezTo>
                  <a:pt x="112611" y="597018"/>
                  <a:pt x="142614" y="573684"/>
                  <a:pt x="80630" y="60467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067" y="4149165"/>
            <a:ext cx="898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"/>
                <a:cs typeface="Verdana"/>
              </a:rPr>
              <a:t>K</a:t>
            </a:r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itchen: Who?  What? </a:t>
            </a:r>
            <a:r>
              <a:rPr lang="en-US" sz="3600" dirty="0">
                <a:solidFill>
                  <a:schemeClr val="bg1"/>
                </a:solidFill>
                <a:latin typeface="Verdana"/>
                <a:cs typeface="Verdana"/>
              </a:rPr>
              <a:t>or Where</a:t>
            </a:r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?</a:t>
            </a:r>
            <a:endParaRPr lang="en-US" sz="3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81957" y="3992701"/>
            <a:ext cx="1800916" cy="900385"/>
          </a:xfrm>
          <a:custGeom>
            <a:avLst/>
            <a:gdLst>
              <a:gd name="connsiteX0" fmla="*/ 181419 w 3144589"/>
              <a:gd name="connsiteY0" fmla="*/ 584517 h 2015576"/>
              <a:gd name="connsiteX1" fmla="*/ 40315 w 3144589"/>
              <a:gd name="connsiteY1" fmla="*/ 806230 h 2015576"/>
              <a:gd name="connsiteX2" fmla="*/ 0 w 3144589"/>
              <a:gd name="connsiteY2" fmla="*/ 1048099 h 2015576"/>
              <a:gd name="connsiteX3" fmla="*/ 60473 w 3144589"/>
              <a:gd name="connsiteY3" fmla="*/ 1471371 h 2015576"/>
              <a:gd name="connsiteX4" fmla="*/ 100788 w 3144589"/>
              <a:gd name="connsiteY4" fmla="*/ 1551994 h 2015576"/>
              <a:gd name="connsiteX5" fmla="*/ 181419 w 3144589"/>
              <a:gd name="connsiteY5" fmla="*/ 1632617 h 2015576"/>
              <a:gd name="connsiteX6" fmla="*/ 342680 w 3144589"/>
              <a:gd name="connsiteY6" fmla="*/ 1753551 h 2015576"/>
              <a:gd name="connsiteX7" fmla="*/ 443468 w 3144589"/>
              <a:gd name="connsiteY7" fmla="*/ 1793863 h 2015576"/>
              <a:gd name="connsiteX8" fmla="*/ 624886 w 3144589"/>
              <a:gd name="connsiteY8" fmla="*/ 1894642 h 2015576"/>
              <a:gd name="connsiteX9" fmla="*/ 846620 w 3144589"/>
              <a:gd name="connsiteY9" fmla="*/ 1955109 h 2015576"/>
              <a:gd name="connsiteX10" fmla="*/ 1169142 w 3144589"/>
              <a:gd name="connsiteY10" fmla="*/ 2015576 h 2015576"/>
              <a:gd name="connsiteX11" fmla="*/ 1713398 w 3144589"/>
              <a:gd name="connsiteY11" fmla="*/ 1995421 h 2015576"/>
              <a:gd name="connsiteX12" fmla="*/ 1955289 w 3144589"/>
              <a:gd name="connsiteY12" fmla="*/ 1955109 h 2015576"/>
              <a:gd name="connsiteX13" fmla="*/ 2116550 w 3144589"/>
              <a:gd name="connsiteY13" fmla="*/ 1934953 h 2015576"/>
              <a:gd name="connsiteX14" fmla="*/ 2197180 w 3144589"/>
              <a:gd name="connsiteY14" fmla="*/ 1914797 h 2015576"/>
              <a:gd name="connsiteX15" fmla="*/ 2378599 w 3144589"/>
              <a:gd name="connsiteY15" fmla="*/ 1874486 h 2015576"/>
              <a:gd name="connsiteX16" fmla="*/ 2439072 w 3144589"/>
              <a:gd name="connsiteY16" fmla="*/ 1834174 h 2015576"/>
              <a:gd name="connsiteX17" fmla="*/ 2519702 w 3144589"/>
              <a:gd name="connsiteY17" fmla="*/ 1793863 h 2015576"/>
              <a:gd name="connsiteX18" fmla="*/ 2640648 w 3144589"/>
              <a:gd name="connsiteY18" fmla="*/ 1713240 h 2015576"/>
              <a:gd name="connsiteX19" fmla="*/ 2781751 w 3144589"/>
              <a:gd name="connsiteY19" fmla="*/ 1652773 h 2015576"/>
              <a:gd name="connsiteX20" fmla="*/ 2842224 w 3144589"/>
              <a:gd name="connsiteY20" fmla="*/ 1612461 h 2015576"/>
              <a:gd name="connsiteX21" fmla="*/ 2902697 w 3144589"/>
              <a:gd name="connsiteY21" fmla="*/ 1592305 h 2015576"/>
              <a:gd name="connsiteX22" fmla="*/ 3043800 w 3144589"/>
              <a:gd name="connsiteY22" fmla="*/ 1451215 h 2015576"/>
              <a:gd name="connsiteX23" fmla="*/ 3084116 w 3144589"/>
              <a:gd name="connsiteY23" fmla="*/ 1410903 h 2015576"/>
              <a:gd name="connsiteX24" fmla="*/ 3144589 w 3144589"/>
              <a:gd name="connsiteY24" fmla="*/ 1269813 h 2015576"/>
              <a:gd name="connsiteX25" fmla="*/ 3124431 w 3144589"/>
              <a:gd name="connsiteY25" fmla="*/ 725607 h 2015576"/>
              <a:gd name="connsiteX26" fmla="*/ 3043800 w 3144589"/>
              <a:gd name="connsiteY26" fmla="*/ 604673 h 2015576"/>
              <a:gd name="connsiteX27" fmla="*/ 2983328 w 3144589"/>
              <a:gd name="connsiteY27" fmla="*/ 564361 h 2015576"/>
              <a:gd name="connsiteX28" fmla="*/ 2943012 w 3144589"/>
              <a:gd name="connsiteY28" fmla="*/ 524050 h 2015576"/>
              <a:gd name="connsiteX29" fmla="*/ 2781751 w 3144589"/>
              <a:gd name="connsiteY29" fmla="*/ 423271 h 2015576"/>
              <a:gd name="connsiteX30" fmla="*/ 2620490 w 3144589"/>
              <a:gd name="connsiteY30" fmla="*/ 302336 h 2015576"/>
              <a:gd name="connsiteX31" fmla="*/ 2560018 w 3144589"/>
              <a:gd name="connsiteY31" fmla="*/ 241869 h 2015576"/>
              <a:gd name="connsiteX32" fmla="*/ 2479387 w 3144589"/>
              <a:gd name="connsiteY32" fmla="*/ 221713 h 2015576"/>
              <a:gd name="connsiteX33" fmla="*/ 2398757 w 3144589"/>
              <a:gd name="connsiteY33" fmla="*/ 181401 h 2015576"/>
              <a:gd name="connsiteX34" fmla="*/ 2217338 w 3144589"/>
              <a:gd name="connsiteY34" fmla="*/ 120934 h 2015576"/>
              <a:gd name="connsiteX35" fmla="*/ 2156865 w 3144589"/>
              <a:gd name="connsiteY35" fmla="*/ 60467 h 2015576"/>
              <a:gd name="connsiteX36" fmla="*/ 2076235 w 3144589"/>
              <a:gd name="connsiteY36" fmla="*/ 40311 h 2015576"/>
              <a:gd name="connsiteX37" fmla="*/ 1814186 w 3144589"/>
              <a:gd name="connsiteY37" fmla="*/ 0 h 2015576"/>
              <a:gd name="connsiteX38" fmla="*/ 1048196 w 3144589"/>
              <a:gd name="connsiteY38" fmla="*/ 20155 h 2015576"/>
              <a:gd name="connsiteX39" fmla="*/ 947408 w 3144589"/>
              <a:gd name="connsiteY39" fmla="*/ 40311 h 2015576"/>
              <a:gd name="connsiteX40" fmla="*/ 786147 w 3144589"/>
              <a:gd name="connsiteY40" fmla="*/ 80623 h 2015576"/>
              <a:gd name="connsiteX41" fmla="*/ 725674 w 3144589"/>
              <a:gd name="connsiteY41" fmla="*/ 120934 h 2015576"/>
              <a:gd name="connsiteX42" fmla="*/ 645044 w 3144589"/>
              <a:gd name="connsiteY42" fmla="*/ 141090 h 2015576"/>
              <a:gd name="connsiteX43" fmla="*/ 584571 w 3144589"/>
              <a:gd name="connsiteY43" fmla="*/ 221713 h 2015576"/>
              <a:gd name="connsiteX44" fmla="*/ 503940 w 3144589"/>
              <a:gd name="connsiteY44" fmla="*/ 302336 h 2015576"/>
              <a:gd name="connsiteX45" fmla="*/ 362837 w 3144589"/>
              <a:gd name="connsiteY45" fmla="*/ 403115 h 2015576"/>
              <a:gd name="connsiteX46" fmla="*/ 282207 w 3144589"/>
              <a:gd name="connsiteY46" fmla="*/ 463582 h 2015576"/>
              <a:gd name="connsiteX47" fmla="*/ 221734 w 3144589"/>
              <a:gd name="connsiteY47" fmla="*/ 483738 h 2015576"/>
              <a:gd name="connsiteX48" fmla="*/ 161261 w 3144589"/>
              <a:gd name="connsiteY48" fmla="*/ 524050 h 2015576"/>
              <a:gd name="connsiteX49" fmla="*/ 80630 w 3144589"/>
              <a:gd name="connsiteY49" fmla="*/ 604673 h 201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4589" h="2015576">
                <a:moveTo>
                  <a:pt x="181419" y="584517"/>
                </a:moveTo>
                <a:cubicBezTo>
                  <a:pt x="107234" y="673529"/>
                  <a:pt x="65806" y="697902"/>
                  <a:pt x="40315" y="806230"/>
                </a:cubicBezTo>
                <a:cubicBezTo>
                  <a:pt x="21593" y="885792"/>
                  <a:pt x="0" y="1048099"/>
                  <a:pt x="0" y="1048099"/>
                </a:cubicBezTo>
                <a:cubicBezTo>
                  <a:pt x="18068" y="1337151"/>
                  <a:pt x="-18386" y="1293953"/>
                  <a:pt x="60473" y="1471371"/>
                </a:cubicBezTo>
                <a:cubicBezTo>
                  <a:pt x="72677" y="1498828"/>
                  <a:pt x="82759" y="1527957"/>
                  <a:pt x="100788" y="1551994"/>
                </a:cubicBezTo>
                <a:cubicBezTo>
                  <a:pt x="123594" y="1582399"/>
                  <a:pt x="153010" y="1607367"/>
                  <a:pt x="181419" y="1632617"/>
                </a:cubicBezTo>
                <a:cubicBezTo>
                  <a:pt x="200496" y="1649573"/>
                  <a:pt x="303072" y="1733749"/>
                  <a:pt x="342680" y="1753551"/>
                </a:cubicBezTo>
                <a:cubicBezTo>
                  <a:pt x="375044" y="1769732"/>
                  <a:pt x="411104" y="1777682"/>
                  <a:pt x="443468" y="1793863"/>
                </a:cubicBezTo>
                <a:cubicBezTo>
                  <a:pt x="596354" y="1870299"/>
                  <a:pt x="489018" y="1836418"/>
                  <a:pt x="624886" y="1894642"/>
                </a:cubicBezTo>
                <a:cubicBezTo>
                  <a:pt x="679990" y="1918256"/>
                  <a:pt x="815819" y="1946310"/>
                  <a:pt x="846620" y="1955109"/>
                </a:cubicBezTo>
                <a:cubicBezTo>
                  <a:pt x="1079065" y="2021516"/>
                  <a:pt x="849903" y="1983656"/>
                  <a:pt x="1169142" y="2015576"/>
                </a:cubicBezTo>
                <a:lnTo>
                  <a:pt x="1713398" y="1995421"/>
                </a:lnTo>
                <a:cubicBezTo>
                  <a:pt x="2232965" y="1966559"/>
                  <a:pt x="1726381" y="1996725"/>
                  <a:pt x="1955289" y="1955109"/>
                </a:cubicBezTo>
                <a:cubicBezTo>
                  <a:pt x="2008587" y="1945419"/>
                  <a:pt x="2062796" y="1941672"/>
                  <a:pt x="2116550" y="1934953"/>
                </a:cubicBezTo>
                <a:cubicBezTo>
                  <a:pt x="2143427" y="1928234"/>
                  <a:pt x="2170014" y="1920230"/>
                  <a:pt x="2197180" y="1914797"/>
                </a:cubicBezTo>
                <a:cubicBezTo>
                  <a:pt x="2248796" y="1904475"/>
                  <a:pt x="2326291" y="1900638"/>
                  <a:pt x="2378599" y="1874486"/>
                </a:cubicBezTo>
                <a:cubicBezTo>
                  <a:pt x="2400268" y="1863653"/>
                  <a:pt x="2418038" y="1846193"/>
                  <a:pt x="2439072" y="1834174"/>
                </a:cubicBezTo>
                <a:cubicBezTo>
                  <a:pt x="2465162" y="1819267"/>
                  <a:pt x="2493935" y="1809322"/>
                  <a:pt x="2519702" y="1793863"/>
                </a:cubicBezTo>
                <a:cubicBezTo>
                  <a:pt x="2561250" y="1768937"/>
                  <a:pt x="2597311" y="1734907"/>
                  <a:pt x="2640648" y="1713240"/>
                </a:cubicBezTo>
                <a:cubicBezTo>
                  <a:pt x="2740284" y="1663427"/>
                  <a:pt x="2692772" y="1682429"/>
                  <a:pt x="2781751" y="1652773"/>
                </a:cubicBezTo>
                <a:cubicBezTo>
                  <a:pt x="2801909" y="1639336"/>
                  <a:pt x="2820555" y="1623294"/>
                  <a:pt x="2842224" y="1612461"/>
                </a:cubicBezTo>
                <a:cubicBezTo>
                  <a:pt x="2861229" y="1602959"/>
                  <a:pt x="2886105" y="1605578"/>
                  <a:pt x="2902697" y="1592305"/>
                </a:cubicBezTo>
                <a:cubicBezTo>
                  <a:pt x="2954637" y="1550757"/>
                  <a:pt x="2996766" y="1498245"/>
                  <a:pt x="3043800" y="1451215"/>
                </a:cubicBezTo>
                <a:lnTo>
                  <a:pt x="3084116" y="1410903"/>
                </a:lnTo>
                <a:cubicBezTo>
                  <a:pt x="3091986" y="1395164"/>
                  <a:pt x="3144589" y="1299469"/>
                  <a:pt x="3144589" y="1269813"/>
                </a:cubicBezTo>
                <a:cubicBezTo>
                  <a:pt x="3144589" y="1088287"/>
                  <a:pt x="3141918" y="906289"/>
                  <a:pt x="3124431" y="725607"/>
                </a:cubicBezTo>
                <a:cubicBezTo>
                  <a:pt x="3120328" y="683215"/>
                  <a:pt x="3077085" y="631298"/>
                  <a:pt x="3043800" y="604673"/>
                </a:cubicBezTo>
                <a:cubicBezTo>
                  <a:pt x="3024882" y="589540"/>
                  <a:pt x="3002246" y="579494"/>
                  <a:pt x="2983328" y="564361"/>
                </a:cubicBezTo>
                <a:cubicBezTo>
                  <a:pt x="2968488" y="552490"/>
                  <a:pt x="2957852" y="535921"/>
                  <a:pt x="2943012" y="524050"/>
                </a:cubicBezTo>
                <a:cubicBezTo>
                  <a:pt x="2900723" y="490222"/>
                  <a:pt x="2821187" y="450570"/>
                  <a:pt x="2781751" y="423271"/>
                </a:cubicBezTo>
                <a:cubicBezTo>
                  <a:pt x="2726506" y="385028"/>
                  <a:pt x="2668002" y="349844"/>
                  <a:pt x="2620490" y="302336"/>
                </a:cubicBezTo>
                <a:cubicBezTo>
                  <a:pt x="2600333" y="282180"/>
                  <a:pt x="2584768" y="256011"/>
                  <a:pt x="2560018" y="241869"/>
                </a:cubicBezTo>
                <a:cubicBezTo>
                  <a:pt x="2535964" y="228125"/>
                  <a:pt x="2506264" y="228432"/>
                  <a:pt x="2479387" y="221713"/>
                </a:cubicBezTo>
                <a:cubicBezTo>
                  <a:pt x="2452510" y="208276"/>
                  <a:pt x="2426803" y="192187"/>
                  <a:pt x="2398757" y="181401"/>
                </a:cubicBezTo>
                <a:cubicBezTo>
                  <a:pt x="2339262" y="158520"/>
                  <a:pt x="2217338" y="120934"/>
                  <a:pt x="2217338" y="120934"/>
                </a:cubicBezTo>
                <a:cubicBezTo>
                  <a:pt x="2197180" y="100778"/>
                  <a:pt x="2181616" y="74609"/>
                  <a:pt x="2156865" y="60467"/>
                </a:cubicBezTo>
                <a:cubicBezTo>
                  <a:pt x="2132811" y="46723"/>
                  <a:pt x="2102873" y="47921"/>
                  <a:pt x="2076235" y="40311"/>
                </a:cubicBezTo>
                <a:cubicBezTo>
                  <a:pt x="1919770" y="-4390"/>
                  <a:pt x="2138381" y="32415"/>
                  <a:pt x="1814186" y="0"/>
                </a:cubicBezTo>
                <a:cubicBezTo>
                  <a:pt x="1558856" y="6718"/>
                  <a:pt x="1303339" y="8289"/>
                  <a:pt x="1048196" y="20155"/>
                </a:cubicBezTo>
                <a:cubicBezTo>
                  <a:pt x="1013972" y="21747"/>
                  <a:pt x="980792" y="32608"/>
                  <a:pt x="947408" y="40311"/>
                </a:cubicBezTo>
                <a:cubicBezTo>
                  <a:pt x="893419" y="52769"/>
                  <a:pt x="786147" y="80623"/>
                  <a:pt x="786147" y="80623"/>
                </a:cubicBezTo>
                <a:cubicBezTo>
                  <a:pt x="765989" y="94060"/>
                  <a:pt x="747941" y="111392"/>
                  <a:pt x="725674" y="120934"/>
                </a:cubicBezTo>
                <a:cubicBezTo>
                  <a:pt x="700210" y="131846"/>
                  <a:pt x="667588" y="124988"/>
                  <a:pt x="645044" y="141090"/>
                </a:cubicBezTo>
                <a:cubicBezTo>
                  <a:pt x="617707" y="160615"/>
                  <a:pt x="606694" y="196432"/>
                  <a:pt x="584571" y="221713"/>
                </a:cubicBezTo>
                <a:cubicBezTo>
                  <a:pt x="559541" y="250316"/>
                  <a:pt x="532545" y="277309"/>
                  <a:pt x="503940" y="302336"/>
                </a:cubicBezTo>
                <a:cubicBezTo>
                  <a:pt x="445384" y="353567"/>
                  <a:pt x="421369" y="361310"/>
                  <a:pt x="362837" y="403115"/>
                </a:cubicBezTo>
                <a:cubicBezTo>
                  <a:pt x="335499" y="422640"/>
                  <a:pt x="311376" y="446915"/>
                  <a:pt x="282207" y="463582"/>
                </a:cubicBezTo>
                <a:cubicBezTo>
                  <a:pt x="263758" y="474123"/>
                  <a:pt x="240739" y="474236"/>
                  <a:pt x="221734" y="483738"/>
                </a:cubicBezTo>
                <a:cubicBezTo>
                  <a:pt x="200065" y="494571"/>
                  <a:pt x="181419" y="510613"/>
                  <a:pt x="161261" y="524050"/>
                </a:cubicBezTo>
                <a:cubicBezTo>
                  <a:pt x="112611" y="597018"/>
                  <a:pt x="142614" y="573684"/>
                  <a:pt x="80630" y="60467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879" y="5027181"/>
            <a:ext cx="898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In the </a:t>
            </a:r>
            <a:r>
              <a:rPr lang="en-US" sz="3600" dirty="0" err="1" smtClean="0">
                <a:solidFill>
                  <a:schemeClr val="bg1"/>
                </a:solidFill>
                <a:latin typeface="Verdana"/>
                <a:cs typeface="Verdana"/>
              </a:rPr>
              <a:t>kitchen:Who</a:t>
            </a:r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? What? or </a:t>
            </a:r>
            <a:r>
              <a:rPr lang="en-US" sz="3400" dirty="0">
                <a:solidFill>
                  <a:schemeClr val="bg1"/>
                </a:solidFill>
                <a:latin typeface="Verdana"/>
                <a:cs typeface="Verdana"/>
              </a:rPr>
              <a:t>Where</a:t>
            </a:r>
            <a:r>
              <a:rPr lang="en-US" sz="3400" dirty="0" smtClean="0">
                <a:solidFill>
                  <a:schemeClr val="bg1"/>
                </a:solidFill>
                <a:latin typeface="Verdana"/>
                <a:cs typeface="Verdana"/>
              </a:rPr>
              <a:t>?</a:t>
            </a:r>
            <a:endParaRPr lang="en-US" sz="3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055367" y="4866169"/>
            <a:ext cx="2043941" cy="900385"/>
          </a:xfrm>
          <a:custGeom>
            <a:avLst/>
            <a:gdLst>
              <a:gd name="connsiteX0" fmla="*/ 181419 w 3144589"/>
              <a:gd name="connsiteY0" fmla="*/ 584517 h 2015576"/>
              <a:gd name="connsiteX1" fmla="*/ 40315 w 3144589"/>
              <a:gd name="connsiteY1" fmla="*/ 806230 h 2015576"/>
              <a:gd name="connsiteX2" fmla="*/ 0 w 3144589"/>
              <a:gd name="connsiteY2" fmla="*/ 1048099 h 2015576"/>
              <a:gd name="connsiteX3" fmla="*/ 60473 w 3144589"/>
              <a:gd name="connsiteY3" fmla="*/ 1471371 h 2015576"/>
              <a:gd name="connsiteX4" fmla="*/ 100788 w 3144589"/>
              <a:gd name="connsiteY4" fmla="*/ 1551994 h 2015576"/>
              <a:gd name="connsiteX5" fmla="*/ 181419 w 3144589"/>
              <a:gd name="connsiteY5" fmla="*/ 1632617 h 2015576"/>
              <a:gd name="connsiteX6" fmla="*/ 342680 w 3144589"/>
              <a:gd name="connsiteY6" fmla="*/ 1753551 h 2015576"/>
              <a:gd name="connsiteX7" fmla="*/ 443468 w 3144589"/>
              <a:gd name="connsiteY7" fmla="*/ 1793863 h 2015576"/>
              <a:gd name="connsiteX8" fmla="*/ 624886 w 3144589"/>
              <a:gd name="connsiteY8" fmla="*/ 1894642 h 2015576"/>
              <a:gd name="connsiteX9" fmla="*/ 846620 w 3144589"/>
              <a:gd name="connsiteY9" fmla="*/ 1955109 h 2015576"/>
              <a:gd name="connsiteX10" fmla="*/ 1169142 w 3144589"/>
              <a:gd name="connsiteY10" fmla="*/ 2015576 h 2015576"/>
              <a:gd name="connsiteX11" fmla="*/ 1713398 w 3144589"/>
              <a:gd name="connsiteY11" fmla="*/ 1995421 h 2015576"/>
              <a:gd name="connsiteX12" fmla="*/ 1955289 w 3144589"/>
              <a:gd name="connsiteY12" fmla="*/ 1955109 h 2015576"/>
              <a:gd name="connsiteX13" fmla="*/ 2116550 w 3144589"/>
              <a:gd name="connsiteY13" fmla="*/ 1934953 h 2015576"/>
              <a:gd name="connsiteX14" fmla="*/ 2197180 w 3144589"/>
              <a:gd name="connsiteY14" fmla="*/ 1914797 h 2015576"/>
              <a:gd name="connsiteX15" fmla="*/ 2378599 w 3144589"/>
              <a:gd name="connsiteY15" fmla="*/ 1874486 h 2015576"/>
              <a:gd name="connsiteX16" fmla="*/ 2439072 w 3144589"/>
              <a:gd name="connsiteY16" fmla="*/ 1834174 h 2015576"/>
              <a:gd name="connsiteX17" fmla="*/ 2519702 w 3144589"/>
              <a:gd name="connsiteY17" fmla="*/ 1793863 h 2015576"/>
              <a:gd name="connsiteX18" fmla="*/ 2640648 w 3144589"/>
              <a:gd name="connsiteY18" fmla="*/ 1713240 h 2015576"/>
              <a:gd name="connsiteX19" fmla="*/ 2781751 w 3144589"/>
              <a:gd name="connsiteY19" fmla="*/ 1652773 h 2015576"/>
              <a:gd name="connsiteX20" fmla="*/ 2842224 w 3144589"/>
              <a:gd name="connsiteY20" fmla="*/ 1612461 h 2015576"/>
              <a:gd name="connsiteX21" fmla="*/ 2902697 w 3144589"/>
              <a:gd name="connsiteY21" fmla="*/ 1592305 h 2015576"/>
              <a:gd name="connsiteX22" fmla="*/ 3043800 w 3144589"/>
              <a:gd name="connsiteY22" fmla="*/ 1451215 h 2015576"/>
              <a:gd name="connsiteX23" fmla="*/ 3084116 w 3144589"/>
              <a:gd name="connsiteY23" fmla="*/ 1410903 h 2015576"/>
              <a:gd name="connsiteX24" fmla="*/ 3144589 w 3144589"/>
              <a:gd name="connsiteY24" fmla="*/ 1269813 h 2015576"/>
              <a:gd name="connsiteX25" fmla="*/ 3124431 w 3144589"/>
              <a:gd name="connsiteY25" fmla="*/ 725607 h 2015576"/>
              <a:gd name="connsiteX26" fmla="*/ 3043800 w 3144589"/>
              <a:gd name="connsiteY26" fmla="*/ 604673 h 2015576"/>
              <a:gd name="connsiteX27" fmla="*/ 2983328 w 3144589"/>
              <a:gd name="connsiteY27" fmla="*/ 564361 h 2015576"/>
              <a:gd name="connsiteX28" fmla="*/ 2943012 w 3144589"/>
              <a:gd name="connsiteY28" fmla="*/ 524050 h 2015576"/>
              <a:gd name="connsiteX29" fmla="*/ 2781751 w 3144589"/>
              <a:gd name="connsiteY29" fmla="*/ 423271 h 2015576"/>
              <a:gd name="connsiteX30" fmla="*/ 2620490 w 3144589"/>
              <a:gd name="connsiteY30" fmla="*/ 302336 h 2015576"/>
              <a:gd name="connsiteX31" fmla="*/ 2560018 w 3144589"/>
              <a:gd name="connsiteY31" fmla="*/ 241869 h 2015576"/>
              <a:gd name="connsiteX32" fmla="*/ 2479387 w 3144589"/>
              <a:gd name="connsiteY32" fmla="*/ 221713 h 2015576"/>
              <a:gd name="connsiteX33" fmla="*/ 2398757 w 3144589"/>
              <a:gd name="connsiteY33" fmla="*/ 181401 h 2015576"/>
              <a:gd name="connsiteX34" fmla="*/ 2217338 w 3144589"/>
              <a:gd name="connsiteY34" fmla="*/ 120934 h 2015576"/>
              <a:gd name="connsiteX35" fmla="*/ 2156865 w 3144589"/>
              <a:gd name="connsiteY35" fmla="*/ 60467 h 2015576"/>
              <a:gd name="connsiteX36" fmla="*/ 2076235 w 3144589"/>
              <a:gd name="connsiteY36" fmla="*/ 40311 h 2015576"/>
              <a:gd name="connsiteX37" fmla="*/ 1814186 w 3144589"/>
              <a:gd name="connsiteY37" fmla="*/ 0 h 2015576"/>
              <a:gd name="connsiteX38" fmla="*/ 1048196 w 3144589"/>
              <a:gd name="connsiteY38" fmla="*/ 20155 h 2015576"/>
              <a:gd name="connsiteX39" fmla="*/ 947408 w 3144589"/>
              <a:gd name="connsiteY39" fmla="*/ 40311 h 2015576"/>
              <a:gd name="connsiteX40" fmla="*/ 786147 w 3144589"/>
              <a:gd name="connsiteY40" fmla="*/ 80623 h 2015576"/>
              <a:gd name="connsiteX41" fmla="*/ 725674 w 3144589"/>
              <a:gd name="connsiteY41" fmla="*/ 120934 h 2015576"/>
              <a:gd name="connsiteX42" fmla="*/ 645044 w 3144589"/>
              <a:gd name="connsiteY42" fmla="*/ 141090 h 2015576"/>
              <a:gd name="connsiteX43" fmla="*/ 584571 w 3144589"/>
              <a:gd name="connsiteY43" fmla="*/ 221713 h 2015576"/>
              <a:gd name="connsiteX44" fmla="*/ 503940 w 3144589"/>
              <a:gd name="connsiteY44" fmla="*/ 302336 h 2015576"/>
              <a:gd name="connsiteX45" fmla="*/ 362837 w 3144589"/>
              <a:gd name="connsiteY45" fmla="*/ 403115 h 2015576"/>
              <a:gd name="connsiteX46" fmla="*/ 282207 w 3144589"/>
              <a:gd name="connsiteY46" fmla="*/ 463582 h 2015576"/>
              <a:gd name="connsiteX47" fmla="*/ 221734 w 3144589"/>
              <a:gd name="connsiteY47" fmla="*/ 483738 h 2015576"/>
              <a:gd name="connsiteX48" fmla="*/ 161261 w 3144589"/>
              <a:gd name="connsiteY48" fmla="*/ 524050 h 2015576"/>
              <a:gd name="connsiteX49" fmla="*/ 80630 w 3144589"/>
              <a:gd name="connsiteY49" fmla="*/ 604673 h 201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4589" h="2015576">
                <a:moveTo>
                  <a:pt x="181419" y="584517"/>
                </a:moveTo>
                <a:cubicBezTo>
                  <a:pt x="107234" y="673529"/>
                  <a:pt x="65806" y="697902"/>
                  <a:pt x="40315" y="806230"/>
                </a:cubicBezTo>
                <a:cubicBezTo>
                  <a:pt x="21593" y="885792"/>
                  <a:pt x="0" y="1048099"/>
                  <a:pt x="0" y="1048099"/>
                </a:cubicBezTo>
                <a:cubicBezTo>
                  <a:pt x="18068" y="1337151"/>
                  <a:pt x="-18386" y="1293953"/>
                  <a:pt x="60473" y="1471371"/>
                </a:cubicBezTo>
                <a:cubicBezTo>
                  <a:pt x="72677" y="1498828"/>
                  <a:pt x="82759" y="1527957"/>
                  <a:pt x="100788" y="1551994"/>
                </a:cubicBezTo>
                <a:cubicBezTo>
                  <a:pt x="123594" y="1582399"/>
                  <a:pt x="153010" y="1607367"/>
                  <a:pt x="181419" y="1632617"/>
                </a:cubicBezTo>
                <a:cubicBezTo>
                  <a:pt x="200496" y="1649573"/>
                  <a:pt x="303072" y="1733749"/>
                  <a:pt x="342680" y="1753551"/>
                </a:cubicBezTo>
                <a:cubicBezTo>
                  <a:pt x="375044" y="1769732"/>
                  <a:pt x="411104" y="1777682"/>
                  <a:pt x="443468" y="1793863"/>
                </a:cubicBezTo>
                <a:cubicBezTo>
                  <a:pt x="596354" y="1870299"/>
                  <a:pt x="489018" y="1836418"/>
                  <a:pt x="624886" y="1894642"/>
                </a:cubicBezTo>
                <a:cubicBezTo>
                  <a:pt x="679990" y="1918256"/>
                  <a:pt x="815819" y="1946310"/>
                  <a:pt x="846620" y="1955109"/>
                </a:cubicBezTo>
                <a:cubicBezTo>
                  <a:pt x="1079065" y="2021516"/>
                  <a:pt x="849903" y="1983656"/>
                  <a:pt x="1169142" y="2015576"/>
                </a:cubicBezTo>
                <a:lnTo>
                  <a:pt x="1713398" y="1995421"/>
                </a:lnTo>
                <a:cubicBezTo>
                  <a:pt x="2232965" y="1966559"/>
                  <a:pt x="1726381" y="1996725"/>
                  <a:pt x="1955289" y="1955109"/>
                </a:cubicBezTo>
                <a:cubicBezTo>
                  <a:pt x="2008587" y="1945419"/>
                  <a:pt x="2062796" y="1941672"/>
                  <a:pt x="2116550" y="1934953"/>
                </a:cubicBezTo>
                <a:cubicBezTo>
                  <a:pt x="2143427" y="1928234"/>
                  <a:pt x="2170014" y="1920230"/>
                  <a:pt x="2197180" y="1914797"/>
                </a:cubicBezTo>
                <a:cubicBezTo>
                  <a:pt x="2248796" y="1904475"/>
                  <a:pt x="2326291" y="1900638"/>
                  <a:pt x="2378599" y="1874486"/>
                </a:cubicBezTo>
                <a:cubicBezTo>
                  <a:pt x="2400268" y="1863653"/>
                  <a:pt x="2418038" y="1846193"/>
                  <a:pt x="2439072" y="1834174"/>
                </a:cubicBezTo>
                <a:cubicBezTo>
                  <a:pt x="2465162" y="1819267"/>
                  <a:pt x="2493935" y="1809322"/>
                  <a:pt x="2519702" y="1793863"/>
                </a:cubicBezTo>
                <a:cubicBezTo>
                  <a:pt x="2561250" y="1768937"/>
                  <a:pt x="2597311" y="1734907"/>
                  <a:pt x="2640648" y="1713240"/>
                </a:cubicBezTo>
                <a:cubicBezTo>
                  <a:pt x="2740284" y="1663427"/>
                  <a:pt x="2692772" y="1682429"/>
                  <a:pt x="2781751" y="1652773"/>
                </a:cubicBezTo>
                <a:cubicBezTo>
                  <a:pt x="2801909" y="1639336"/>
                  <a:pt x="2820555" y="1623294"/>
                  <a:pt x="2842224" y="1612461"/>
                </a:cubicBezTo>
                <a:cubicBezTo>
                  <a:pt x="2861229" y="1602959"/>
                  <a:pt x="2886105" y="1605578"/>
                  <a:pt x="2902697" y="1592305"/>
                </a:cubicBezTo>
                <a:cubicBezTo>
                  <a:pt x="2954637" y="1550757"/>
                  <a:pt x="2996766" y="1498245"/>
                  <a:pt x="3043800" y="1451215"/>
                </a:cubicBezTo>
                <a:lnTo>
                  <a:pt x="3084116" y="1410903"/>
                </a:lnTo>
                <a:cubicBezTo>
                  <a:pt x="3091986" y="1395164"/>
                  <a:pt x="3144589" y="1299469"/>
                  <a:pt x="3144589" y="1269813"/>
                </a:cubicBezTo>
                <a:cubicBezTo>
                  <a:pt x="3144589" y="1088287"/>
                  <a:pt x="3141918" y="906289"/>
                  <a:pt x="3124431" y="725607"/>
                </a:cubicBezTo>
                <a:cubicBezTo>
                  <a:pt x="3120328" y="683215"/>
                  <a:pt x="3077085" y="631298"/>
                  <a:pt x="3043800" y="604673"/>
                </a:cubicBezTo>
                <a:cubicBezTo>
                  <a:pt x="3024882" y="589540"/>
                  <a:pt x="3002246" y="579494"/>
                  <a:pt x="2983328" y="564361"/>
                </a:cubicBezTo>
                <a:cubicBezTo>
                  <a:pt x="2968488" y="552490"/>
                  <a:pt x="2957852" y="535921"/>
                  <a:pt x="2943012" y="524050"/>
                </a:cubicBezTo>
                <a:cubicBezTo>
                  <a:pt x="2900723" y="490222"/>
                  <a:pt x="2821187" y="450570"/>
                  <a:pt x="2781751" y="423271"/>
                </a:cubicBezTo>
                <a:cubicBezTo>
                  <a:pt x="2726506" y="385028"/>
                  <a:pt x="2668002" y="349844"/>
                  <a:pt x="2620490" y="302336"/>
                </a:cubicBezTo>
                <a:cubicBezTo>
                  <a:pt x="2600333" y="282180"/>
                  <a:pt x="2584768" y="256011"/>
                  <a:pt x="2560018" y="241869"/>
                </a:cubicBezTo>
                <a:cubicBezTo>
                  <a:pt x="2535964" y="228125"/>
                  <a:pt x="2506264" y="228432"/>
                  <a:pt x="2479387" y="221713"/>
                </a:cubicBezTo>
                <a:cubicBezTo>
                  <a:pt x="2452510" y="208276"/>
                  <a:pt x="2426803" y="192187"/>
                  <a:pt x="2398757" y="181401"/>
                </a:cubicBezTo>
                <a:cubicBezTo>
                  <a:pt x="2339262" y="158520"/>
                  <a:pt x="2217338" y="120934"/>
                  <a:pt x="2217338" y="120934"/>
                </a:cubicBezTo>
                <a:cubicBezTo>
                  <a:pt x="2197180" y="100778"/>
                  <a:pt x="2181616" y="74609"/>
                  <a:pt x="2156865" y="60467"/>
                </a:cubicBezTo>
                <a:cubicBezTo>
                  <a:pt x="2132811" y="46723"/>
                  <a:pt x="2102873" y="47921"/>
                  <a:pt x="2076235" y="40311"/>
                </a:cubicBezTo>
                <a:cubicBezTo>
                  <a:pt x="1919770" y="-4390"/>
                  <a:pt x="2138381" y="32415"/>
                  <a:pt x="1814186" y="0"/>
                </a:cubicBezTo>
                <a:cubicBezTo>
                  <a:pt x="1558856" y="6718"/>
                  <a:pt x="1303339" y="8289"/>
                  <a:pt x="1048196" y="20155"/>
                </a:cubicBezTo>
                <a:cubicBezTo>
                  <a:pt x="1013972" y="21747"/>
                  <a:pt x="980792" y="32608"/>
                  <a:pt x="947408" y="40311"/>
                </a:cubicBezTo>
                <a:cubicBezTo>
                  <a:pt x="893419" y="52769"/>
                  <a:pt x="786147" y="80623"/>
                  <a:pt x="786147" y="80623"/>
                </a:cubicBezTo>
                <a:cubicBezTo>
                  <a:pt x="765989" y="94060"/>
                  <a:pt x="747941" y="111392"/>
                  <a:pt x="725674" y="120934"/>
                </a:cubicBezTo>
                <a:cubicBezTo>
                  <a:pt x="700210" y="131846"/>
                  <a:pt x="667588" y="124988"/>
                  <a:pt x="645044" y="141090"/>
                </a:cubicBezTo>
                <a:cubicBezTo>
                  <a:pt x="617707" y="160615"/>
                  <a:pt x="606694" y="196432"/>
                  <a:pt x="584571" y="221713"/>
                </a:cubicBezTo>
                <a:cubicBezTo>
                  <a:pt x="559541" y="250316"/>
                  <a:pt x="532545" y="277309"/>
                  <a:pt x="503940" y="302336"/>
                </a:cubicBezTo>
                <a:cubicBezTo>
                  <a:pt x="445384" y="353567"/>
                  <a:pt x="421369" y="361310"/>
                  <a:pt x="362837" y="403115"/>
                </a:cubicBezTo>
                <a:cubicBezTo>
                  <a:pt x="335499" y="422640"/>
                  <a:pt x="311376" y="446915"/>
                  <a:pt x="282207" y="463582"/>
                </a:cubicBezTo>
                <a:cubicBezTo>
                  <a:pt x="263758" y="474123"/>
                  <a:pt x="240739" y="474236"/>
                  <a:pt x="221734" y="483738"/>
                </a:cubicBezTo>
                <a:cubicBezTo>
                  <a:pt x="200065" y="494571"/>
                  <a:pt x="181419" y="510613"/>
                  <a:pt x="161261" y="524050"/>
                </a:cubicBezTo>
                <a:cubicBezTo>
                  <a:pt x="112611" y="597018"/>
                  <a:pt x="142614" y="573684"/>
                  <a:pt x="80630" y="60467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22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4816" y="1096620"/>
            <a:ext cx="89800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Verdana"/>
                <a:cs typeface="Verdana"/>
              </a:rPr>
              <a:t>The basic sentence model in English</a:t>
            </a:r>
            <a:endParaRPr lang="en-US" sz="3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932" y="2190904"/>
            <a:ext cx="89800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Who 	            Who </a:t>
            </a:r>
          </a:p>
          <a:p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What  Action  What   How   Where When</a:t>
            </a:r>
            <a:endParaRPr lang="en-US" sz="33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48590" y="2176500"/>
            <a:ext cx="0" cy="15240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31950" y="2176500"/>
            <a:ext cx="0" cy="15240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94595" y="2176500"/>
            <a:ext cx="0" cy="15240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28518" y="2176500"/>
            <a:ext cx="0" cy="15240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52194" y="2176500"/>
            <a:ext cx="0" cy="15240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34207" y="2176500"/>
            <a:ext cx="0" cy="15240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9611" y="2176500"/>
            <a:ext cx="0" cy="15240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8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23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1102480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Who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 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226" y="1819248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u="sng" dirty="0" smtClean="0">
                <a:solidFill>
                  <a:schemeClr val="bg1"/>
                </a:solidFill>
                <a:latin typeface="Verdana"/>
                <a:cs typeface="Verdana"/>
              </a:rPr>
              <a:t>The man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(simple chunk that conveys who)</a:t>
            </a:r>
            <a:r>
              <a:rPr lang="en-US" sz="30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6520" y="2677108"/>
            <a:ext cx="898006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u="sng" dirty="0" smtClean="0">
                <a:solidFill>
                  <a:schemeClr val="bg1"/>
                </a:solidFill>
                <a:latin typeface="Verdana"/>
                <a:cs typeface="Verdana"/>
              </a:rPr>
              <a:t>The man in the brown shirt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(more complex</a:t>
            </a:r>
          </a:p>
          <a:p>
            <a:r>
              <a:rPr lang="en-US" sz="3000" i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                                            chunk that </a:t>
            </a:r>
          </a:p>
          <a:p>
            <a:r>
              <a:rPr lang="en-US" sz="3000" i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                                            conveys who)	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7814" y="4280740"/>
            <a:ext cx="89800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u="sng" dirty="0" smtClean="0">
                <a:solidFill>
                  <a:schemeClr val="bg1"/>
                </a:solidFill>
                <a:latin typeface="Verdana"/>
                <a:cs typeface="Verdana"/>
              </a:rPr>
              <a:t>The tall rugged-looking man in the brown shirt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(even more complex)	</a:t>
            </a:r>
          </a:p>
        </p:txBody>
      </p:sp>
    </p:spTree>
    <p:extLst>
      <p:ext uri="{BB962C8B-B14F-4D97-AF65-F5344CB8AC3E}">
        <p14:creationId xmlns:p14="http://schemas.microsoft.com/office/powerpoint/2010/main" val="22007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24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1102480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A conclusion worth thinking about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226" y="2403772"/>
            <a:ext cx="89800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Learners need experiences that help them ‘construct’ models of chunks that relate to innate human meaning.</a:t>
            </a:r>
            <a:endParaRPr lang="en-US" sz="3000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823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44799" y="5207168"/>
            <a:ext cx="5628187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latin typeface="Verdana"/>
                <a:cs typeface="Verdana"/>
              </a:rPr>
              <a:t>Smaller and </a:t>
            </a:r>
            <a:r>
              <a:rPr lang="en-US" sz="3000" i="1" dirty="0">
                <a:latin typeface="Verdana"/>
                <a:cs typeface="Verdana"/>
              </a:rPr>
              <a:t>s</a:t>
            </a:r>
            <a:r>
              <a:rPr lang="en-US" sz="3000" i="1" dirty="0" smtClean="0">
                <a:latin typeface="Verdana"/>
                <a:cs typeface="Verdana"/>
              </a:rPr>
              <a:t>impler chunks</a:t>
            </a:r>
          </a:p>
          <a:p>
            <a:r>
              <a:rPr lang="en-US" sz="3000" i="1" dirty="0" smtClean="0">
                <a:latin typeface="Verdana"/>
                <a:cs typeface="Verdana"/>
              </a:rPr>
              <a:t>Fewer chunks in a sentence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932" y="1862331"/>
            <a:ext cx="4734369" cy="14773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rgbClr val="000000"/>
                </a:solidFill>
                <a:latin typeface="Verdana"/>
                <a:cs typeface="Verdana"/>
              </a:rPr>
              <a:t>More complex chunks</a:t>
            </a:r>
          </a:p>
          <a:p>
            <a:r>
              <a:rPr lang="en-US" sz="3000" i="1" dirty="0" smtClean="0">
                <a:solidFill>
                  <a:srgbClr val="000000"/>
                </a:solidFill>
                <a:latin typeface="Verdana"/>
                <a:cs typeface="Verdana"/>
              </a:rPr>
              <a:t>More chunks including clauses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25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921076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   A scope and sequence  design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3932" y="4400934"/>
            <a:ext cx="3211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Beginners and 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young 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learners: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8893" y="1759500"/>
            <a:ext cx="3211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More advanced </a:t>
            </a:r>
          </a:p>
          <a:p>
            <a:r>
              <a:rPr lang="en-US" sz="3000" i="1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dult learners: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2200" y="2514600"/>
            <a:ext cx="3200400" cy="320040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67000" y="4953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53743" y="298904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9" grpId="0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44799" y="5207168"/>
            <a:ext cx="5628187" cy="110799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latin typeface="Verdana"/>
                <a:cs typeface="Verdana"/>
              </a:rPr>
              <a:t>Stay. </a:t>
            </a:r>
            <a:r>
              <a:rPr lang="en-US" sz="2800" i="1" dirty="0" smtClean="0">
                <a:solidFill>
                  <a:srgbClr val="FF0000"/>
                </a:solidFill>
                <a:latin typeface="Verdana"/>
                <a:cs typeface="Verdana"/>
              </a:rPr>
              <a:t>(action)</a:t>
            </a:r>
            <a:r>
              <a:rPr lang="en-US" sz="3000" i="1" dirty="0" smtClean="0">
                <a:latin typeface="Verdana"/>
                <a:cs typeface="Verdana"/>
              </a:rPr>
              <a:t>  </a:t>
            </a:r>
          </a:p>
          <a:p>
            <a:r>
              <a:rPr lang="en-US" sz="3000" i="1" dirty="0" smtClean="0">
                <a:latin typeface="Verdana"/>
                <a:cs typeface="Verdana"/>
              </a:rPr>
              <a:t>Stay here.</a:t>
            </a:r>
            <a:r>
              <a:rPr lang="en-US" sz="3600" i="1" dirty="0" smtClean="0">
                <a:latin typeface="Verdana"/>
                <a:cs typeface="Verdana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Verdana"/>
                <a:cs typeface="Verdana"/>
              </a:rPr>
              <a:t>(action) </a:t>
            </a:r>
            <a:r>
              <a:rPr lang="en-US" sz="2800" i="1" dirty="0" smtClean="0">
                <a:solidFill>
                  <a:srgbClr val="FF0000"/>
                </a:solidFill>
                <a:latin typeface="Verdana"/>
                <a:cs typeface="Verdana"/>
              </a:rPr>
              <a:t>(where)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932" y="1741395"/>
            <a:ext cx="4734369" cy="1615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lang="en-US" sz="3200" i="1" dirty="0" smtClean="0">
                <a:solidFill>
                  <a:srgbClr val="000000"/>
                </a:solidFill>
                <a:latin typeface="Verdana"/>
                <a:cs typeface="Verdana"/>
              </a:rPr>
              <a:t>tall, </a:t>
            </a:r>
            <a:r>
              <a:rPr lang="en-US" sz="3200" i="1" dirty="0">
                <a:solidFill>
                  <a:srgbClr val="000000"/>
                </a:solidFill>
                <a:latin typeface="Verdana"/>
                <a:cs typeface="Verdana"/>
              </a:rPr>
              <a:t>rugged-looking man in the brown shirt </a:t>
            </a:r>
            <a:r>
              <a:rPr lang="en-US" sz="2800" i="1" dirty="0" smtClean="0">
                <a:solidFill>
                  <a:srgbClr val="FF0000"/>
                </a:solidFill>
                <a:latin typeface="Verdana"/>
                <a:cs typeface="Verdana"/>
              </a:rPr>
              <a:t>(who)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26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921076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   A scope and sequence  design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3932" y="4400934"/>
            <a:ext cx="3211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Beginners and 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young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learners: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8893" y="1759500"/>
            <a:ext cx="3211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More advanced </a:t>
            </a:r>
          </a:p>
          <a:p>
            <a:r>
              <a:rPr lang="en-US" sz="3000" i="1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3000" i="1" dirty="0" smtClean="0">
                <a:solidFill>
                  <a:schemeClr val="bg1"/>
                </a:solidFill>
                <a:latin typeface="Verdana"/>
                <a:cs typeface="Verdana"/>
              </a:rPr>
              <a:t>dult learners: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2200" y="2514600"/>
            <a:ext cx="3200400" cy="3200400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67000" y="4953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53743" y="298904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2090124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   Two levels of sentences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2952" y="2950231"/>
            <a:ext cx="79810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3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hunk details in each sentence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62952" y="3763263"/>
            <a:ext cx="68597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300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ne idea in each sentence</a:t>
            </a:r>
          </a:p>
        </p:txBody>
      </p:sp>
    </p:spTree>
    <p:extLst>
      <p:ext uri="{BB962C8B-B14F-4D97-AF65-F5344CB8AC3E}">
        <p14:creationId xmlns:p14="http://schemas.microsoft.com/office/powerpoint/2010/main" val="168022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28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1162948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   </a:t>
            </a:r>
            <a:r>
              <a:rPr lang="en-US" sz="3300" b="1" dirty="0">
                <a:solidFill>
                  <a:schemeClr val="bg1"/>
                </a:solidFill>
                <a:latin typeface="Verdana"/>
                <a:cs typeface="Verdana"/>
              </a:rPr>
              <a:t>One idea in each </a:t>
            </a:r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sentence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2128" y="2691234"/>
            <a:ext cx="5855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>
                <a:solidFill>
                  <a:srgbClr val="FFFFFF"/>
                </a:solidFill>
                <a:ea typeface="ＭＳ Ｐゴシック"/>
                <a:cs typeface="ＭＳ Ｐゴシック"/>
              </a:rPr>
              <a:t>The building is tall and wide. </a:t>
            </a:r>
            <a:endParaRPr lang="en-US" sz="3600" dirty="0">
              <a:solidFill>
                <a:srgbClr val="FFFFFF"/>
              </a:solidFill>
              <a:latin typeface="Times"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2128" y="1910335"/>
            <a:ext cx="5855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>
                <a:solidFill>
                  <a:srgbClr val="FFFFFF"/>
                </a:solidFill>
                <a:ea typeface="ＭＳ Ｐゴシック"/>
                <a:cs typeface="ＭＳ Ｐゴシック"/>
              </a:rPr>
              <a:t>This ice cream is delicious.</a:t>
            </a:r>
            <a:r>
              <a:rPr lang="en-GB" sz="3600" b="1" dirty="0">
                <a:solidFill>
                  <a:srgbClr val="FFFFFF"/>
                </a:solidFill>
                <a:ea typeface="ＭＳ Ｐゴシック"/>
                <a:cs typeface="ＭＳ Ｐゴシック"/>
              </a:rPr>
              <a:t> </a:t>
            </a:r>
            <a:endParaRPr lang="en-US" sz="3600" dirty="0">
              <a:solidFill>
                <a:srgbClr val="FFFFFF"/>
              </a:solidFill>
              <a:latin typeface="Times"/>
              <a:ea typeface="ＭＳ 明朝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2128" y="3488618"/>
            <a:ext cx="5855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Careful</a:t>
            </a:r>
            <a:r>
              <a:rPr lang="en-GB" sz="3600" dirty="0">
                <a:solidFill>
                  <a:srgbClr val="FFFFFF"/>
                </a:solidFill>
                <a:ea typeface="ＭＳ Ｐゴシック"/>
                <a:cs typeface="ＭＳ Ｐゴシック"/>
              </a:rPr>
              <a:t>, you are going to fall.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2128" y="4295796"/>
            <a:ext cx="7191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>
                <a:solidFill>
                  <a:srgbClr val="FFFFFF"/>
                </a:solidFill>
                <a:ea typeface="ＭＳ Ｐゴシック"/>
                <a:cs typeface="ＭＳ Ｐゴシック"/>
              </a:rPr>
              <a:t>I need three blue pens, please.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9946" y="5605221"/>
            <a:ext cx="632835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pinion       prediction      request       description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3855" y="2053097"/>
            <a:ext cx="89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opinion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84645" y="3612921"/>
            <a:ext cx="114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29255" y="4396576"/>
            <a:ext cx="905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94363" y="2815586"/>
            <a:ext cx="123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28724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  <p:bldP spid="12" grpId="0"/>
      <p:bldP spid="5" grpId="0" animBg="1"/>
      <p:bldP spid="10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29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1162948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   Teaching grammar involves 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2128" y="2691234"/>
            <a:ext cx="5855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giving </a:t>
            </a:r>
            <a:r>
              <a:rPr lang="en-GB" sz="3600" dirty="0">
                <a:solidFill>
                  <a:srgbClr val="FFFFFF"/>
                </a:solidFill>
                <a:ea typeface="ＭＳ Ｐゴシック"/>
                <a:cs typeface="ＭＳ Ｐゴシック"/>
              </a:rPr>
              <a:t>rules.</a:t>
            </a:r>
            <a:endParaRPr lang="en-US" sz="3600" dirty="0">
              <a:solidFill>
                <a:srgbClr val="FFFFFF"/>
              </a:solidFill>
              <a:latin typeface="Times"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2128" y="1910335"/>
            <a:ext cx="5855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>
                <a:solidFill>
                  <a:srgbClr val="FFFFFF"/>
                </a:solidFill>
                <a:ea typeface="ＭＳ Ｐゴシック"/>
                <a:cs typeface="ＭＳ Ｐゴシック"/>
              </a:rPr>
              <a:t>e</a:t>
            </a: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xplaining how it works.</a:t>
            </a:r>
            <a:endParaRPr lang="en-US" sz="3600" dirty="0">
              <a:solidFill>
                <a:srgbClr val="FFFFFF"/>
              </a:solidFill>
              <a:latin typeface="Times"/>
              <a:ea typeface="ＭＳ 明朝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2128" y="3488618"/>
            <a:ext cx="7931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>
                <a:solidFill>
                  <a:srgbClr val="FFFFFF"/>
                </a:solidFill>
                <a:ea typeface="ＭＳ Ｐゴシック"/>
                <a:cs typeface="ＭＳ Ｐゴシック"/>
              </a:rPr>
              <a:t>h</a:t>
            </a: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aving learners do lots of exercises. </a:t>
            </a:r>
            <a:endParaRPr lang="en-GB" sz="3600" dirty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932" y="4447249"/>
            <a:ext cx="8826366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Learners still mistakes when communicating in actual situations. </a:t>
            </a:r>
            <a:endParaRPr lang="en-GB" sz="3600" dirty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6365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30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3932" y="1162948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   Language is a mental model.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2128" y="2742862"/>
            <a:ext cx="5056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is meaningful </a:t>
            </a:r>
            <a:endParaRPr lang="en-GB" sz="3600" dirty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422" y="3580566"/>
            <a:ext cx="7463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gives it user faster reaction time</a:t>
            </a:r>
            <a:endParaRPr lang="en-GB" sz="3600" dirty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2128" y="4447978"/>
            <a:ext cx="7463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Aft>
                <a:spcPts val="1000"/>
              </a:spcAft>
            </a:pPr>
            <a:r>
              <a:rPr lang="en-GB" sz="36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can develop and grow</a:t>
            </a:r>
            <a:endParaRPr lang="en-GB" sz="3600" dirty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932" y="1915512"/>
            <a:ext cx="8980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Verdana"/>
                <a:cs typeface="Verdana"/>
              </a:rPr>
              <a:t>   A model …</a:t>
            </a:r>
            <a:r>
              <a:rPr lang="en-US" sz="3300" dirty="0" smtClean="0">
                <a:solidFill>
                  <a:schemeClr val="bg1"/>
                </a:solidFill>
                <a:latin typeface="Verdana"/>
                <a:cs typeface="Verdan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614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83558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But I didn’t say you can’t help someone learn it.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8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22562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tall handsome man     </a:t>
            </a:r>
            <a:r>
              <a:rPr lang="en-US" b="1" dirty="0" smtClean="0">
                <a:solidFill>
                  <a:srgbClr val="FFFFFF"/>
                </a:solidFill>
              </a:rPr>
              <a:t>   </a:t>
            </a:r>
            <a:r>
              <a:rPr lang="en-US" b="1" dirty="0">
                <a:solidFill>
                  <a:srgbClr val="FFFFFF"/>
                </a:solidFill>
              </a:rPr>
              <a:t>bought    </a:t>
            </a:r>
            <a:r>
              <a:rPr lang="en-US" b="1" dirty="0" smtClean="0">
                <a:solidFill>
                  <a:srgbClr val="FFFFFF"/>
                </a:solidFill>
              </a:rPr>
              <a:t>    </a:t>
            </a:r>
            <a:r>
              <a:rPr lang="en-US" b="1" dirty="0">
                <a:solidFill>
                  <a:srgbClr val="FFFFFF"/>
                </a:solidFill>
              </a:rPr>
              <a:t>a new red car   </a:t>
            </a:r>
            <a:r>
              <a:rPr lang="en-US" b="1" dirty="0" smtClean="0">
                <a:solidFill>
                  <a:srgbClr val="FFFFFF"/>
                </a:solidFill>
              </a:rPr>
              <a:t>   </a:t>
            </a:r>
            <a:r>
              <a:rPr lang="en-US" b="1" dirty="0">
                <a:solidFill>
                  <a:srgbClr val="FFFFFF"/>
                </a:solidFill>
              </a:rPr>
              <a:t>from the showroom     </a:t>
            </a:r>
            <a:r>
              <a:rPr lang="en-US" b="1" dirty="0" smtClean="0">
                <a:solidFill>
                  <a:srgbClr val="FFFFFF"/>
                </a:solidFill>
              </a:rPr>
              <a:t>   this morning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2691039" y="2569898"/>
            <a:ext cx="681355" cy="55626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action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detail</a:t>
            </a:r>
          </a:p>
        </p:txBody>
      </p:sp>
      <p:sp>
        <p:nvSpPr>
          <p:cNvPr id="13" name="Text Box 16"/>
          <p:cNvSpPr txBox="1"/>
          <p:nvPr/>
        </p:nvSpPr>
        <p:spPr>
          <a:xfrm>
            <a:off x="4029282" y="2569898"/>
            <a:ext cx="724535" cy="5651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naming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detail</a:t>
            </a:r>
          </a:p>
        </p:txBody>
      </p:sp>
      <p:sp>
        <p:nvSpPr>
          <p:cNvPr id="14" name="Text Box 20"/>
          <p:cNvSpPr txBox="1"/>
          <p:nvPr/>
        </p:nvSpPr>
        <p:spPr>
          <a:xfrm>
            <a:off x="5882173" y="2569898"/>
            <a:ext cx="594995" cy="5778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place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detail</a:t>
            </a:r>
          </a:p>
        </p:txBody>
      </p:sp>
      <p:sp>
        <p:nvSpPr>
          <p:cNvPr id="15" name="Text Box 21"/>
          <p:cNvSpPr txBox="1"/>
          <p:nvPr/>
        </p:nvSpPr>
        <p:spPr>
          <a:xfrm>
            <a:off x="7909974" y="2569898"/>
            <a:ext cx="612140" cy="55626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time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detail</a:t>
            </a:r>
          </a:p>
        </p:txBody>
      </p:sp>
      <p:sp>
        <p:nvSpPr>
          <p:cNvPr id="16" name="Text Box 39"/>
          <p:cNvSpPr txBox="1"/>
          <p:nvPr/>
        </p:nvSpPr>
        <p:spPr>
          <a:xfrm>
            <a:off x="581569" y="2569898"/>
            <a:ext cx="724535" cy="5651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naming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detail</a:t>
            </a:r>
          </a:p>
        </p:txBody>
      </p:sp>
      <p:sp>
        <p:nvSpPr>
          <p:cNvPr id="17" name="Text Box 11"/>
          <p:cNvSpPr txBox="1"/>
          <p:nvPr/>
        </p:nvSpPr>
        <p:spPr>
          <a:xfrm>
            <a:off x="7839758" y="2121642"/>
            <a:ext cx="664210" cy="327660"/>
          </a:xfrm>
          <a:prstGeom prst="roundRect">
            <a:avLst/>
          </a:prstGeom>
          <a:solidFill>
            <a:srgbClr val="FFFFFF">
              <a:alpha val="55000"/>
            </a:srgbClr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When</a:t>
            </a:r>
          </a:p>
        </p:txBody>
      </p:sp>
      <p:sp>
        <p:nvSpPr>
          <p:cNvPr id="18" name="Text Box 40"/>
          <p:cNvSpPr txBox="1"/>
          <p:nvPr/>
        </p:nvSpPr>
        <p:spPr>
          <a:xfrm>
            <a:off x="595850" y="1884152"/>
            <a:ext cx="724535" cy="565150"/>
          </a:xfrm>
          <a:prstGeom prst="roundRect">
            <a:avLst/>
          </a:prstGeom>
          <a:solidFill>
            <a:schemeClr val="bg1">
              <a:alpha val="43000"/>
            </a:schemeClr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Who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What</a:t>
            </a:r>
          </a:p>
        </p:txBody>
      </p:sp>
      <p:sp>
        <p:nvSpPr>
          <p:cNvPr id="19" name="Text Box 41"/>
          <p:cNvSpPr txBox="1"/>
          <p:nvPr/>
        </p:nvSpPr>
        <p:spPr>
          <a:xfrm>
            <a:off x="4080731" y="1884152"/>
            <a:ext cx="724535" cy="565150"/>
          </a:xfrm>
          <a:prstGeom prst="roundRect">
            <a:avLst/>
          </a:prstGeom>
          <a:solidFill>
            <a:srgbClr val="FFFFFF">
              <a:alpha val="49000"/>
            </a:srgbClr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Who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What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5805180" y="2176252"/>
            <a:ext cx="724535" cy="273050"/>
          </a:xfrm>
          <a:prstGeom prst="roundRect">
            <a:avLst/>
          </a:prstGeom>
          <a:solidFill>
            <a:srgbClr val="FFFFFF">
              <a:alpha val="52000"/>
            </a:srgbClr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Where</a:t>
            </a:r>
          </a:p>
        </p:txBody>
      </p:sp>
      <p:sp>
        <p:nvSpPr>
          <p:cNvPr id="21" name="Text Box 44"/>
          <p:cNvSpPr txBox="1"/>
          <p:nvPr/>
        </p:nvSpPr>
        <p:spPr>
          <a:xfrm>
            <a:off x="586387" y="1116829"/>
            <a:ext cx="724535" cy="5651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Plural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singular</a:t>
            </a:r>
          </a:p>
        </p:txBody>
      </p:sp>
      <p:sp>
        <p:nvSpPr>
          <p:cNvPr id="22" name="Text Box 45"/>
          <p:cNvSpPr txBox="1"/>
          <p:nvPr/>
        </p:nvSpPr>
        <p:spPr>
          <a:xfrm>
            <a:off x="574322" y="450079"/>
            <a:ext cx="965835" cy="5651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Sub / verb agreement</a:t>
            </a:r>
          </a:p>
        </p:txBody>
      </p:sp>
      <p:sp>
        <p:nvSpPr>
          <p:cNvPr id="23" name="Text Box 46"/>
          <p:cNvSpPr txBox="1"/>
          <p:nvPr/>
        </p:nvSpPr>
        <p:spPr>
          <a:xfrm>
            <a:off x="1367437" y="1087619"/>
            <a:ext cx="86233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pronouns</a:t>
            </a:r>
          </a:p>
        </p:txBody>
      </p:sp>
      <p:sp>
        <p:nvSpPr>
          <p:cNvPr id="24" name="Text Box 47"/>
          <p:cNvSpPr txBox="1"/>
          <p:nvPr/>
        </p:nvSpPr>
        <p:spPr>
          <a:xfrm>
            <a:off x="1373152" y="1515609"/>
            <a:ext cx="86233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possessive</a:t>
            </a:r>
          </a:p>
        </p:txBody>
      </p:sp>
      <p:sp>
        <p:nvSpPr>
          <p:cNvPr id="25" name="Text Box 42"/>
          <p:cNvSpPr txBox="1"/>
          <p:nvPr/>
        </p:nvSpPr>
        <p:spPr>
          <a:xfrm>
            <a:off x="4012285" y="1135412"/>
            <a:ext cx="724535" cy="5651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Plural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singular</a:t>
            </a:r>
          </a:p>
        </p:txBody>
      </p:sp>
      <p:sp>
        <p:nvSpPr>
          <p:cNvPr id="26" name="Text Box 53"/>
          <p:cNvSpPr txBox="1"/>
          <p:nvPr/>
        </p:nvSpPr>
        <p:spPr>
          <a:xfrm>
            <a:off x="4012285" y="294037"/>
            <a:ext cx="86233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pronouns</a:t>
            </a:r>
          </a:p>
        </p:txBody>
      </p:sp>
      <p:sp>
        <p:nvSpPr>
          <p:cNvPr id="27" name="Text Box 54"/>
          <p:cNvSpPr txBox="1"/>
          <p:nvPr/>
        </p:nvSpPr>
        <p:spPr>
          <a:xfrm>
            <a:off x="4012285" y="721392"/>
            <a:ext cx="86233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possessive</a:t>
            </a:r>
          </a:p>
        </p:txBody>
      </p:sp>
      <p:sp>
        <p:nvSpPr>
          <p:cNvPr id="28" name="Text Box 17"/>
          <p:cNvSpPr txBox="1"/>
          <p:nvPr/>
        </p:nvSpPr>
        <p:spPr>
          <a:xfrm>
            <a:off x="2695484" y="2070207"/>
            <a:ext cx="629285" cy="37909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tense</a:t>
            </a:r>
          </a:p>
        </p:txBody>
      </p:sp>
      <p:sp>
        <p:nvSpPr>
          <p:cNvPr id="29" name="Text Box 19"/>
          <p:cNvSpPr txBox="1"/>
          <p:nvPr/>
        </p:nvSpPr>
        <p:spPr>
          <a:xfrm>
            <a:off x="2687864" y="1502517"/>
            <a:ext cx="861695" cy="50482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sequence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detail</a:t>
            </a:r>
          </a:p>
        </p:txBody>
      </p:sp>
      <p:sp>
        <p:nvSpPr>
          <p:cNvPr id="30" name="Text Box 48"/>
          <p:cNvSpPr txBox="1"/>
          <p:nvPr/>
        </p:nvSpPr>
        <p:spPr>
          <a:xfrm>
            <a:off x="2691039" y="835767"/>
            <a:ext cx="965835" cy="5651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Sub / verb agreement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642406" y="3715385"/>
            <a:ext cx="732790" cy="3619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articles</a:t>
            </a:r>
          </a:p>
        </p:txBody>
      </p:sp>
      <p:sp>
        <p:nvSpPr>
          <p:cNvPr id="35" name="Text Box 35"/>
          <p:cNvSpPr txBox="1"/>
          <p:nvPr/>
        </p:nvSpPr>
        <p:spPr>
          <a:xfrm>
            <a:off x="642406" y="4155440"/>
            <a:ext cx="1198880" cy="40513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demonstratives</a:t>
            </a:r>
          </a:p>
        </p:txBody>
      </p:sp>
      <p:sp>
        <p:nvSpPr>
          <p:cNvPr id="36" name="Text Box 7"/>
          <p:cNvSpPr txBox="1"/>
          <p:nvPr/>
        </p:nvSpPr>
        <p:spPr>
          <a:xfrm>
            <a:off x="642406" y="4673600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capitalization</a:t>
            </a:r>
          </a:p>
        </p:txBody>
      </p:sp>
      <p:sp>
        <p:nvSpPr>
          <p:cNvPr id="37" name="Text Box 59"/>
          <p:cNvSpPr txBox="1"/>
          <p:nvPr/>
        </p:nvSpPr>
        <p:spPr>
          <a:xfrm>
            <a:off x="642406" y="5110480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contractions</a:t>
            </a:r>
          </a:p>
        </p:txBody>
      </p:sp>
      <p:sp>
        <p:nvSpPr>
          <p:cNvPr id="38" name="Text Box 61"/>
          <p:cNvSpPr txBox="1"/>
          <p:nvPr/>
        </p:nvSpPr>
        <p:spPr>
          <a:xfrm>
            <a:off x="642406" y="5530215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adjectives</a:t>
            </a:r>
          </a:p>
        </p:txBody>
      </p:sp>
      <p:sp>
        <p:nvSpPr>
          <p:cNvPr id="39" name="Text Box 66"/>
          <p:cNvSpPr txBox="1"/>
          <p:nvPr/>
        </p:nvSpPr>
        <p:spPr>
          <a:xfrm>
            <a:off x="642406" y="6019165"/>
            <a:ext cx="1155700" cy="6032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Countables/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uncountables</a:t>
            </a:r>
          </a:p>
        </p:txBody>
      </p:sp>
      <p:sp>
        <p:nvSpPr>
          <p:cNvPr id="40" name="Text Box 49"/>
          <p:cNvSpPr txBox="1"/>
          <p:nvPr/>
        </p:nvSpPr>
        <p:spPr>
          <a:xfrm>
            <a:off x="4085739" y="3790950"/>
            <a:ext cx="732790" cy="3619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articles</a:t>
            </a:r>
          </a:p>
        </p:txBody>
      </p:sp>
      <p:sp>
        <p:nvSpPr>
          <p:cNvPr id="41" name="Text Box 50"/>
          <p:cNvSpPr txBox="1"/>
          <p:nvPr/>
        </p:nvSpPr>
        <p:spPr>
          <a:xfrm>
            <a:off x="4085739" y="4231005"/>
            <a:ext cx="1198880" cy="40513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demonstratives</a:t>
            </a:r>
          </a:p>
        </p:txBody>
      </p:sp>
      <p:sp>
        <p:nvSpPr>
          <p:cNvPr id="42" name="Text Box 51"/>
          <p:cNvSpPr txBox="1"/>
          <p:nvPr/>
        </p:nvSpPr>
        <p:spPr>
          <a:xfrm>
            <a:off x="4085739" y="4749165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capitalization</a:t>
            </a:r>
          </a:p>
        </p:txBody>
      </p:sp>
      <p:sp>
        <p:nvSpPr>
          <p:cNvPr id="43" name="Text Box 62"/>
          <p:cNvSpPr txBox="1"/>
          <p:nvPr/>
        </p:nvSpPr>
        <p:spPr>
          <a:xfrm>
            <a:off x="4085739" y="5185410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adjectives</a:t>
            </a:r>
          </a:p>
        </p:txBody>
      </p:sp>
      <p:sp>
        <p:nvSpPr>
          <p:cNvPr id="44" name="Text Box 68"/>
          <p:cNvSpPr txBox="1"/>
          <p:nvPr/>
        </p:nvSpPr>
        <p:spPr>
          <a:xfrm>
            <a:off x="4085739" y="5629275"/>
            <a:ext cx="1155700" cy="6032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Countables/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uncountables</a:t>
            </a:r>
          </a:p>
        </p:txBody>
      </p:sp>
      <p:sp>
        <p:nvSpPr>
          <p:cNvPr id="45" name="Text Box 26"/>
          <p:cNvSpPr txBox="1"/>
          <p:nvPr/>
        </p:nvSpPr>
        <p:spPr>
          <a:xfrm>
            <a:off x="2594291" y="3579495"/>
            <a:ext cx="706755" cy="53086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Verb forms</a:t>
            </a:r>
          </a:p>
        </p:txBody>
      </p:sp>
      <p:sp>
        <p:nvSpPr>
          <p:cNvPr id="46" name="Text Box 52"/>
          <p:cNvSpPr txBox="1"/>
          <p:nvPr/>
        </p:nvSpPr>
        <p:spPr>
          <a:xfrm>
            <a:off x="2594926" y="4200525"/>
            <a:ext cx="706755" cy="33591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modals</a:t>
            </a:r>
          </a:p>
        </p:txBody>
      </p:sp>
      <p:sp>
        <p:nvSpPr>
          <p:cNvPr id="47" name="Text Box 60"/>
          <p:cNvSpPr txBox="1"/>
          <p:nvPr/>
        </p:nvSpPr>
        <p:spPr>
          <a:xfrm>
            <a:off x="2293301" y="4625340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contractions</a:t>
            </a:r>
          </a:p>
        </p:txBody>
      </p:sp>
      <p:sp>
        <p:nvSpPr>
          <p:cNvPr id="48" name="Text Box 65"/>
          <p:cNvSpPr txBox="1"/>
          <p:nvPr/>
        </p:nvSpPr>
        <p:spPr>
          <a:xfrm>
            <a:off x="2299016" y="5113655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Auxiliaries</a:t>
            </a:r>
          </a:p>
        </p:txBody>
      </p:sp>
      <p:sp>
        <p:nvSpPr>
          <p:cNvPr id="49" name="Text Box 27"/>
          <p:cNvSpPr txBox="1"/>
          <p:nvPr/>
        </p:nvSpPr>
        <p:spPr>
          <a:xfrm>
            <a:off x="5960913" y="3697605"/>
            <a:ext cx="1009015" cy="3492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prepositions</a:t>
            </a:r>
          </a:p>
        </p:txBody>
      </p:sp>
      <p:sp>
        <p:nvSpPr>
          <p:cNvPr id="50" name="Text Box 56"/>
          <p:cNvSpPr txBox="1"/>
          <p:nvPr/>
        </p:nvSpPr>
        <p:spPr>
          <a:xfrm>
            <a:off x="5967898" y="4177030"/>
            <a:ext cx="732790" cy="3619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articles</a:t>
            </a:r>
          </a:p>
        </p:txBody>
      </p:sp>
      <p:sp>
        <p:nvSpPr>
          <p:cNvPr id="51" name="Text Box 58"/>
          <p:cNvSpPr txBox="1"/>
          <p:nvPr/>
        </p:nvSpPr>
        <p:spPr>
          <a:xfrm>
            <a:off x="5966628" y="4660900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capitalization</a:t>
            </a:r>
          </a:p>
        </p:txBody>
      </p:sp>
      <p:sp>
        <p:nvSpPr>
          <p:cNvPr id="52" name="Text Box 63"/>
          <p:cNvSpPr txBox="1"/>
          <p:nvPr/>
        </p:nvSpPr>
        <p:spPr>
          <a:xfrm>
            <a:off x="5959643" y="5093970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adjectives</a:t>
            </a:r>
          </a:p>
        </p:txBody>
      </p:sp>
      <p:sp>
        <p:nvSpPr>
          <p:cNvPr id="53" name="Text Box 30"/>
          <p:cNvSpPr txBox="1"/>
          <p:nvPr/>
        </p:nvSpPr>
        <p:spPr>
          <a:xfrm>
            <a:off x="7668895" y="4231005"/>
            <a:ext cx="1017905" cy="53467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Time order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words</a:t>
            </a:r>
          </a:p>
        </p:txBody>
      </p:sp>
      <p:sp>
        <p:nvSpPr>
          <p:cNvPr id="54" name="Text Box 57"/>
          <p:cNvSpPr txBox="1"/>
          <p:nvPr/>
        </p:nvSpPr>
        <p:spPr>
          <a:xfrm>
            <a:off x="7639685" y="3779520"/>
            <a:ext cx="1009015" cy="34925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prepositions</a:t>
            </a:r>
          </a:p>
        </p:txBody>
      </p:sp>
      <p:sp>
        <p:nvSpPr>
          <p:cNvPr id="55" name="Text Box 64"/>
          <p:cNvSpPr txBox="1"/>
          <p:nvPr/>
        </p:nvSpPr>
        <p:spPr>
          <a:xfrm>
            <a:off x="7672705" y="4874260"/>
            <a:ext cx="1035050" cy="344805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adjectives</a:t>
            </a:r>
          </a:p>
        </p:txBody>
      </p:sp>
      <p:sp>
        <p:nvSpPr>
          <p:cNvPr id="56" name="Text Box 1"/>
          <p:cNvSpPr txBox="1"/>
          <p:nvPr/>
        </p:nvSpPr>
        <p:spPr>
          <a:xfrm>
            <a:off x="7651750" y="5390515"/>
            <a:ext cx="1198880" cy="405130"/>
          </a:xfrm>
          <a:prstGeom prst="round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Arial"/>
              </a:rPr>
              <a:t>demonstratives</a:t>
            </a:r>
          </a:p>
        </p:txBody>
      </p:sp>
    </p:spTree>
    <p:extLst>
      <p:ext uri="{BB962C8B-B14F-4D97-AF65-F5344CB8AC3E}">
        <p14:creationId xmlns:p14="http://schemas.microsoft.com/office/powerpoint/2010/main" val="223974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311" y="1927760"/>
            <a:ext cx="32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2800" b="1" dirty="0" smtClean="0">
                <a:solidFill>
                  <a:srgbClr val="FFFFFF"/>
                </a:solidFill>
                <a:latin typeface="Verdana"/>
                <a:cs typeface="Verdana"/>
              </a:rPr>
              <a:t>o the kitchen</a:t>
            </a:r>
            <a:endParaRPr lang="en-US" sz="2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92023" y="1929492"/>
            <a:ext cx="32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endParaRPr lang="en-US" sz="28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7543" y="2919596"/>
            <a:ext cx="3272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2800" b="1" dirty="0" smtClean="0">
                <a:solidFill>
                  <a:srgbClr val="FFFFFF"/>
                </a:solidFill>
                <a:latin typeface="Verdana"/>
                <a:cs typeface="Verdana"/>
              </a:rPr>
              <a:t>o see the kitchen</a:t>
            </a:r>
            <a:endParaRPr lang="en-US" sz="2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15255" y="2921328"/>
            <a:ext cx="32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Verdana"/>
                <a:cs typeface="Verdana"/>
              </a:rPr>
              <a:t>why</a:t>
            </a:r>
            <a:endParaRPr lang="en-US" sz="28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247" y="4105148"/>
            <a:ext cx="32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2800" b="1" dirty="0" smtClean="0">
                <a:solidFill>
                  <a:srgbClr val="FFFFFF"/>
                </a:solidFill>
                <a:latin typeface="Verdana"/>
                <a:cs typeface="Verdana"/>
              </a:rPr>
              <a:t>o do</a:t>
            </a:r>
            <a:endParaRPr lang="en-US" sz="2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16959" y="4106880"/>
            <a:ext cx="32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endParaRPr lang="en-US" sz="2800" i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2959" y="1283772"/>
            <a:ext cx="32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Verdana"/>
                <a:cs typeface="Verdana"/>
              </a:rPr>
              <a:t>Examples </a:t>
            </a:r>
            <a:endParaRPr lang="en-US" sz="2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Freeform 64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6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" grpId="0"/>
      <p:bldP spid="58" grpId="0"/>
      <p:bldP spid="59" grpId="0"/>
      <p:bldP spid="60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33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82958" y="1111580"/>
            <a:ext cx="8103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Verdana"/>
                <a:cs typeface="Verdana"/>
              </a:rPr>
              <a:t>Meaningful focused attention with active response</a:t>
            </a:r>
            <a:endParaRPr lang="en-US" sz="3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06190" y="2985900"/>
            <a:ext cx="8103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600" b="1" dirty="0" smtClean="0">
                <a:solidFill>
                  <a:srgbClr val="FFFFFF"/>
                </a:solidFill>
                <a:latin typeface="Verdana"/>
                <a:cs typeface="Verdana"/>
              </a:rPr>
              <a:t>n order to help learners ‘construct’ mental models</a:t>
            </a:r>
            <a:endParaRPr lang="en-US" sz="3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34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46860" y="3048716"/>
            <a:ext cx="561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Designing Learning</a:t>
            </a:r>
            <a:endParaRPr lang="en-US" sz="3600" dirty="0">
              <a:solidFill>
                <a:srgbClr val="FFFFFF"/>
              </a:solidFill>
              <a:latin typeface="Verdana"/>
              <a:ea typeface="ＭＳ 明朝"/>
              <a:cs typeface="Verdana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35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82958" y="1111580"/>
            <a:ext cx="8103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Understanding and using </a:t>
            </a:r>
          </a:p>
          <a:p>
            <a:r>
              <a:rPr lang="en-US" sz="3600" dirty="0">
                <a:solidFill>
                  <a:srgbClr val="FFFFFF"/>
                </a:solidFill>
                <a:latin typeface="AppleGothic"/>
                <a:ea typeface="ＭＳ 明朝"/>
                <a:cs typeface="Arial Unicode MS"/>
              </a:rPr>
              <a:t>              </a:t>
            </a:r>
            <a:endParaRPr lang="en-US" sz="3600" dirty="0" smtClean="0">
              <a:solidFill>
                <a:srgbClr val="FFFFFF"/>
              </a:solidFill>
              <a:latin typeface="AppleGothic"/>
              <a:ea typeface="ＭＳ 明朝"/>
              <a:cs typeface="Arial Unicode MS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           AM</a:t>
            </a:r>
            <a:r>
              <a:rPr lang="en-US" sz="3600" dirty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, IS, ARE </a:t>
            </a:r>
          </a:p>
          <a:p>
            <a:endParaRPr lang="en-US" sz="3600" dirty="0" smtClean="0">
              <a:solidFill>
                <a:srgbClr val="FFFFFF"/>
              </a:solidFill>
              <a:latin typeface="Verdana"/>
              <a:ea typeface="ＭＳ 明朝"/>
              <a:cs typeface="Verdana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in </a:t>
            </a:r>
            <a:r>
              <a:rPr lang="en-US" sz="3600" dirty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listening, speaking, reading &amp; writing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264" y="303672"/>
            <a:ext cx="9144000" cy="1246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kern="1200" dirty="0">
                <a:solidFill>
                  <a:srgbClr val="FF0000"/>
                </a:solidFill>
                <a:effectLst/>
                <a:latin typeface="Calibri"/>
                <a:ea typeface="ＭＳ Ｐゴシック"/>
                <a:cs typeface="ＭＳ Ｐゴシック"/>
              </a:rPr>
              <a:t> </a:t>
            </a:r>
            <a:endParaRPr lang="en-US" sz="3200" dirty="0">
              <a:solidFill>
                <a:srgbClr val="FF0000"/>
              </a:solidFill>
              <a:effectLst/>
              <a:latin typeface="Verdana"/>
              <a:ea typeface="ＭＳ 明朝"/>
              <a:cs typeface="Verdana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chemeClr val="bg1"/>
                </a:solidFill>
                <a:effectLst/>
                <a:latin typeface="Verdana"/>
                <a:ea typeface="ＭＳ 明朝"/>
                <a:cs typeface="Verdana"/>
              </a:rPr>
              <a:t>Verb 'to be' in the forms of AM, IS </a:t>
            </a:r>
            <a:r>
              <a:rPr lang="en-US" sz="3000" b="1" i="1" kern="1200" dirty="0">
                <a:solidFill>
                  <a:schemeClr val="bg1"/>
                </a:solidFill>
                <a:effectLst/>
                <a:latin typeface="Verdana"/>
                <a:ea typeface="ＭＳ 明朝"/>
                <a:cs typeface="Verdana"/>
              </a:rPr>
              <a:t>and</a:t>
            </a:r>
            <a:r>
              <a:rPr lang="en-US" sz="3000" b="1" kern="1200" dirty="0">
                <a:solidFill>
                  <a:schemeClr val="bg1"/>
                </a:solidFill>
                <a:effectLst/>
                <a:latin typeface="Verdana"/>
                <a:ea typeface="ＭＳ 明朝"/>
                <a:cs typeface="Verdana"/>
              </a:rPr>
              <a:t> ARE serves </a:t>
            </a:r>
            <a:r>
              <a:rPr lang="en-US" sz="3000" b="1" u="sng" kern="1200" dirty="0">
                <a:solidFill>
                  <a:schemeClr val="bg1"/>
                </a:solidFill>
                <a:effectLst/>
                <a:latin typeface="Verdana"/>
                <a:ea typeface="ＭＳ 明朝"/>
                <a:cs typeface="Verdana"/>
              </a:rPr>
              <a:t>three</a:t>
            </a:r>
            <a:r>
              <a:rPr lang="en-US" sz="3000" b="1" kern="1200" dirty="0">
                <a:solidFill>
                  <a:schemeClr val="bg1"/>
                </a:solidFill>
                <a:effectLst/>
                <a:latin typeface="Verdana"/>
                <a:ea typeface="ＭＳ 明朝"/>
                <a:cs typeface="Verdana"/>
              </a:rPr>
              <a:t> different purposes</a:t>
            </a:r>
            <a:r>
              <a:rPr lang="en-US" sz="3000" b="1" kern="1200" dirty="0" smtClean="0">
                <a:solidFill>
                  <a:schemeClr val="bg1"/>
                </a:solidFill>
                <a:effectLst/>
                <a:latin typeface="Verdana"/>
                <a:ea typeface="ＭＳ 明朝"/>
                <a:cs typeface="Verdana"/>
              </a:rPr>
              <a:t>.</a:t>
            </a:r>
            <a:endParaRPr lang="en-US" sz="3000" b="1" dirty="0">
              <a:solidFill>
                <a:schemeClr val="bg1"/>
              </a:solidFill>
              <a:effectLst/>
              <a:latin typeface="Verdana"/>
              <a:ea typeface="ＭＳ 明朝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048" y="1859340"/>
            <a:ext cx="8546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 smtClean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1. It </a:t>
            </a:r>
            <a:r>
              <a:rPr lang="en-US" sz="2800" dirty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makes the words that  come before AM, IS or ARE agree  with them in </a:t>
            </a:r>
            <a:r>
              <a:rPr lang="en-US" sz="2800" b="1" i="1" dirty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structure</a:t>
            </a:r>
            <a:r>
              <a:rPr lang="en-US" sz="2800" dirty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 according to the convention of standard English</a:t>
            </a:r>
            <a:r>
              <a:rPr lang="en-US" sz="2800" dirty="0" smtClean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.</a:t>
            </a:r>
            <a:endParaRPr lang="en-US" sz="2800" dirty="0">
              <a:solidFill>
                <a:schemeClr val="bg1"/>
              </a:solidFill>
              <a:latin typeface="Verdana"/>
              <a:ea typeface="ＭＳ 明朝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048" y="3821651"/>
            <a:ext cx="8546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2. It gives the </a:t>
            </a:r>
            <a:r>
              <a:rPr lang="en-US" sz="2800" b="1" i="1" dirty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details</a:t>
            </a:r>
            <a:r>
              <a:rPr lang="en-US" sz="2800" dirty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 that come before and after AM, IS or ARE</a:t>
            </a:r>
            <a:r>
              <a:rPr lang="en-US" sz="2800" dirty="0" smtClean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.</a:t>
            </a:r>
            <a:endParaRPr lang="en-US" sz="2800" dirty="0">
              <a:solidFill>
                <a:schemeClr val="bg1"/>
              </a:solidFill>
              <a:latin typeface="Verdana"/>
              <a:ea typeface="ＭＳ 明朝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049" y="5103847"/>
            <a:ext cx="8405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3. It shows the </a:t>
            </a:r>
            <a:r>
              <a:rPr lang="en-US" sz="2800" b="1" i="1" dirty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sequence</a:t>
            </a:r>
            <a:r>
              <a:rPr lang="en-US" sz="2800" dirty="0">
                <a:solidFill>
                  <a:srgbClr val="FFFFFF"/>
                </a:solidFill>
                <a:latin typeface="Verdana"/>
                <a:ea typeface="ＭＳ 明朝"/>
                <a:cs typeface="Verdana"/>
              </a:rPr>
              <a:t> relative to the person who said or wrote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311002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74650" y="1065605"/>
            <a:ext cx="8458200" cy="55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Verdana"/>
                <a:cs typeface="Verdana"/>
              </a:rPr>
              <a:t>Part 1 </a:t>
            </a:r>
          </a:p>
          <a:p>
            <a:pPr eaLnBrk="1" hangingPunct="1"/>
            <a:r>
              <a:rPr lang="en-US" b="1" dirty="0">
                <a:latin typeface="Verdana"/>
                <a:cs typeface="Verdana"/>
              </a:rPr>
              <a:t>Correct structural convention using (be) AM, IS, ARE</a:t>
            </a:r>
          </a:p>
          <a:p>
            <a:pPr eaLnBrk="1" hangingPunct="1"/>
            <a:endParaRPr lang="en-US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Verdana"/>
                <a:cs typeface="Verdana"/>
              </a:rPr>
              <a:t>In English, the words that come at the beginning of a sentence usually determine whether you should use </a:t>
            </a:r>
            <a:r>
              <a:rPr lang="en-US" b="1" dirty="0">
                <a:latin typeface="Verdana"/>
                <a:cs typeface="Verdana"/>
              </a:rPr>
              <a:t>AM, IS </a:t>
            </a:r>
            <a:r>
              <a:rPr lang="en-US" dirty="0">
                <a:latin typeface="Verdana"/>
                <a:cs typeface="Verdana"/>
              </a:rPr>
              <a:t>or</a:t>
            </a:r>
            <a:r>
              <a:rPr lang="en-US" b="1" dirty="0">
                <a:latin typeface="Verdana"/>
                <a:cs typeface="Verdana"/>
              </a:rPr>
              <a:t> ARE </a:t>
            </a:r>
            <a:r>
              <a:rPr lang="en-US" dirty="0">
                <a:latin typeface="Verdana"/>
                <a:cs typeface="Verdana"/>
              </a:rPr>
              <a:t>after them. This is called in grammar '</a:t>
            </a:r>
            <a:r>
              <a:rPr lang="en-US" b="1" i="1" dirty="0">
                <a:latin typeface="Verdana"/>
                <a:cs typeface="Verdana"/>
              </a:rPr>
              <a:t>agreement</a:t>
            </a:r>
            <a:r>
              <a:rPr lang="en-US" dirty="0">
                <a:latin typeface="Verdana"/>
                <a:cs typeface="Verdana"/>
              </a:rPr>
              <a:t>'. We need to be able to </a:t>
            </a:r>
            <a:r>
              <a:rPr lang="en-US" b="1" i="1" dirty="0">
                <a:latin typeface="Verdana"/>
                <a:cs typeface="Verdana"/>
              </a:rPr>
              <a:t>say</a:t>
            </a:r>
            <a:r>
              <a:rPr lang="en-US" dirty="0">
                <a:latin typeface="Verdana"/>
                <a:cs typeface="Verdana"/>
              </a:rPr>
              <a:t> or </a:t>
            </a:r>
            <a:r>
              <a:rPr lang="en-US" b="1" i="1" dirty="0">
                <a:latin typeface="Verdana"/>
                <a:cs typeface="Verdana"/>
              </a:rPr>
              <a:t>write</a:t>
            </a:r>
            <a:r>
              <a:rPr lang="en-US" dirty="0">
                <a:latin typeface="Verdana"/>
                <a:cs typeface="Verdana"/>
              </a:rPr>
              <a:t> the correct structural agreement between the beginning words and the </a:t>
            </a:r>
            <a:r>
              <a:rPr lang="en-US" b="1" dirty="0">
                <a:latin typeface="Verdana"/>
                <a:cs typeface="Verdana"/>
              </a:rPr>
              <a:t>AM</a:t>
            </a:r>
            <a:r>
              <a:rPr lang="en-US" dirty="0">
                <a:latin typeface="Verdana"/>
                <a:cs typeface="Verdana"/>
              </a:rPr>
              <a:t>, </a:t>
            </a:r>
            <a:r>
              <a:rPr lang="en-US" b="1" dirty="0">
                <a:latin typeface="Verdana"/>
                <a:cs typeface="Verdana"/>
              </a:rPr>
              <a:t>IS</a:t>
            </a:r>
            <a:r>
              <a:rPr lang="en-US" dirty="0">
                <a:latin typeface="Verdana"/>
                <a:cs typeface="Verdana"/>
              </a:rPr>
              <a:t> and </a:t>
            </a:r>
            <a:r>
              <a:rPr lang="en-US" b="1" dirty="0">
                <a:latin typeface="Verdana"/>
                <a:cs typeface="Verdana"/>
              </a:rPr>
              <a:t>ARE 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Verdana"/>
                <a:cs typeface="Verdana"/>
              </a:rPr>
              <a:t>The next </a:t>
            </a:r>
            <a:r>
              <a:rPr lang="en-US" b="1" dirty="0">
                <a:latin typeface="Verdana"/>
                <a:cs typeface="Verdana"/>
              </a:rPr>
              <a:t>five</a:t>
            </a:r>
            <a:r>
              <a:rPr lang="en-US" dirty="0">
                <a:latin typeface="Verdana"/>
                <a:cs typeface="Verdana"/>
              </a:rPr>
              <a:t> slides will help you learn how.</a:t>
            </a:r>
          </a:p>
          <a:p>
            <a:pPr eaLnBrk="1" hangingPunct="1"/>
            <a:endParaRPr lang="en-US" dirty="0">
              <a:latin typeface="Verdana"/>
              <a:cs typeface="Verdana"/>
            </a:endParaRPr>
          </a:p>
          <a:p>
            <a:pPr eaLnBrk="1" hangingPunct="1"/>
            <a:endParaRPr lang="en-US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563563" y="2979738"/>
            <a:ext cx="80311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 dirty="0"/>
              <a:t>Roger   </a:t>
            </a:r>
            <a:r>
              <a:rPr lang="en-US" sz="2600" b="1" u="sng" dirty="0"/>
              <a:t>is</a:t>
            </a:r>
            <a:r>
              <a:rPr lang="en-US" sz="2600" b="1" dirty="0"/>
              <a:t>    a teacher. He    is     in school now. The students are    in the classroom. They are happy. They like English. “I am your teacher,” Roger says. ”I am here to teach you.”  Fayez  is  a student. He    is  in class. Rachel    is   a student. She   is    in class, too. “We are happy to learn English,” Fayez and Rachel say.</a:t>
            </a:r>
          </a:p>
          <a:p>
            <a:pPr eaLnBrk="1" hangingPunct="1"/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684832" y="3005404"/>
            <a:ext cx="502938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52607" y="3058709"/>
            <a:ext cx="502938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75" y="3432948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589" y="3432948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956" y="3835342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4621" y="4188940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6363" y="4215595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43097" y="4682367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1128" y="4620996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08389" y="5024894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52607" y="5001248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63" name="TextBox 1"/>
          <p:cNvSpPr txBox="1">
            <a:spLocks noChangeArrowheads="1"/>
          </p:cNvSpPr>
          <p:nvPr/>
        </p:nvSpPr>
        <p:spPr bwMode="auto">
          <a:xfrm>
            <a:off x="471488" y="914415"/>
            <a:ext cx="795813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1 Read the passage and highlight in blue all words that are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                AM       IS          ARE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1/1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20" name="Picture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563563" y="2979738"/>
            <a:ext cx="80311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/>
              <a:t>Roger   </a:t>
            </a:r>
            <a:r>
              <a:rPr lang="en-US" sz="2600" b="1" u="sng"/>
              <a:t>is</a:t>
            </a:r>
            <a:r>
              <a:rPr lang="en-US" sz="2600" b="1"/>
              <a:t>    a teacher. He    is     in school now. The students are    in the classroom. They are happy. They like English. “I am your teacher,” Roger says. ”I am here to teach you.”  Fayez  is  a student. He    is  in class. Rachel    is   a student. She   is    in class, too. “We are happy to learn English,” Fayez and Rachel say.</a:t>
            </a:r>
          </a:p>
          <a:p>
            <a:pPr eaLnBrk="1" hangingPunct="1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684832" y="3005404"/>
            <a:ext cx="502938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52607" y="3058709"/>
            <a:ext cx="502938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75" y="3432948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589" y="3432948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956" y="3835342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44621" y="4188940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6363" y="4215595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43097" y="4682367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1128" y="4620996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08389" y="5024894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52607" y="5001248"/>
            <a:ext cx="677447" cy="42754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00000">
                <a:schemeClr val="accent1">
                  <a:shade val="75000"/>
                  <a:satMod val="120000"/>
                  <a:lumMod val="90000"/>
                  <a:alpha val="3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9269" y="3005404"/>
            <a:ext cx="994158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2224" y="3037554"/>
            <a:ext cx="488056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45007" y="3432948"/>
            <a:ext cx="1422067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24296" y="3407798"/>
            <a:ext cx="783293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71305" y="3835342"/>
            <a:ext cx="282652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60445" y="4215595"/>
            <a:ext cx="282652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77503" y="4205015"/>
            <a:ext cx="955708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3966" y="5048540"/>
            <a:ext cx="661041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42224" y="4987168"/>
            <a:ext cx="661041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7770" y="4643139"/>
            <a:ext cx="661041" cy="427544"/>
          </a:xfrm>
          <a:prstGeom prst="rect">
            <a:avLst/>
          </a:prstGeom>
          <a:solidFill>
            <a:schemeClr val="bg2">
              <a:lumMod val="60000"/>
              <a:lumOff val="40000"/>
              <a:alpha val="37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17" name="TextBox 28"/>
          <p:cNvSpPr txBox="1">
            <a:spLocks noChangeArrowheads="1"/>
          </p:cNvSpPr>
          <p:nvPr/>
        </p:nvSpPr>
        <p:spPr bwMode="auto">
          <a:xfrm>
            <a:off x="471488" y="1120734"/>
            <a:ext cx="7958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2 Read the passage and highlight in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cs typeface="Verdana"/>
              </a:rPr>
              <a:t>gray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 all words that come before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   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            AM       IS          ARE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30" name="Picture 2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1/</a:t>
            </a: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7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9"/>
          <p:cNvSpPr txBox="1">
            <a:spLocks noChangeArrowheads="1"/>
          </p:cNvSpPr>
          <p:nvPr/>
        </p:nvSpPr>
        <p:spPr bwMode="auto">
          <a:xfrm>
            <a:off x="563563" y="974870"/>
            <a:ext cx="8016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3 Write the words you highlighted under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                           AM       IS          ARE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563" y="2579688"/>
          <a:ext cx="8016876" cy="297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292"/>
                <a:gridCol w="2672292"/>
                <a:gridCol w="2672292"/>
              </a:tblGrid>
              <a:tr h="59563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 AM 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IS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ARE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652" name="TextBox 1"/>
          <p:cNvSpPr txBox="1">
            <a:spLocks noChangeArrowheads="1"/>
          </p:cNvSpPr>
          <p:nvPr/>
        </p:nvSpPr>
        <p:spPr bwMode="auto">
          <a:xfrm>
            <a:off x="1463675" y="3327400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I</a:t>
            </a:r>
          </a:p>
        </p:txBody>
      </p:sp>
      <p:sp>
        <p:nvSpPr>
          <p:cNvPr id="26653" name="TextBox 6"/>
          <p:cNvSpPr txBox="1">
            <a:spLocks noChangeArrowheads="1"/>
          </p:cNvSpPr>
          <p:nvPr/>
        </p:nvSpPr>
        <p:spPr bwMode="auto">
          <a:xfrm>
            <a:off x="3736975" y="3249613"/>
            <a:ext cx="996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Roger</a:t>
            </a:r>
          </a:p>
        </p:txBody>
      </p:sp>
      <p:sp>
        <p:nvSpPr>
          <p:cNvPr id="26654" name="TextBox 7"/>
          <p:cNvSpPr txBox="1">
            <a:spLocks noChangeArrowheads="1"/>
          </p:cNvSpPr>
          <p:nvPr/>
        </p:nvSpPr>
        <p:spPr bwMode="auto">
          <a:xfrm>
            <a:off x="3889375" y="3862388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he</a:t>
            </a:r>
          </a:p>
        </p:txBody>
      </p:sp>
      <p:sp>
        <p:nvSpPr>
          <p:cNvPr id="26655" name="TextBox 8"/>
          <p:cNvSpPr txBox="1">
            <a:spLocks noChangeArrowheads="1"/>
          </p:cNvSpPr>
          <p:nvPr/>
        </p:nvSpPr>
        <p:spPr bwMode="auto">
          <a:xfrm>
            <a:off x="6638925" y="3249613"/>
            <a:ext cx="996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they</a:t>
            </a:r>
          </a:p>
        </p:txBody>
      </p:sp>
      <p:sp>
        <p:nvSpPr>
          <p:cNvPr id="26656" name="TextBox 9"/>
          <p:cNvSpPr txBox="1">
            <a:spLocks noChangeArrowheads="1"/>
          </p:cNvSpPr>
          <p:nvPr/>
        </p:nvSpPr>
        <p:spPr bwMode="auto">
          <a:xfrm>
            <a:off x="6638925" y="3862388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we</a:t>
            </a:r>
          </a:p>
        </p:txBody>
      </p:sp>
      <p:sp>
        <p:nvSpPr>
          <p:cNvPr id="26657" name="TextBox 10"/>
          <p:cNvSpPr txBox="1">
            <a:spLocks noChangeArrowheads="1"/>
          </p:cNvSpPr>
          <p:nvPr/>
        </p:nvSpPr>
        <p:spPr bwMode="auto">
          <a:xfrm>
            <a:off x="6478588" y="4430713"/>
            <a:ext cx="172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students</a:t>
            </a:r>
          </a:p>
        </p:txBody>
      </p:sp>
      <p:sp>
        <p:nvSpPr>
          <p:cNvPr id="26658" name="TextBox 11"/>
          <p:cNvSpPr txBox="1">
            <a:spLocks noChangeArrowheads="1"/>
          </p:cNvSpPr>
          <p:nvPr/>
        </p:nvSpPr>
        <p:spPr bwMode="auto">
          <a:xfrm>
            <a:off x="3889375" y="4430713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she</a:t>
            </a:r>
          </a:p>
        </p:txBody>
      </p:sp>
      <p:sp>
        <p:nvSpPr>
          <p:cNvPr id="26659" name="TextBox 12"/>
          <p:cNvSpPr txBox="1">
            <a:spLocks noChangeArrowheads="1"/>
          </p:cNvSpPr>
          <p:nvPr/>
        </p:nvSpPr>
        <p:spPr bwMode="auto">
          <a:xfrm>
            <a:off x="3825875" y="5095875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Fayez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1/</a:t>
            </a: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212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1905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What is grammar?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494" y="222510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It is limited to one sentence.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788" y="3183744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It has parts with names such as nouns, verbs, infinitives, prepositions, etc.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631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9"/>
          <p:cNvSpPr txBox="1">
            <a:spLocks noChangeArrowheads="1"/>
          </p:cNvSpPr>
          <p:nvPr/>
        </p:nvSpPr>
        <p:spPr bwMode="auto">
          <a:xfrm>
            <a:off x="563563" y="1125538"/>
            <a:ext cx="80168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4 Write your answer for each question below: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886159"/>
              </p:ext>
            </p:extLst>
          </p:nvPr>
        </p:nvGraphicFramePr>
        <p:xfrm>
          <a:off x="563563" y="2579688"/>
          <a:ext cx="8016876" cy="35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292"/>
                <a:gridCol w="2672292"/>
                <a:gridCol w="2672292"/>
              </a:tblGrid>
              <a:tr h="5956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 AM 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IS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ARE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65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7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are the</a:t>
                      </a:r>
                      <a:r>
                        <a:rPr lang="en-US" sz="1800" b="1" baseline="0" dirty="0" smtClean="0"/>
                        <a:t> words that can come before AM? What are the similarities?</a:t>
                      </a:r>
                    </a:p>
                    <a:p>
                      <a:r>
                        <a:rPr lang="en-US" sz="1800" b="1" baseline="0" dirty="0" smtClean="0"/>
                        <a:t>____________________</a:t>
                      </a:r>
                    </a:p>
                    <a:p>
                      <a:endParaRPr lang="en-US" sz="1800" b="1" dirty="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are the</a:t>
                      </a:r>
                      <a:r>
                        <a:rPr lang="en-US" sz="1800" b="1" baseline="0" dirty="0" smtClean="0"/>
                        <a:t> words that can come before IS? What are the similarities?</a:t>
                      </a:r>
                      <a:endParaRPr lang="en-US" sz="1800" b="1" dirty="0" smtClean="0"/>
                    </a:p>
                    <a:p>
                      <a:r>
                        <a:rPr lang="en-US" sz="1800" b="1" baseline="0" dirty="0" smtClean="0"/>
                        <a:t>____________________</a:t>
                      </a:r>
                      <a:endParaRPr lang="en-US" sz="1800" b="1" dirty="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are the</a:t>
                      </a:r>
                      <a:r>
                        <a:rPr lang="en-US" sz="1800" b="1" baseline="0" dirty="0" smtClean="0"/>
                        <a:t> words that can come before </a:t>
                      </a:r>
                      <a:r>
                        <a:rPr lang="en-US" sz="1800" b="1" baseline="0" dirty="0" smtClean="0"/>
                        <a:t>ARE? </a:t>
                      </a:r>
                      <a:r>
                        <a:rPr lang="en-US" sz="1800" b="1" baseline="0" dirty="0" smtClean="0"/>
                        <a:t>What are the similarities?</a:t>
                      </a:r>
                      <a:endParaRPr lang="en-US" sz="1800" b="1" dirty="0" smtClean="0"/>
                    </a:p>
                    <a:p>
                      <a:r>
                        <a:rPr lang="en-US" sz="1800" b="1" baseline="0" dirty="0" smtClean="0"/>
                        <a:t>____________________</a:t>
                      </a:r>
                      <a:endParaRPr lang="en-US" sz="1800" b="1" dirty="0"/>
                    </a:p>
                  </a:txBody>
                  <a:tcPr marL="91438" marR="91438" marT="45708" marB="4570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1/4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03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471488" y="3135967"/>
            <a:ext cx="8031162" cy="33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dirty="0">
                <a:cs typeface="Century Gothic" charset="0"/>
              </a:rPr>
              <a:t>1 I am </a:t>
            </a:r>
            <a:r>
              <a:rPr lang="en-US" dirty="0">
                <a:ea typeface="ＭＳ ゴシック" charset="0"/>
                <a:cs typeface="ＭＳ ゴシック" charset="0"/>
              </a:rPr>
              <a:t>☐</a:t>
            </a:r>
            <a:r>
              <a:rPr lang="en-US" dirty="0">
                <a:cs typeface="Century Gothic" charset="0"/>
              </a:rPr>
              <a:t>			</a:t>
            </a:r>
            <a:r>
              <a:rPr lang="en-US" dirty="0" smtClean="0">
                <a:cs typeface="Century Gothic" charset="0"/>
              </a:rPr>
              <a:t>				2 </a:t>
            </a:r>
            <a:r>
              <a:rPr lang="en-US" dirty="0">
                <a:cs typeface="Century Gothic" charset="0"/>
              </a:rPr>
              <a:t>We are </a:t>
            </a:r>
            <a:r>
              <a:rPr lang="en-US" dirty="0">
                <a:ea typeface="ＭＳ ゴシック" charset="0"/>
                <a:cs typeface="ＭＳ ゴシック" charset="0"/>
              </a:rPr>
              <a:t>☐</a:t>
            </a:r>
          </a:p>
          <a:p>
            <a:pPr eaLnBrk="1" hangingPunct="1">
              <a:lnSpc>
                <a:spcPct val="110000"/>
              </a:lnSpc>
            </a:pPr>
            <a:endParaRPr lang="en-US" b="1" dirty="0">
              <a:ea typeface="ＭＳ ゴシック" charset="0"/>
              <a:cs typeface="ＭＳ 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ea typeface="ＭＳ ゴシック" charset="0"/>
                <a:cs typeface="ＭＳ ゴシック" charset="0"/>
              </a:rPr>
              <a:t>3 They are ☐			</a:t>
            </a:r>
            <a:r>
              <a:rPr lang="en-US" dirty="0" smtClean="0">
                <a:ea typeface="ＭＳ ゴシック" charset="0"/>
                <a:cs typeface="ＭＳ ゴシック" charset="0"/>
              </a:rPr>
              <a:t>		4 </a:t>
            </a:r>
            <a:r>
              <a:rPr lang="en-US" dirty="0">
                <a:ea typeface="ＭＳ ゴシック" charset="0"/>
                <a:cs typeface="ＭＳ ゴシック" charset="0"/>
              </a:rPr>
              <a:t>John is ☐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ea typeface="ＭＳ ゴシック" charset="0"/>
              <a:cs typeface="ＭＳ 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ea typeface="ＭＳ ゴシック" charset="0"/>
                <a:cs typeface="ＭＳ ゴシック" charset="0"/>
              </a:rPr>
              <a:t>5 Paul and Ahmed  is </a:t>
            </a:r>
            <a:r>
              <a:rPr lang="en-US" b="1" dirty="0">
                <a:ea typeface="ＭＳ ゴシック" charset="0"/>
                <a:cs typeface="ＭＳ ゴシック" charset="0"/>
              </a:rPr>
              <a:t>☐		</a:t>
            </a:r>
            <a:r>
              <a:rPr lang="en-US" dirty="0" smtClean="0">
                <a:ea typeface="ＭＳ ゴシック" charset="0"/>
                <a:cs typeface="ＭＳ ゴシック" charset="0"/>
              </a:rPr>
              <a:t>6 </a:t>
            </a:r>
            <a:r>
              <a:rPr lang="en-US" dirty="0">
                <a:ea typeface="ＭＳ ゴシック" charset="0"/>
                <a:cs typeface="ＭＳ ゴシック" charset="0"/>
              </a:rPr>
              <a:t>Alice am </a:t>
            </a:r>
            <a:r>
              <a:rPr lang="en-US" b="1" dirty="0">
                <a:latin typeface="ＭＳ ゴシック" charset="0"/>
                <a:ea typeface="ＭＳ ゴシック" charset="0"/>
                <a:cs typeface="ＭＳ ゴシック" charset="0"/>
              </a:rPr>
              <a:t>☐</a:t>
            </a:r>
          </a:p>
          <a:p>
            <a:pPr eaLnBrk="1" hangingPunct="1">
              <a:lnSpc>
                <a:spcPct val="110000"/>
              </a:lnSpc>
            </a:pPr>
            <a:endParaRPr lang="en-US" b="1" dirty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ea typeface="ＭＳ ゴシック" charset="0"/>
                <a:cs typeface="ＭＳ ゴシック" charset="0"/>
              </a:rPr>
              <a:t>7 Ibrahim and I is </a:t>
            </a:r>
            <a:r>
              <a:rPr lang="en-US" b="1" dirty="0">
                <a:latin typeface="ＭＳ ゴシック" charset="0"/>
                <a:ea typeface="ＭＳ ゴシック" charset="0"/>
                <a:cs typeface="ＭＳ ゴシック" charset="0"/>
              </a:rPr>
              <a:t>☐		</a:t>
            </a:r>
            <a:r>
              <a:rPr lang="en-US" b="1" dirty="0" smtClean="0">
                <a:latin typeface="ＭＳ ゴシック" charset="0"/>
                <a:ea typeface="ＭＳ ゴシック" charset="0"/>
                <a:cs typeface="ＭＳ ゴシック" charset="0"/>
              </a:rPr>
              <a:t>	</a:t>
            </a:r>
            <a:r>
              <a:rPr lang="en-US" dirty="0" smtClean="0">
                <a:ea typeface="ＭＳ ゴシック" charset="0"/>
                <a:cs typeface="ＭＳ ゴシック" charset="0"/>
              </a:rPr>
              <a:t>8 </a:t>
            </a:r>
            <a:r>
              <a:rPr lang="en-US" dirty="0">
                <a:ea typeface="ＭＳ ゴシック" charset="0"/>
                <a:cs typeface="ＭＳ ゴシック" charset="0"/>
              </a:rPr>
              <a:t>She is ☐</a:t>
            </a:r>
            <a:endParaRPr lang="en-US" dirty="0">
              <a:cs typeface="Century Gothic" charset="0"/>
            </a:endParaRPr>
          </a:p>
          <a:p>
            <a:pPr eaLnBrk="1" hangingPunct="1">
              <a:lnSpc>
                <a:spcPct val="110000"/>
              </a:lnSpc>
            </a:pPr>
            <a:endParaRPr lang="en-US" b="1" dirty="0"/>
          </a:p>
        </p:txBody>
      </p:sp>
      <p:sp>
        <p:nvSpPr>
          <p:cNvPr id="28674" name="TextBox 28"/>
          <p:cNvSpPr txBox="1">
            <a:spLocks noChangeArrowheads="1"/>
          </p:cNvSpPr>
          <p:nvPr/>
        </p:nvSpPr>
        <p:spPr bwMode="auto">
          <a:xfrm>
            <a:off x="222250" y="1196975"/>
            <a:ext cx="7958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5 Read the first parts of the sentences below and make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  <a:sym typeface="Zapf Dingbats" charset="0"/>
              </a:rPr>
              <a:t>✔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 if it 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correct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  <a:sym typeface="Zapf Dingbats" charset="0"/>
              </a:rPr>
              <a:t>✗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if it is not. 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1/5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42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374650" y="871898"/>
            <a:ext cx="8769350" cy="681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Part  2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Details that come before and after (be)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In English, it is not enough to know the correct agreement between the first part of a sentence and 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AM, IS 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or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 ARE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Understanding or making others understand is essential in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communication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. The parts that come before and after the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AM, IS 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 ARE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are called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details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. We use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details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to understand in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listening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and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reading,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and we use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details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to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communicate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to others in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speaking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and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writing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The next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four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slides will help you learn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how.</a:t>
            </a:r>
          </a:p>
          <a:p>
            <a:pPr eaLnBrk="1" hangingPunct="1"/>
            <a:endParaRPr lang="en-US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29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563" y="2579688"/>
          <a:ext cx="8016876" cy="297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292"/>
                <a:gridCol w="2672292"/>
                <a:gridCol w="2672292"/>
              </a:tblGrid>
              <a:tr h="59563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 AM 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IS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ARE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63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06" marB="4570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747" name="TextBox 1"/>
          <p:cNvSpPr txBox="1">
            <a:spLocks noChangeArrowheads="1"/>
          </p:cNvSpPr>
          <p:nvPr/>
        </p:nvSpPr>
        <p:spPr bwMode="auto">
          <a:xfrm>
            <a:off x="1463675" y="3327400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I</a:t>
            </a:r>
          </a:p>
        </p:txBody>
      </p:sp>
      <p:sp>
        <p:nvSpPr>
          <p:cNvPr id="30748" name="TextBox 6"/>
          <p:cNvSpPr txBox="1">
            <a:spLocks noChangeArrowheads="1"/>
          </p:cNvSpPr>
          <p:nvPr/>
        </p:nvSpPr>
        <p:spPr bwMode="auto">
          <a:xfrm>
            <a:off x="3736975" y="3249613"/>
            <a:ext cx="210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Roger </a:t>
            </a:r>
            <a:r>
              <a:rPr lang="en-US" b="1">
                <a:solidFill>
                  <a:srgbClr val="FF0000"/>
                </a:solidFill>
                <a:latin typeface="Calibri" charset="0"/>
                <a:cs typeface="Calibri" charset="0"/>
              </a:rPr>
              <a:t>(who)</a:t>
            </a:r>
          </a:p>
        </p:txBody>
      </p:sp>
      <p:sp>
        <p:nvSpPr>
          <p:cNvPr id="30749" name="TextBox 7"/>
          <p:cNvSpPr txBox="1">
            <a:spLocks noChangeArrowheads="1"/>
          </p:cNvSpPr>
          <p:nvPr/>
        </p:nvSpPr>
        <p:spPr bwMode="auto">
          <a:xfrm>
            <a:off x="3889375" y="3862388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he</a:t>
            </a:r>
          </a:p>
        </p:txBody>
      </p:sp>
      <p:sp>
        <p:nvSpPr>
          <p:cNvPr id="30750" name="TextBox 8"/>
          <p:cNvSpPr txBox="1">
            <a:spLocks noChangeArrowheads="1"/>
          </p:cNvSpPr>
          <p:nvPr/>
        </p:nvSpPr>
        <p:spPr bwMode="auto">
          <a:xfrm>
            <a:off x="6638925" y="3249613"/>
            <a:ext cx="996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they</a:t>
            </a:r>
          </a:p>
        </p:txBody>
      </p:sp>
      <p:sp>
        <p:nvSpPr>
          <p:cNvPr id="30751" name="TextBox 9"/>
          <p:cNvSpPr txBox="1">
            <a:spLocks noChangeArrowheads="1"/>
          </p:cNvSpPr>
          <p:nvPr/>
        </p:nvSpPr>
        <p:spPr bwMode="auto">
          <a:xfrm>
            <a:off x="6638925" y="3862388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we</a:t>
            </a:r>
          </a:p>
        </p:txBody>
      </p:sp>
      <p:sp>
        <p:nvSpPr>
          <p:cNvPr id="30752" name="TextBox 10"/>
          <p:cNvSpPr txBox="1">
            <a:spLocks noChangeArrowheads="1"/>
          </p:cNvSpPr>
          <p:nvPr/>
        </p:nvSpPr>
        <p:spPr bwMode="auto">
          <a:xfrm>
            <a:off x="6478588" y="4430713"/>
            <a:ext cx="172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students</a:t>
            </a:r>
          </a:p>
        </p:txBody>
      </p:sp>
      <p:sp>
        <p:nvSpPr>
          <p:cNvPr id="30753" name="TextBox 11"/>
          <p:cNvSpPr txBox="1">
            <a:spLocks noChangeArrowheads="1"/>
          </p:cNvSpPr>
          <p:nvPr/>
        </p:nvSpPr>
        <p:spPr bwMode="auto">
          <a:xfrm>
            <a:off x="3889375" y="4430713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she</a:t>
            </a:r>
          </a:p>
        </p:txBody>
      </p:sp>
      <p:sp>
        <p:nvSpPr>
          <p:cNvPr id="30754" name="TextBox 12"/>
          <p:cNvSpPr txBox="1">
            <a:spLocks noChangeArrowheads="1"/>
          </p:cNvSpPr>
          <p:nvPr/>
        </p:nvSpPr>
        <p:spPr bwMode="auto">
          <a:xfrm>
            <a:off x="3825875" y="5095875"/>
            <a:ext cx="99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Fayez</a:t>
            </a:r>
          </a:p>
        </p:txBody>
      </p:sp>
      <p:sp>
        <p:nvSpPr>
          <p:cNvPr id="30756" name="TextBox 28"/>
          <p:cNvSpPr txBox="1">
            <a:spLocks noChangeArrowheads="1"/>
          </p:cNvSpPr>
          <p:nvPr/>
        </p:nvSpPr>
        <p:spPr bwMode="auto">
          <a:xfrm>
            <a:off x="471488" y="1040658"/>
            <a:ext cx="7958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1 Next to each word in the chart, write WHO or WHAT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/1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33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471488" y="2692379"/>
            <a:ext cx="8031162" cy="377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1. Roger   </a:t>
            </a:r>
            <a:r>
              <a:rPr lang="en-US" sz="2000" b="1" u="sng" dirty="0">
                <a:latin typeface="Verdana"/>
                <a:cs typeface="Verdana"/>
              </a:rPr>
              <a:t>is</a:t>
            </a:r>
            <a:r>
              <a:rPr lang="en-US" sz="2000" b="1" dirty="0">
                <a:latin typeface="Verdana"/>
                <a:cs typeface="Verdana"/>
              </a:rPr>
              <a:t> 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a teacher</a:t>
            </a:r>
            <a:r>
              <a:rPr lang="en-US" sz="2000" b="1" dirty="0">
                <a:latin typeface="Verdana"/>
                <a:cs typeface="Verdana"/>
              </a:rPr>
              <a:t>.      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   </a:t>
            </a:r>
            <a:r>
              <a:rPr lang="en-US" sz="2000" b="1" dirty="0">
                <a:latin typeface="Verdana"/>
                <a:cs typeface="Verdana"/>
              </a:rPr>
              <a:t>(</a:t>
            </a:r>
            <a:r>
              <a:rPr lang="en-US" sz="2000" b="1" i="1" dirty="0">
                <a:latin typeface="Verdana"/>
                <a:cs typeface="Verdana"/>
              </a:rPr>
              <a:t>WHO</a:t>
            </a:r>
            <a:r>
              <a:rPr lang="en-US" sz="2000" b="1" dirty="0">
                <a:latin typeface="Verdana"/>
                <a:cs typeface="Verdana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2. He    is  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in school </a:t>
            </a:r>
            <a:r>
              <a:rPr lang="en-US" sz="2000" b="1" dirty="0">
                <a:latin typeface="Verdana"/>
                <a:cs typeface="Verdana"/>
              </a:rPr>
              <a:t>now. 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3. The students    are 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in the classroom</a:t>
            </a:r>
            <a:r>
              <a:rPr lang="en-US" sz="2000" b="1" dirty="0">
                <a:latin typeface="Verdana"/>
                <a:cs typeface="Verdana"/>
              </a:rPr>
              <a:t>. 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4. They    are 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happy</a:t>
            </a:r>
            <a:r>
              <a:rPr lang="en-US" sz="2000" b="1" dirty="0">
                <a:latin typeface="Verdana"/>
                <a:cs typeface="Verdana"/>
              </a:rPr>
              <a:t>. 	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5. “I     am    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your teacher</a:t>
            </a:r>
            <a:r>
              <a:rPr lang="en-US" sz="2000" b="1" dirty="0">
                <a:latin typeface="Verdana"/>
                <a:cs typeface="Verdana"/>
              </a:rPr>
              <a:t>,” Roger says. 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6. ”I     am  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here</a:t>
            </a:r>
            <a:r>
              <a:rPr lang="en-US" sz="2000" b="1" dirty="0">
                <a:latin typeface="Verdana"/>
                <a:cs typeface="Verdana"/>
              </a:rPr>
              <a:t> to teach you.” 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r>
              <a:rPr lang="en-US" sz="2000" b="1" dirty="0">
                <a:latin typeface="Verdana"/>
                <a:cs typeface="Verdana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7. Fayez  is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a student</a:t>
            </a:r>
            <a:r>
              <a:rPr lang="en-US" sz="2000" b="1" dirty="0">
                <a:latin typeface="Verdana"/>
                <a:cs typeface="Verdana"/>
              </a:rPr>
              <a:t>. 	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8. He    is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in class</a:t>
            </a:r>
            <a:r>
              <a:rPr lang="en-US" sz="2000" b="1" dirty="0">
                <a:latin typeface="Verdana"/>
                <a:cs typeface="Verdana"/>
              </a:rPr>
              <a:t>. 	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9. Rachel    is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a student</a:t>
            </a:r>
            <a:r>
              <a:rPr lang="en-US" sz="2000" b="1" dirty="0">
                <a:latin typeface="Verdana"/>
                <a:cs typeface="Verdana"/>
              </a:rPr>
              <a:t>. 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000" b="1" dirty="0">
                <a:latin typeface="Verdana"/>
                <a:cs typeface="Verdana"/>
              </a:rPr>
              <a:t>10. She   is    </a:t>
            </a:r>
            <a:r>
              <a:rPr lang="en-US" sz="2000" b="1" dirty="0">
                <a:solidFill>
                  <a:srgbClr val="FF0000"/>
                </a:solidFill>
                <a:latin typeface="Verdana"/>
                <a:cs typeface="Verdana"/>
              </a:rPr>
              <a:t>in class</a:t>
            </a:r>
            <a:r>
              <a:rPr lang="en-US" sz="2000" b="1" dirty="0">
                <a:latin typeface="Verdana"/>
                <a:cs typeface="Verdana"/>
              </a:rPr>
              <a:t>, too. 		</a:t>
            </a:r>
            <a:r>
              <a:rPr lang="en-US" sz="2000" b="1" dirty="0">
                <a:latin typeface="Verdana"/>
                <a:cs typeface="Verdana"/>
                <a:sym typeface="Wingdings" charset="0"/>
              </a:rPr>
              <a:t></a:t>
            </a:r>
            <a:endParaRPr lang="en-US" sz="2000" b="1" dirty="0"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endParaRPr lang="en-US" sz="1800" b="1" dirty="0"/>
          </a:p>
        </p:txBody>
      </p:sp>
      <p:sp>
        <p:nvSpPr>
          <p:cNvPr id="31746" name="TextBox 28"/>
          <p:cNvSpPr txBox="1">
            <a:spLocks noChangeArrowheads="1"/>
          </p:cNvSpPr>
          <p:nvPr/>
        </p:nvSpPr>
        <p:spPr bwMode="auto">
          <a:xfrm>
            <a:off x="222250" y="852591"/>
            <a:ext cx="795813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Instructions</a:t>
            </a:r>
          </a:p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2 AM, IS and ARE are followed by words or word groups that tell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  <a:cs typeface="Verdana"/>
              </a:rPr>
              <a:t>WHO</a:t>
            </a:r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, WHAT, WHERE, WHEN about the words that come before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AM, IS, ARE. Read the sentences below and write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  <a:cs typeface="Verdana"/>
              </a:rPr>
              <a:t>WHO</a:t>
            </a:r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, WHAT, WHERE about the words in red. </a:t>
            </a:r>
          </a:p>
          <a:p>
            <a:pPr eaLnBrk="1" hangingPunct="1"/>
            <a:endParaRPr lang="en-US" sz="1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/2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36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334963" y="2779713"/>
            <a:ext cx="85709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1 You are on Benson Street. 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2 This is a short description.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3 Her shop is very nice.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4 Jonathan is early.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5 I am here now.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6 This is Sally.</a:t>
            </a:r>
          </a:p>
        </p:txBody>
      </p:sp>
      <p:sp>
        <p:nvSpPr>
          <p:cNvPr id="32770" name="TextBox 28"/>
          <p:cNvSpPr txBox="1">
            <a:spLocks noChangeArrowheads="1"/>
          </p:cNvSpPr>
          <p:nvPr/>
        </p:nvSpPr>
        <p:spPr bwMode="auto">
          <a:xfrm>
            <a:off x="222250" y="981735"/>
            <a:ext cx="7958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Instructions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3 Read the sentences and copy the part(s) that comes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/>
                <a:cs typeface="Verdana"/>
              </a:rPr>
              <a:t>after 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AM, IS and ARE under the correct heading in the chart.</a:t>
            </a:r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633788" y="2841625"/>
          <a:ext cx="5143500" cy="313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1"/>
                <a:gridCol w="1069049"/>
                <a:gridCol w="1264980"/>
                <a:gridCol w="1028700"/>
                <a:gridCol w="1028700"/>
              </a:tblGrid>
              <a:tr h="3706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</a:t>
                      </a:r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</a:t>
                      </a:r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WHAT</a:t>
                      </a:r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WHERE</a:t>
                      </a:r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WHEN</a:t>
                      </a:r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are</a:t>
                      </a:r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 Benson</a:t>
                      </a:r>
                      <a:r>
                        <a:rPr lang="en-US" sz="1800" baseline="0" dirty="0" smtClean="0"/>
                        <a:t> Street</a:t>
                      </a:r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01" marB="457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/3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73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334963" y="3188669"/>
            <a:ext cx="85709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1 I ______   ____________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2  ______  are  ____________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3 We ______   ____________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4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5 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6</a:t>
            </a:r>
          </a:p>
        </p:txBody>
      </p:sp>
      <p:sp>
        <p:nvSpPr>
          <p:cNvPr id="33794" name="TextBox 28"/>
          <p:cNvSpPr txBox="1">
            <a:spLocks noChangeArrowheads="1"/>
          </p:cNvSpPr>
          <p:nvPr/>
        </p:nvSpPr>
        <p:spPr bwMode="auto">
          <a:xfrm>
            <a:off x="222249" y="1046307"/>
            <a:ext cx="8385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4 Look at the picture and find details that answer WHO, WHAT, 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WHERE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and WHEN. Write the details to continue the sentences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below.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779713"/>
            <a:ext cx="503555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/4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97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374650" y="692490"/>
            <a:ext cx="8458200" cy="684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Part  3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Sequence of time relative to the speaker or writer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In addition to connecting the details in a sentence,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AM, IS 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or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 ARE 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also show the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sequence of the information relative 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to the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speaker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or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writer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of the sentence. 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In English, every sentence, that is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spoken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or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written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about something, is relative to the person who said it or wrote it. It tells if the details are true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at the time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,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before the time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, or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after the time 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the speaker said or wrote them. In grammar, this is called the </a:t>
            </a:r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tense</a:t>
            </a: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The next three slides will help you learn how. </a:t>
            </a:r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3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8"/>
          <p:cNvSpPr txBox="1">
            <a:spLocks noChangeArrowheads="1"/>
          </p:cNvSpPr>
          <p:nvPr/>
        </p:nvSpPr>
        <p:spPr bwMode="auto">
          <a:xfrm>
            <a:off x="279863" y="1212850"/>
            <a:ext cx="8710795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1 Look at the image of the speaker and circle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BEFORE, NOW, and/or AFTER based on the questions 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below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: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Is what he/she says true before speaking?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Is what he/she says true during speaking?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Is what he/she says true after speaking?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/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/>
            <a:r>
              <a:rPr lang="en-US" b="1" i="1" dirty="0">
                <a:solidFill>
                  <a:srgbClr val="000000"/>
                </a:solidFill>
                <a:latin typeface="Verdana"/>
                <a:cs typeface="Verdana"/>
              </a:rPr>
              <a:t>See the next slide for an example:</a:t>
            </a:r>
          </a:p>
          <a:p>
            <a:pPr eaLnBrk="1" hangingPunct="1"/>
            <a:endParaRPr lang="en-US" b="1" i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hangingPunct="1"/>
            <a:endParaRPr lang="en-US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3/1</a:t>
            </a:r>
            <a:endParaRPr lang="en-US" sz="54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53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626950" y="2370455"/>
            <a:ext cx="1779905" cy="553720"/>
          </a:xfrm>
          <a:prstGeom prst="wedgeEllipseCallout">
            <a:avLst>
              <a:gd name="adj1" fmla="val -28290"/>
              <a:gd name="adj2" fmla="val 10063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I am a doctor.</a:t>
            </a:r>
            <a:endParaRPr lang="en-US" sz="1000">
              <a:effectLst/>
              <a:latin typeface="Times"/>
              <a:ea typeface="ＭＳ 明朝"/>
              <a:cs typeface="Times New Roman"/>
            </a:endParaRPr>
          </a:p>
        </p:txBody>
      </p:sp>
      <p:pic>
        <p:nvPicPr>
          <p:cNvPr id="4" name="Picture 3" descr="skd182715sd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17" y="3008674"/>
            <a:ext cx="859383" cy="255933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1265237" y="5742477"/>
            <a:ext cx="6003925" cy="309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entury Gothic"/>
                <a:ea typeface="ＭＳ Ｐゴシック"/>
                <a:cs typeface="ＭＳ Ｐゴシック"/>
              </a:rPr>
              <a:t>Before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entury Gothic"/>
                <a:ea typeface="ＭＳ Ｐゴシック"/>
                <a:cs typeface="ＭＳ Ｐゴシック"/>
              </a:rPr>
              <a:t> (he speaks) </a:t>
            </a:r>
            <a:r>
              <a:rPr lang="en-US" sz="1000" dirty="0">
                <a:effectLst/>
                <a:latin typeface="Times"/>
                <a:ea typeface="ＭＳ 明朝"/>
                <a:cs typeface="Times New Roman"/>
              </a:rPr>
              <a:t>          </a:t>
            </a:r>
            <a:r>
              <a:rPr lang="en-US" sz="1400" b="1" kern="1200" dirty="0">
                <a:solidFill>
                  <a:srgbClr val="000000"/>
                </a:solidFill>
                <a:effectLst/>
                <a:latin typeface="Century Gothic"/>
                <a:ea typeface="ＭＳ Ｐゴシック"/>
                <a:cs typeface="ＭＳ Ｐゴシック"/>
              </a:rPr>
              <a:t>now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entury Gothic"/>
                <a:ea typeface="ＭＳ Ｐゴシック"/>
                <a:cs typeface="ＭＳ Ｐゴシック"/>
              </a:rPr>
              <a:t> (as he speaks)</a:t>
            </a:r>
            <a:r>
              <a:rPr lang="en-US" sz="1000" dirty="0">
                <a:effectLst/>
                <a:latin typeface="Times"/>
                <a:ea typeface="ＭＳ 明朝"/>
                <a:cs typeface="Times New Roman"/>
              </a:rPr>
              <a:t>        </a:t>
            </a:r>
            <a:r>
              <a:rPr lang="en-US" sz="1400" b="1" kern="1200" dirty="0">
                <a:solidFill>
                  <a:srgbClr val="000000"/>
                </a:solidFill>
                <a:effectLst/>
                <a:latin typeface="Century Gothic"/>
                <a:ea typeface="ＭＳ Ｐゴシック"/>
                <a:cs typeface="ＭＳ Ｐゴシック"/>
              </a:rPr>
              <a:t>after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entury Gothic"/>
                <a:ea typeface="ＭＳ Ｐゴシック"/>
                <a:cs typeface="ＭＳ Ｐゴシック"/>
              </a:rPr>
              <a:t>(after he speaks)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6" name="Text Box 29698"/>
          <p:cNvSpPr txBox="1"/>
          <p:nvPr/>
        </p:nvSpPr>
        <p:spPr>
          <a:xfrm>
            <a:off x="1490980" y="2178050"/>
            <a:ext cx="1528445" cy="46926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entury Gothic"/>
                <a:ea typeface="ＭＳ Ｐゴシック"/>
                <a:cs typeface="ＭＳ Ｐゴシック"/>
              </a:rPr>
              <a:t>Example: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7" name="Oval 6"/>
          <p:cNvSpPr/>
          <p:nvPr/>
        </p:nvSpPr>
        <p:spPr>
          <a:xfrm>
            <a:off x="5049032" y="5794492"/>
            <a:ext cx="715645" cy="217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16830" y="5804380"/>
            <a:ext cx="715645" cy="217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65237" y="5799436"/>
            <a:ext cx="715645" cy="217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3/</a:t>
            </a: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243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1905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What is grammar?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494" y="2225104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Two sentences that follow each other are independent grammatically.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714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8"/>
          <p:cNvSpPr txBox="1">
            <a:spLocks noChangeArrowheads="1"/>
          </p:cNvSpPr>
          <p:nvPr/>
        </p:nvSpPr>
        <p:spPr bwMode="auto">
          <a:xfrm>
            <a:off x="273871" y="987503"/>
            <a:ext cx="852564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1 Look at the image of the speaker and circle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BEFORE, NOW, and/or AFTER based on the questions 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the previous slide:</a:t>
            </a:r>
          </a:p>
          <a:p>
            <a:pPr eaLnBrk="1" hangingPunct="1"/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36867" name="Picture 1" descr="skd182040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08388"/>
            <a:ext cx="14970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skd182715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443288"/>
            <a:ext cx="74136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rbs1_7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332163"/>
            <a:ext cx="1446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AA0538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327400"/>
            <a:ext cx="1549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94831" y="2778356"/>
            <a:ext cx="1780323" cy="554290"/>
          </a:xfrm>
          <a:prstGeom prst="wedgeEllipseCallout">
            <a:avLst>
              <a:gd name="adj1" fmla="val -6820"/>
              <a:gd name="adj2" fmla="val 80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 am a doctor.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75" y="5403850"/>
            <a:ext cx="2339975" cy="738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before</a:t>
            </a:r>
            <a:r>
              <a:rPr lang="en-US" sz="1400" dirty="0"/>
              <a:t> (he speaks) </a:t>
            </a:r>
          </a:p>
          <a:p>
            <a:pPr>
              <a:defRPr/>
            </a:pPr>
            <a:r>
              <a:rPr lang="en-US" sz="1400" b="1" dirty="0"/>
              <a:t>now</a:t>
            </a:r>
            <a:r>
              <a:rPr lang="en-US" sz="1400" dirty="0"/>
              <a:t>     (as he speaks)</a:t>
            </a:r>
          </a:p>
          <a:p>
            <a:pPr>
              <a:defRPr/>
            </a:pPr>
            <a:r>
              <a:rPr lang="en-US" sz="1400" b="1" dirty="0"/>
              <a:t>after</a:t>
            </a:r>
            <a:r>
              <a:rPr lang="en-US" sz="1400" dirty="0"/>
              <a:t>    (after he speaks)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4638" y="5403850"/>
            <a:ext cx="2339975" cy="738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before</a:t>
            </a:r>
            <a:r>
              <a:rPr lang="en-US" sz="1400" dirty="0"/>
              <a:t> (he speaks) </a:t>
            </a:r>
          </a:p>
          <a:p>
            <a:pPr>
              <a:defRPr/>
            </a:pPr>
            <a:r>
              <a:rPr lang="en-US" sz="1400" b="1" dirty="0"/>
              <a:t>now</a:t>
            </a:r>
            <a:r>
              <a:rPr lang="en-US" sz="1400" dirty="0"/>
              <a:t>     (as he speaks)</a:t>
            </a:r>
          </a:p>
          <a:p>
            <a:pPr>
              <a:defRPr/>
            </a:pPr>
            <a:r>
              <a:rPr lang="en-US" sz="1400" b="1" dirty="0"/>
              <a:t>after</a:t>
            </a:r>
            <a:r>
              <a:rPr lang="en-US" sz="1400" dirty="0"/>
              <a:t>    (after he speaks)</a:t>
            </a:r>
          </a:p>
        </p:txBody>
      </p:sp>
      <p:sp>
        <p:nvSpPr>
          <p:cNvPr id="36876" name="TextBox 9"/>
          <p:cNvSpPr txBox="1">
            <a:spLocks noChangeArrowheads="1"/>
          </p:cNvSpPr>
          <p:nvPr/>
        </p:nvSpPr>
        <p:spPr bwMode="auto">
          <a:xfrm>
            <a:off x="3557588" y="4457700"/>
            <a:ext cx="630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  <a:cs typeface="Georgia" charset="0"/>
              </a:rPr>
              <a:t>E l i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815314" y="2942172"/>
            <a:ext cx="1780323" cy="554290"/>
          </a:xfrm>
          <a:prstGeom prst="wedgeEllipseCallout">
            <a:avLst>
              <a:gd name="adj1" fmla="val -6820"/>
              <a:gd name="adj2" fmla="val 80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My name is Eli.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745142" y="2665027"/>
            <a:ext cx="1780323" cy="554290"/>
          </a:xfrm>
          <a:prstGeom prst="wedgeEllipseCallout">
            <a:avLst>
              <a:gd name="adj1" fmla="val -6820"/>
              <a:gd name="adj2" fmla="val 80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He is a footballer.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4800" y="5403850"/>
            <a:ext cx="2339975" cy="738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before</a:t>
            </a:r>
            <a:r>
              <a:rPr lang="en-US" sz="1400" dirty="0"/>
              <a:t> (she speaks) </a:t>
            </a:r>
          </a:p>
          <a:p>
            <a:pPr>
              <a:defRPr/>
            </a:pPr>
            <a:r>
              <a:rPr lang="en-US" sz="1400" b="1" dirty="0"/>
              <a:t>now</a:t>
            </a:r>
            <a:r>
              <a:rPr lang="en-US" sz="1400" dirty="0"/>
              <a:t>     (as she speaks)</a:t>
            </a:r>
          </a:p>
          <a:p>
            <a:pPr>
              <a:defRPr/>
            </a:pPr>
            <a:r>
              <a:rPr lang="en-US" sz="1400" b="1" dirty="0"/>
              <a:t>after</a:t>
            </a:r>
            <a:r>
              <a:rPr lang="en-US" sz="1400" dirty="0"/>
              <a:t>    (after she speaks)</a:t>
            </a:r>
          </a:p>
        </p:txBody>
      </p:sp>
      <p:sp>
        <p:nvSpPr>
          <p:cNvPr id="11" name="Oval 10"/>
          <p:cNvSpPr/>
          <p:nvPr/>
        </p:nvSpPr>
        <p:spPr>
          <a:xfrm>
            <a:off x="273870" y="5445787"/>
            <a:ext cx="716212" cy="217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3870" y="5670141"/>
            <a:ext cx="716212" cy="217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3870" y="5899902"/>
            <a:ext cx="716212" cy="217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20" name="Picture 1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3/</a:t>
            </a: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369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7" descr="AA0538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3332163"/>
            <a:ext cx="1549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8"/>
          <p:cNvSpPr txBox="1">
            <a:spLocks noChangeArrowheads="1"/>
          </p:cNvSpPr>
          <p:nvPr/>
        </p:nvSpPr>
        <p:spPr bwMode="auto">
          <a:xfrm>
            <a:off x="236808" y="1048641"/>
            <a:ext cx="83872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Instructions: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1 Look at the image of the speaker and circle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BEFORE, NOW, and/or AFTER based on the questions 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>the previous slide</a:t>
            </a:r>
            <a:r>
              <a:rPr lang="en-US" b="1" dirty="0" smtClean="0">
                <a:solidFill>
                  <a:srgbClr val="000000"/>
                </a:solidFill>
                <a:latin typeface="Verdana"/>
                <a:cs typeface="Verdana"/>
              </a:rPr>
              <a:t>:</a:t>
            </a:r>
            <a:endParaRPr lang="en-US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37892" name="Picture 4" descr="AA0538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476625"/>
            <a:ext cx="1549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471488" y="2778356"/>
            <a:ext cx="1780323" cy="554290"/>
          </a:xfrm>
          <a:prstGeom prst="wedgeEllipseCallout">
            <a:avLst>
              <a:gd name="adj1" fmla="val -6820"/>
              <a:gd name="adj2" fmla="val 80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She is on the phone.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5025" y="5367338"/>
            <a:ext cx="2339975" cy="739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before</a:t>
            </a:r>
            <a:r>
              <a:rPr lang="en-US" sz="1400" dirty="0"/>
              <a:t> (she speaks) </a:t>
            </a:r>
          </a:p>
          <a:p>
            <a:pPr>
              <a:defRPr/>
            </a:pPr>
            <a:r>
              <a:rPr lang="en-US" sz="1400" b="1" dirty="0"/>
              <a:t>now</a:t>
            </a:r>
            <a:r>
              <a:rPr lang="en-US" sz="1400" dirty="0"/>
              <a:t>     (as she speaks)</a:t>
            </a:r>
          </a:p>
          <a:p>
            <a:pPr>
              <a:defRPr/>
            </a:pPr>
            <a:r>
              <a:rPr lang="en-US" sz="1400" b="1" dirty="0"/>
              <a:t>after</a:t>
            </a:r>
            <a:r>
              <a:rPr lang="en-US" sz="1400" dirty="0"/>
              <a:t>    (after she speaks)</a:t>
            </a:r>
          </a:p>
        </p:txBody>
      </p:sp>
      <p:pic>
        <p:nvPicPr>
          <p:cNvPr id="37897" name="Picture 5" descr="200387787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32163"/>
            <a:ext cx="8588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skd188822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790950"/>
            <a:ext cx="18065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5204677" y="2634224"/>
            <a:ext cx="1780323" cy="554290"/>
          </a:xfrm>
          <a:prstGeom prst="wedgeEllipseCallout">
            <a:avLst>
              <a:gd name="adj1" fmla="val -6820"/>
              <a:gd name="adj2" fmla="val 80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It is in the box.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488" y="5546725"/>
            <a:ext cx="2339975" cy="738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before</a:t>
            </a:r>
            <a:r>
              <a:rPr lang="en-US" sz="1400" dirty="0"/>
              <a:t> (she speaks) </a:t>
            </a:r>
          </a:p>
          <a:p>
            <a:pPr>
              <a:defRPr/>
            </a:pPr>
            <a:r>
              <a:rPr lang="en-US" sz="1400" b="1" dirty="0"/>
              <a:t>now</a:t>
            </a:r>
            <a:r>
              <a:rPr lang="en-US" sz="1400" dirty="0"/>
              <a:t>     (as she speaks)</a:t>
            </a:r>
          </a:p>
          <a:p>
            <a:pPr>
              <a:defRPr/>
            </a:pPr>
            <a:r>
              <a:rPr lang="en-US" sz="1400" b="1" dirty="0"/>
              <a:t>after</a:t>
            </a:r>
            <a:r>
              <a:rPr lang="en-US" sz="1400" dirty="0"/>
              <a:t>    (after she speaks)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Eli Ghazel 2014</a:t>
            </a:r>
          </a:p>
        </p:txBody>
      </p:sp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21026" y="46778"/>
            <a:ext cx="122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3/</a:t>
            </a:r>
            <a:r>
              <a:rPr lang="en-US" sz="5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05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6544" y="1074510"/>
            <a:ext cx="7373521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kern="1200" dirty="0">
                <a:solidFill>
                  <a:srgbClr val="FF0000"/>
                </a:solidFill>
                <a:effectLst/>
                <a:latin typeface="Calibri"/>
                <a:ea typeface="ＭＳ Ｐゴシック"/>
                <a:cs typeface="ＭＳ Ｐゴシック"/>
              </a:rPr>
              <a:t> </a:t>
            </a:r>
            <a:endParaRPr lang="en-US" sz="3200" dirty="0">
              <a:solidFill>
                <a:srgbClr val="FF0000"/>
              </a:solidFill>
              <a:effectLst/>
              <a:latin typeface="Verdana"/>
              <a:ea typeface="ＭＳ 明朝"/>
              <a:cs typeface="Verdana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 smtClean="0">
                <a:solidFill>
                  <a:schemeClr val="bg1"/>
                </a:solidFill>
                <a:effectLst/>
                <a:latin typeface="Verdana"/>
                <a:ea typeface="ＭＳ 明朝"/>
                <a:cs typeface="Verdana"/>
              </a:rPr>
              <a:t>You can’t teach grammar …</a:t>
            </a:r>
            <a:endParaRPr lang="en-US" sz="3000" b="1" dirty="0">
              <a:solidFill>
                <a:schemeClr val="bg1"/>
              </a:solidFill>
              <a:effectLst/>
              <a:latin typeface="Verdana"/>
              <a:ea typeface="ＭＳ 明朝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544" y="2728598"/>
            <a:ext cx="8546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Verdana"/>
                <a:ea typeface="ＭＳ 明朝"/>
                <a:cs typeface="Verdana"/>
              </a:rPr>
              <a:t>ut you can help each learner develop a meaningful mental model of a language.</a:t>
            </a:r>
            <a:endParaRPr lang="en-US" sz="2800" dirty="0">
              <a:solidFill>
                <a:schemeClr val="bg1"/>
              </a:solidFill>
              <a:latin typeface="Verdana"/>
              <a:ea typeface="ＭＳ 明朝"/>
              <a:cs typeface="Verdana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4880" y="2236795"/>
            <a:ext cx="7373521" cy="2539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kern="1200" dirty="0">
                <a:solidFill>
                  <a:srgbClr val="FFFFFF"/>
                </a:solidFill>
                <a:effectLst/>
                <a:latin typeface="Calibri"/>
                <a:ea typeface="ＭＳ Ｐゴシック"/>
                <a:cs typeface="ＭＳ Ｐゴシック"/>
              </a:rPr>
              <a:t> </a:t>
            </a:r>
            <a:endParaRPr lang="en-US" sz="3200" dirty="0">
              <a:solidFill>
                <a:srgbClr val="FFFFFF"/>
              </a:solidFill>
              <a:effectLst/>
              <a:latin typeface="Verdana"/>
              <a:ea typeface="ＭＳ 明朝"/>
              <a:cs typeface="Verdana"/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“Use </a:t>
            </a:r>
            <a:r>
              <a:rPr lang="en-US" sz="3200" b="1" dirty="0">
                <a:solidFill>
                  <a:srgbClr val="FFFFFF"/>
                </a:solidFill>
              </a:rPr>
              <a:t>grammar to </a:t>
            </a:r>
            <a:r>
              <a:rPr lang="en-US" sz="3200" b="1" dirty="0" smtClean="0">
                <a:solidFill>
                  <a:srgbClr val="FFFFFF"/>
                </a:solidFill>
              </a:rPr>
              <a:t>develop meaning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and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the </a:t>
            </a:r>
            <a:r>
              <a:rPr lang="en-US" sz="3200" b="1" dirty="0">
                <a:solidFill>
                  <a:srgbClr val="FFFFFF"/>
                </a:solidFill>
              </a:rPr>
              <a:t>rule will take care of itself</a:t>
            </a:r>
            <a:r>
              <a:rPr lang="en-US" sz="3200" b="1" dirty="0" smtClean="0">
                <a:solidFill>
                  <a:srgbClr val="FFFFFF"/>
                </a:solidFill>
              </a:rPr>
              <a:t>.”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               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</a:rPr>
              <a:t>                         </a:t>
            </a:r>
            <a:r>
              <a:rPr lang="en-US" sz="2000" b="1" i="1" dirty="0" smtClean="0">
                <a:solidFill>
                  <a:srgbClr val="FFFFFF"/>
                </a:solidFill>
              </a:rPr>
              <a:t>Eli </a:t>
            </a:r>
            <a:r>
              <a:rPr lang="en-US" sz="2000" b="1" i="1" dirty="0">
                <a:solidFill>
                  <a:srgbClr val="FFFFFF"/>
                </a:solidFill>
              </a:rPr>
              <a:t>Ghazel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8072" y="1203656"/>
            <a:ext cx="7373521" cy="1554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kern="1200" dirty="0">
                <a:solidFill>
                  <a:srgbClr val="FFFFFF"/>
                </a:solidFill>
                <a:effectLst/>
                <a:latin typeface="Calibri"/>
                <a:ea typeface="ＭＳ Ｐゴシック"/>
                <a:cs typeface="ＭＳ Ｐゴシック"/>
              </a:rPr>
              <a:t> </a:t>
            </a:r>
            <a:endParaRPr lang="en-US" sz="3200" dirty="0">
              <a:solidFill>
                <a:srgbClr val="FFFFFF"/>
              </a:solidFill>
              <a:effectLst/>
              <a:latin typeface="Verdana"/>
              <a:ea typeface="ＭＳ 明朝"/>
              <a:cs typeface="Verdana"/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I would like to express my thanks to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               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</a:rPr>
              <a:t>                        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60" y="2541518"/>
            <a:ext cx="6197539" cy="21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8072" y="1203656"/>
            <a:ext cx="7373521" cy="1554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500" kern="1200" dirty="0">
                <a:solidFill>
                  <a:srgbClr val="FFFFFF"/>
                </a:solidFill>
                <a:effectLst/>
                <a:latin typeface="Calibri"/>
                <a:ea typeface="ＭＳ Ｐゴシック"/>
                <a:cs typeface="ＭＳ Ｐゴシック"/>
              </a:rPr>
              <a:t> </a:t>
            </a:r>
            <a:endParaRPr lang="en-US" sz="3200" dirty="0">
              <a:solidFill>
                <a:srgbClr val="FFFFFF"/>
              </a:solidFill>
              <a:effectLst/>
              <a:latin typeface="Verdana"/>
              <a:ea typeface="ＭＳ 明朝"/>
              <a:cs typeface="Verdana"/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I would like to express my thanks to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               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</a:rPr>
              <a:t>                        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50722" y="3133395"/>
            <a:ext cx="260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NileTESOL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7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806305" y="6066886"/>
            <a:ext cx="808292" cy="626996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799" y="1310142"/>
            <a:ext cx="2584250" cy="692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983" y="1067099"/>
            <a:ext cx="1247210" cy="1236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4087" y="1460810"/>
            <a:ext cx="43093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eghazel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@gmail.com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4087" y="2667886"/>
            <a:ext cx="41030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eghazel@21caf.org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4087" y="3745818"/>
            <a:ext cx="31418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eli@eupad.net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593" y="2311400"/>
            <a:ext cx="1117600" cy="111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793" y="3748007"/>
            <a:ext cx="142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2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494" y="2225104"/>
            <a:ext cx="8229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Verdana"/>
                <a:cs typeface="Verdana"/>
              </a:rPr>
              <a:t>Sarah entered the room.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630" y="3183744"/>
            <a:ext cx="8229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Verdana"/>
                <a:cs typeface="Verdana"/>
              </a:rPr>
              <a:t>He sat on the couch.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9057" y="4240176"/>
            <a:ext cx="517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The second is correct grammatically.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1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8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494" y="2225104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Verdana"/>
                <a:cs typeface="Verdana"/>
              </a:rPr>
              <a:t>The word ‘grammar’ is limited to only </a:t>
            </a:r>
          </a:p>
          <a:p>
            <a:pPr algn="ctr"/>
            <a:r>
              <a:rPr lang="en-US" sz="4500" i="1" dirty="0" smtClean="0">
                <a:solidFill>
                  <a:schemeClr val="bg1"/>
                </a:solidFill>
                <a:latin typeface="Verdana"/>
                <a:cs typeface="Verdana"/>
              </a:rPr>
              <a:t>one sentence </a:t>
            </a:r>
          </a:p>
          <a:p>
            <a:pPr algn="ctr"/>
            <a:r>
              <a:rPr lang="en-US" sz="4500" dirty="0" smtClean="0">
                <a:solidFill>
                  <a:schemeClr val="bg1"/>
                </a:solidFill>
                <a:latin typeface="Verdana"/>
                <a:cs typeface="Verdana"/>
              </a:rPr>
              <a:t>at a time 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37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19059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What is the main purpose of a sentence?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494" y="2970876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To convey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information and meaning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248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TESOL  NILE Jan 27 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190592"/>
            <a:ext cx="82296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In order to </a:t>
            </a:r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convey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information and 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meaning, sentences </a:t>
            </a:r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are </a:t>
            </a:r>
          </a:p>
          <a:p>
            <a:pPr algn="ctr"/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7503" y="5316362"/>
            <a:ext cx="1227094" cy="1377520"/>
          </a:xfrm>
          <a:custGeom>
            <a:avLst/>
            <a:gdLst>
              <a:gd name="connsiteX0" fmla="*/ 43056 w 1227094"/>
              <a:gd name="connsiteY0" fmla="*/ 667236 h 1377520"/>
              <a:gd name="connsiteX1" fmla="*/ 21528 w 1227094"/>
              <a:gd name="connsiteY1" fmla="*/ 495046 h 1377520"/>
              <a:gd name="connsiteX2" fmla="*/ 0 w 1227094"/>
              <a:gd name="connsiteY2" fmla="*/ 430475 h 1377520"/>
              <a:gd name="connsiteX3" fmla="*/ 21528 w 1227094"/>
              <a:gd name="connsiteY3" fmla="*/ 193714 h 1377520"/>
              <a:gd name="connsiteX4" fmla="*/ 129168 w 1227094"/>
              <a:gd name="connsiteY4" fmla="*/ 64572 h 1377520"/>
              <a:gd name="connsiteX5" fmla="*/ 236808 w 1227094"/>
              <a:gd name="connsiteY5" fmla="*/ 0 h 1377520"/>
              <a:gd name="connsiteX6" fmla="*/ 473615 w 1227094"/>
              <a:gd name="connsiteY6" fmla="*/ 21524 h 1377520"/>
              <a:gd name="connsiteX7" fmla="*/ 516671 w 1227094"/>
              <a:gd name="connsiteY7" fmla="*/ 86095 h 1377520"/>
              <a:gd name="connsiteX8" fmla="*/ 559727 w 1227094"/>
              <a:gd name="connsiteY8" fmla="*/ 129143 h 1377520"/>
              <a:gd name="connsiteX9" fmla="*/ 473615 w 1227094"/>
              <a:gd name="connsiteY9" fmla="*/ 408951 h 1377520"/>
              <a:gd name="connsiteX10" fmla="*/ 322920 w 1227094"/>
              <a:gd name="connsiteY10" fmla="*/ 387428 h 1377520"/>
              <a:gd name="connsiteX11" fmla="*/ 258336 w 1227094"/>
              <a:gd name="connsiteY11" fmla="*/ 279809 h 1377520"/>
              <a:gd name="connsiteX12" fmla="*/ 279864 w 1227094"/>
              <a:gd name="connsiteY12" fmla="*/ 193714 h 1377520"/>
              <a:gd name="connsiteX13" fmla="*/ 258336 w 1227094"/>
              <a:gd name="connsiteY13" fmla="*/ 258285 h 1377520"/>
              <a:gd name="connsiteX14" fmla="*/ 236808 w 1227094"/>
              <a:gd name="connsiteY14" fmla="*/ 344380 h 1377520"/>
              <a:gd name="connsiteX15" fmla="*/ 258336 w 1227094"/>
              <a:gd name="connsiteY15" fmla="*/ 516570 h 1377520"/>
              <a:gd name="connsiteX16" fmla="*/ 279864 w 1227094"/>
              <a:gd name="connsiteY16" fmla="*/ 581141 h 1377520"/>
              <a:gd name="connsiteX17" fmla="*/ 409031 w 1227094"/>
              <a:gd name="connsiteY17" fmla="*/ 624189 h 1377520"/>
              <a:gd name="connsiteX18" fmla="*/ 559727 w 1227094"/>
              <a:gd name="connsiteY18" fmla="*/ 667236 h 1377520"/>
              <a:gd name="connsiteX19" fmla="*/ 710423 w 1227094"/>
              <a:gd name="connsiteY19" fmla="*/ 645713 h 1377520"/>
              <a:gd name="connsiteX20" fmla="*/ 753479 w 1227094"/>
              <a:gd name="connsiteY20" fmla="*/ 602665 h 1377520"/>
              <a:gd name="connsiteX21" fmla="*/ 710423 w 1227094"/>
              <a:gd name="connsiteY21" fmla="*/ 279809 h 1377520"/>
              <a:gd name="connsiteX22" fmla="*/ 904174 w 1227094"/>
              <a:gd name="connsiteY22" fmla="*/ 301333 h 1377520"/>
              <a:gd name="connsiteX23" fmla="*/ 904174 w 1227094"/>
              <a:gd name="connsiteY23" fmla="*/ 796379 h 1377520"/>
              <a:gd name="connsiteX24" fmla="*/ 818063 w 1227094"/>
              <a:gd name="connsiteY24" fmla="*/ 903997 h 1377520"/>
              <a:gd name="connsiteX25" fmla="*/ 581255 w 1227094"/>
              <a:gd name="connsiteY25" fmla="*/ 882474 h 1377520"/>
              <a:gd name="connsiteX26" fmla="*/ 452087 w 1227094"/>
              <a:gd name="connsiteY26" fmla="*/ 839426 h 1377520"/>
              <a:gd name="connsiteX27" fmla="*/ 430559 w 1227094"/>
              <a:gd name="connsiteY27" fmla="*/ 774855 h 1377520"/>
              <a:gd name="connsiteX28" fmla="*/ 301392 w 1227094"/>
              <a:gd name="connsiteY28" fmla="*/ 796379 h 1377520"/>
              <a:gd name="connsiteX29" fmla="*/ 279864 w 1227094"/>
              <a:gd name="connsiteY29" fmla="*/ 860950 h 1377520"/>
              <a:gd name="connsiteX30" fmla="*/ 301392 w 1227094"/>
              <a:gd name="connsiteY30" fmla="*/ 1033140 h 1377520"/>
              <a:gd name="connsiteX31" fmla="*/ 538199 w 1227094"/>
              <a:gd name="connsiteY31" fmla="*/ 1097711 h 1377520"/>
              <a:gd name="connsiteX32" fmla="*/ 904174 w 1227094"/>
              <a:gd name="connsiteY32" fmla="*/ 1076187 h 1377520"/>
              <a:gd name="connsiteX33" fmla="*/ 1011814 w 1227094"/>
              <a:gd name="connsiteY33" fmla="*/ 1033140 h 1377520"/>
              <a:gd name="connsiteX34" fmla="*/ 1227094 w 1227094"/>
              <a:gd name="connsiteY34" fmla="*/ 1054664 h 1377520"/>
              <a:gd name="connsiteX35" fmla="*/ 1205566 w 1227094"/>
              <a:gd name="connsiteY35" fmla="*/ 1119235 h 1377520"/>
              <a:gd name="connsiteX36" fmla="*/ 1076398 w 1227094"/>
              <a:gd name="connsiteY36" fmla="*/ 1183806 h 1377520"/>
              <a:gd name="connsiteX37" fmla="*/ 818063 w 1227094"/>
              <a:gd name="connsiteY37" fmla="*/ 1248377 h 1377520"/>
              <a:gd name="connsiteX38" fmla="*/ 753479 w 1227094"/>
              <a:gd name="connsiteY38" fmla="*/ 1269901 h 1377520"/>
              <a:gd name="connsiteX39" fmla="*/ 667367 w 1227094"/>
              <a:gd name="connsiteY39" fmla="*/ 1291425 h 1377520"/>
              <a:gd name="connsiteX40" fmla="*/ 581255 w 1227094"/>
              <a:gd name="connsiteY40" fmla="*/ 1334472 h 1377520"/>
              <a:gd name="connsiteX41" fmla="*/ 409031 w 1227094"/>
              <a:gd name="connsiteY41" fmla="*/ 1377520 h 1377520"/>
              <a:gd name="connsiteX42" fmla="*/ 150696 w 1227094"/>
              <a:gd name="connsiteY42" fmla="*/ 1312948 h 1377520"/>
              <a:gd name="connsiteX43" fmla="*/ 107640 w 1227094"/>
              <a:gd name="connsiteY43" fmla="*/ 1248377 h 1377520"/>
              <a:gd name="connsiteX44" fmla="*/ 86112 w 1227094"/>
              <a:gd name="connsiteY44" fmla="*/ 1076187 h 1377520"/>
              <a:gd name="connsiteX45" fmla="*/ 64584 w 1227094"/>
              <a:gd name="connsiteY45" fmla="*/ 990092 h 1377520"/>
              <a:gd name="connsiteX46" fmla="*/ 43056 w 1227094"/>
              <a:gd name="connsiteY46" fmla="*/ 839426 h 1377520"/>
              <a:gd name="connsiteX47" fmla="*/ 21528 w 1227094"/>
              <a:gd name="connsiteY47" fmla="*/ 731807 h 1377520"/>
              <a:gd name="connsiteX48" fmla="*/ 43056 w 1227094"/>
              <a:gd name="connsiteY48" fmla="*/ 667236 h 13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7094" h="1377520">
                <a:moveTo>
                  <a:pt x="43056" y="667236"/>
                </a:moveTo>
                <a:cubicBezTo>
                  <a:pt x="43056" y="627776"/>
                  <a:pt x="31877" y="551956"/>
                  <a:pt x="21528" y="495046"/>
                </a:cubicBezTo>
                <a:cubicBezTo>
                  <a:pt x="17469" y="472724"/>
                  <a:pt x="0" y="453163"/>
                  <a:pt x="0" y="430475"/>
                </a:cubicBezTo>
                <a:cubicBezTo>
                  <a:pt x="0" y="351229"/>
                  <a:pt x="5984" y="271420"/>
                  <a:pt x="21528" y="193714"/>
                </a:cubicBezTo>
                <a:cubicBezTo>
                  <a:pt x="40730" y="97722"/>
                  <a:pt x="66448" y="114738"/>
                  <a:pt x="129168" y="64572"/>
                </a:cubicBezTo>
                <a:cubicBezTo>
                  <a:pt x="213603" y="-2963"/>
                  <a:pt x="124646" y="37380"/>
                  <a:pt x="236808" y="0"/>
                </a:cubicBezTo>
                <a:cubicBezTo>
                  <a:pt x="315744" y="7175"/>
                  <a:pt x="397858" y="-1781"/>
                  <a:pt x="473615" y="21524"/>
                </a:cubicBezTo>
                <a:cubicBezTo>
                  <a:pt x="498341" y="29131"/>
                  <a:pt x="500508" y="65896"/>
                  <a:pt x="516671" y="86095"/>
                </a:cubicBezTo>
                <a:cubicBezTo>
                  <a:pt x="529351" y="101941"/>
                  <a:pt x="545375" y="114794"/>
                  <a:pt x="559727" y="129143"/>
                </a:cubicBezTo>
                <a:cubicBezTo>
                  <a:pt x="556641" y="163086"/>
                  <a:pt x="597354" y="396579"/>
                  <a:pt x="473615" y="408951"/>
                </a:cubicBezTo>
                <a:cubicBezTo>
                  <a:pt x="423125" y="413999"/>
                  <a:pt x="373152" y="394602"/>
                  <a:pt x="322920" y="387428"/>
                </a:cubicBezTo>
                <a:cubicBezTo>
                  <a:pt x="288818" y="353332"/>
                  <a:pt x="258336" y="335691"/>
                  <a:pt x="258336" y="279809"/>
                </a:cubicBezTo>
                <a:cubicBezTo>
                  <a:pt x="258336" y="250227"/>
                  <a:pt x="279864" y="223296"/>
                  <a:pt x="279864" y="193714"/>
                </a:cubicBezTo>
                <a:cubicBezTo>
                  <a:pt x="279864" y="171026"/>
                  <a:pt x="264570" y="236470"/>
                  <a:pt x="258336" y="258285"/>
                </a:cubicBezTo>
                <a:cubicBezTo>
                  <a:pt x="250208" y="286728"/>
                  <a:pt x="243984" y="315682"/>
                  <a:pt x="236808" y="344380"/>
                </a:cubicBezTo>
                <a:cubicBezTo>
                  <a:pt x="243984" y="401777"/>
                  <a:pt x="247987" y="459660"/>
                  <a:pt x="258336" y="516570"/>
                </a:cubicBezTo>
                <a:cubicBezTo>
                  <a:pt x="262395" y="538892"/>
                  <a:pt x="261401" y="567955"/>
                  <a:pt x="279864" y="581141"/>
                </a:cubicBezTo>
                <a:cubicBezTo>
                  <a:pt x="316797" y="607517"/>
                  <a:pt x="365975" y="609840"/>
                  <a:pt x="409031" y="624189"/>
                </a:cubicBezTo>
                <a:cubicBezTo>
                  <a:pt x="501682" y="655067"/>
                  <a:pt x="451603" y="640211"/>
                  <a:pt x="559727" y="667236"/>
                </a:cubicBezTo>
                <a:cubicBezTo>
                  <a:pt x="609959" y="660062"/>
                  <a:pt x="662284" y="661756"/>
                  <a:pt x="710423" y="645713"/>
                </a:cubicBezTo>
                <a:cubicBezTo>
                  <a:pt x="729677" y="639296"/>
                  <a:pt x="753479" y="622960"/>
                  <a:pt x="753479" y="602665"/>
                </a:cubicBezTo>
                <a:cubicBezTo>
                  <a:pt x="753479" y="494094"/>
                  <a:pt x="661861" y="376915"/>
                  <a:pt x="710423" y="279809"/>
                </a:cubicBezTo>
                <a:cubicBezTo>
                  <a:pt x="739488" y="221690"/>
                  <a:pt x="839590" y="294158"/>
                  <a:pt x="904174" y="301333"/>
                </a:cubicBezTo>
                <a:cubicBezTo>
                  <a:pt x="948158" y="521208"/>
                  <a:pt x="938038" y="423946"/>
                  <a:pt x="904174" y="796379"/>
                </a:cubicBezTo>
                <a:cubicBezTo>
                  <a:pt x="894882" y="898576"/>
                  <a:pt x="897102" y="877656"/>
                  <a:pt x="818063" y="903997"/>
                </a:cubicBezTo>
                <a:cubicBezTo>
                  <a:pt x="739127" y="896823"/>
                  <a:pt x="659311" y="896246"/>
                  <a:pt x="581255" y="882474"/>
                </a:cubicBezTo>
                <a:cubicBezTo>
                  <a:pt x="536561" y="874588"/>
                  <a:pt x="452087" y="839426"/>
                  <a:pt x="452087" y="839426"/>
                </a:cubicBezTo>
                <a:cubicBezTo>
                  <a:pt x="444911" y="817902"/>
                  <a:pt x="446604" y="790897"/>
                  <a:pt x="430559" y="774855"/>
                </a:cubicBezTo>
                <a:cubicBezTo>
                  <a:pt x="377082" y="721388"/>
                  <a:pt x="344211" y="767839"/>
                  <a:pt x="301392" y="796379"/>
                </a:cubicBezTo>
                <a:cubicBezTo>
                  <a:pt x="294216" y="817903"/>
                  <a:pt x="279864" y="838262"/>
                  <a:pt x="279864" y="860950"/>
                </a:cubicBezTo>
                <a:cubicBezTo>
                  <a:pt x="279864" y="918794"/>
                  <a:pt x="279906" y="979435"/>
                  <a:pt x="301392" y="1033140"/>
                </a:cubicBezTo>
                <a:cubicBezTo>
                  <a:pt x="327101" y="1097399"/>
                  <a:pt x="534888" y="1097297"/>
                  <a:pt x="538199" y="1097711"/>
                </a:cubicBezTo>
                <a:cubicBezTo>
                  <a:pt x="660191" y="1090536"/>
                  <a:pt x="783092" y="1092695"/>
                  <a:pt x="904174" y="1076187"/>
                </a:cubicBezTo>
                <a:cubicBezTo>
                  <a:pt x="942463" y="1070967"/>
                  <a:pt x="973257" y="1035710"/>
                  <a:pt x="1011814" y="1033140"/>
                </a:cubicBezTo>
                <a:cubicBezTo>
                  <a:pt x="1083772" y="1028344"/>
                  <a:pt x="1155334" y="1047489"/>
                  <a:pt x="1227094" y="1054664"/>
                </a:cubicBezTo>
                <a:cubicBezTo>
                  <a:pt x="1219918" y="1076188"/>
                  <a:pt x="1219741" y="1101520"/>
                  <a:pt x="1205566" y="1119235"/>
                </a:cubicBezTo>
                <a:cubicBezTo>
                  <a:pt x="1169592" y="1164193"/>
                  <a:pt x="1123871" y="1163464"/>
                  <a:pt x="1076398" y="1183806"/>
                </a:cubicBezTo>
                <a:cubicBezTo>
                  <a:pt x="906101" y="1256776"/>
                  <a:pt x="1080606" y="1215565"/>
                  <a:pt x="818063" y="1248377"/>
                </a:cubicBezTo>
                <a:cubicBezTo>
                  <a:pt x="796535" y="1255552"/>
                  <a:pt x="775298" y="1263668"/>
                  <a:pt x="753479" y="1269901"/>
                </a:cubicBezTo>
                <a:cubicBezTo>
                  <a:pt x="725030" y="1278028"/>
                  <a:pt x="695071" y="1281038"/>
                  <a:pt x="667367" y="1291425"/>
                </a:cubicBezTo>
                <a:cubicBezTo>
                  <a:pt x="637319" y="1302691"/>
                  <a:pt x="611700" y="1324326"/>
                  <a:pt x="581255" y="1334472"/>
                </a:cubicBezTo>
                <a:cubicBezTo>
                  <a:pt x="525116" y="1353181"/>
                  <a:pt x="409031" y="1377520"/>
                  <a:pt x="409031" y="1377520"/>
                </a:cubicBezTo>
                <a:cubicBezTo>
                  <a:pt x="301321" y="1365554"/>
                  <a:pt x="224856" y="1387093"/>
                  <a:pt x="150696" y="1312948"/>
                </a:cubicBezTo>
                <a:cubicBezTo>
                  <a:pt x="132401" y="1294657"/>
                  <a:pt x="121992" y="1269901"/>
                  <a:pt x="107640" y="1248377"/>
                </a:cubicBezTo>
                <a:cubicBezTo>
                  <a:pt x="100464" y="1190980"/>
                  <a:pt x="95623" y="1133243"/>
                  <a:pt x="86112" y="1076187"/>
                </a:cubicBezTo>
                <a:cubicBezTo>
                  <a:pt x="81248" y="1047008"/>
                  <a:pt x="69877" y="1019197"/>
                  <a:pt x="64584" y="990092"/>
                </a:cubicBezTo>
                <a:cubicBezTo>
                  <a:pt x="55507" y="940179"/>
                  <a:pt x="51398" y="889468"/>
                  <a:pt x="43056" y="839426"/>
                </a:cubicBezTo>
                <a:cubicBezTo>
                  <a:pt x="37041" y="803340"/>
                  <a:pt x="25169" y="768209"/>
                  <a:pt x="21528" y="731807"/>
                </a:cubicBezTo>
                <a:cubicBezTo>
                  <a:pt x="17958" y="696112"/>
                  <a:pt x="43056" y="706696"/>
                  <a:pt x="43056" y="667236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31" y="159090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8494" y="2970876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eard, 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ead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poken, </a:t>
            </a:r>
            <a:r>
              <a:rPr lang="en-US" sz="2000" b="1" dirty="0" smtClean="0">
                <a:solidFill>
                  <a:schemeClr val="bg1"/>
                </a:solidFill>
                <a:latin typeface="Verdana"/>
                <a:cs typeface="Verdana"/>
              </a:rPr>
              <a:t>and 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Verdana"/>
                <a:cs typeface="Verdana"/>
              </a:rPr>
              <a:t>written  </a:t>
            </a:r>
            <a:endParaRPr lang="en-US" sz="45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6416" y="3022483"/>
            <a:ext cx="4011596" cy="52322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Verdana"/>
                <a:cs typeface="Verdana"/>
              </a:rPr>
              <a:t>stress, intonation,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69475" y="3657791"/>
            <a:ext cx="5079755" cy="52322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Verdana"/>
                <a:cs typeface="Verdana"/>
              </a:rPr>
              <a:t>mechanics, punctuation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3556" y="4263307"/>
            <a:ext cx="4011596" cy="52322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Verdana"/>
                <a:cs typeface="Verdana"/>
              </a:rPr>
              <a:t>stress, intonation,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18715" y="4858303"/>
            <a:ext cx="5079755" cy="52322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Verdana"/>
                <a:cs typeface="Verdana"/>
              </a:rPr>
              <a:t>mechanics, punctuation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55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4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5962</TotalTime>
  <Words>2421</Words>
  <Application>Microsoft Macintosh PowerPoint</Application>
  <PresentationFormat>On-screen Show (4:3)</PresentationFormat>
  <Paragraphs>489</Paragraphs>
  <Slides>56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EUPAD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Reading Program</dc:title>
  <dc:creator>Eli Ghazel</dc:creator>
  <cp:lastModifiedBy>Eli Ghazel</cp:lastModifiedBy>
  <cp:revision>503</cp:revision>
  <dcterms:created xsi:type="dcterms:W3CDTF">2013-02-20T11:37:17Z</dcterms:created>
  <dcterms:modified xsi:type="dcterms:W3CDTF">2016-02-03T05:39:05Z</dcterms:modified>
</cp:coreProperties>
</file>