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6"/>
  </p:notesMasterIdLst>
  <p:sldIdLst>
    <p:sldId id="321" r:id="rId3"/>
    <p:sldId id="442" r:id="rId4"/>
    <p:sldId id="438" r:id="rId5"/>
    <p:sldId id="307" r:id="rId6"/>
    <p:sldId id="375" r:id="rId7"/>
    <p:sldId id="341" r:id="rId8"/>
    <p:sldId id="342" r:id="rId9"/>
    <p:sldId id="344" r:id="rId10"/>
    <p:sldId id="345" r:id="rId11"/>
    <p:sldId id="346" r:id="rId12"/>
    <p:sldId id="355" r:id="rId13"/>
    <p:sldId id="347" r:id="rId14"/>
    <p:sldId id="348" r:id="rId15"/>
    <p:sldId id="419" r:id="rId16"/>
    <p:sldId id="420" r:id="rId17"/>
    <p:sldId id="351" r:id="rId18"/>
    <p:sldId id="421" r:id="rId19"/>
    <p:sldId id="422" r:id="rId20"/>
    <p:sldId id="423" r:id="rId21"/>
    <p:sldId id="424" r:id="rId22"/>
    <p:sldId id="425" r:id="rId23"/>
    <p:sldId id="426" r:id="rId24"/>
    <p:sldId id="405" r:id="rId25"/>
    <p:sldId id="417" r:id="rId26"/>
    <p:sldId id="309" r:id="rId27"/>
    <p:sldId id="418" r:id="rId28"/>
    <p:sldId id="259" r:id="rId29"/>
    <p:sldId id="443" r:id="rId30"/>
    <p:sldId id="430" r:id="rId31"/>
    <p:sldId id="439" r:id="rId32"/>
    <p:sldId id="440" r:id="rId33"/>
    <p:sldId id="407" r:id="rId34"/>
    <p:sldId id="441"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660"/>
  </p:normalViewPr>
  <p:slideViewPr>
    <p:cSldViewPr snapToGrid="0" snapToObjects="1">
      <p:cViewPr varScale="1">
        <p:scale>
          <a:sx n="59" d="100"/>
          <a:sy n="59" d="100"/>
        </p:scale>
        <p:origin x="-130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notesMaster" Target="notesMasters/notes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849D0A-B42C-FC45-91A6-6A7494499F42}" type="datetimeFigureOut">
              <a:rPr lang="en-US" smtClean="0"/>
              <a:t>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CB640F-F770-EE46-8584-D2E9C2286741}" type="slidenum">
              <a:rPr lang="en-US" smtClean="0"/>
              <a:t>‹#›</a:t>
            </a:fld>
            <a:endParaRPr lang="en-US"/>
          </a:p>
        </p:txBody>
      </p:sp>
    </p:spTree>
    <p:extLst>
      <p:ext uri="{BB962C8B-B14F-4D97-AF65-F5344CB8AC3E}">
        <p14:creationId xmlns:p14="http://schemas.microsoft.com/office/powerpoint/2010/main" val="10929053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B640F-F770-EE46-8584-D2E9C2286741}" type="slidenum">
              <a:rPr lang="en-US" smtClean="0"/>
              <a:t>1</a:t>
            </a:fld>
            <a:endParaRPr lang="en-US"/>
          </a:p>
        </p:txBody>
      </p:sp>
    </p:spTree>
    <p:extLst>
      <p:ext uri="{BB962C8B-B14F-4D97-AF65-F5344CB8AC3E}">
        <p14:creationId xmlns:p14="http://schemas.microsoft.com/office/powerpoint/2010/main" val="3053444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B640F-F770-EE46-8584-D2E9C2286741}" type="slidenum">
              <a:rPr lang="en-US" smtClean="0"/>
              <a:t>13</a:t>
            </a:fld>
            <a:endParaRPr lang="en-US"/>
          </a:p>
        </p:txBody>
      </p:sp>
    </p:spTree>
    <p:extLst>
      <p:ext uri="{BB962C8B-B14F-4D97-AF65-F5344CB8AC3E}">
        <p14:creationId xmlns:p14="http://schemas.microsoft.com/office/powerpoint/2010/main" val="3053444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B640F-F770-EE46-8584-D2E9C2286741}" type="slidenum">
              <a:rPr lang="en-US" smtClean="0"/>
              <a:t>14</a:t>
            </a:fld>
            <a:endParaRPr lang="en-US"/>
          </a:p>
        </p:txBody>
      </p:sp>
    </p:spTree>
    <p:extLst>
      <p:ext uri="{BB962C8B-B14F-4D97-AF65-F5344CB8AC3E}">
        <p14:creationId xmlns:p14="http://schemas.microsoft.com/office/powerpoint/2010/main" val="3053444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B640F-F770-EE46-8584-D2E9C2286741}" type="slidenum">
              <a:rPr lang="en-US" smtClean="0"/>
              <a:t>15</a:t>
            </a:fld>
            <a:endParaRPr lang="en-US"/>
          </a:p>
        </p:txBody>
      </p:sp>
    </p:spTree>
    <p:extLst>
      <p:ext uri="{BB962C8B-B14F-4D97-AF65-F5344CB8AC3E}">
        <p14:creationId xmlns:p14="http://schemas.microsoft.com/office/powerpoint/2010/main" val="3053444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B640F-F770-EE46-8584-D2E9C2286741}" type="slidenum">
              <a:rPr lang="en-US" smtClean="0"/>
              <a:t>16</a:t>
            </a:fld>
            <a:endParaRPr lang="en-US"/>
          </a:p>
        </p:txBody>
      </p:sp>
    </p:spTree>
    <p:extLst>
      <p:ext uri="{BB962C8B-B14F-4D97-AF65-F5344CB8AC3E}">
        <p14:creationId xmlns:p14="http://schemas.microsoft.com/office/powerpoint/2010/main" val="3053444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B640F-F770-EE46-8584-D2E9C2286741}" type="slidenum">
              <a:rPr lang="en-US" smtClean="0"/>
              <a:t>17</a:t>
            </a:fld>
            <a:endParaRPr lang="en-US"/>
          </a:p>
        </p:txBody>
      </p:sp>
    </p:spTree>
    <p:extLst>
      <p:ext uri="{BB962C8B-B14F-4D97-AF65-F5344CB8AC3E}">
        <p14:creationId xmlns:p14="http://schemas.microsoft.com/office/powerpoint/2010/main" val="3053444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B640F-F770-EE46-8584-D2E9C2286741}" type="slidenum">
              <a:rPr lang="en-US" smtClean="0"/>
              <a:t>18</a:t>
            </a:fld>
            <a:endParaRPr lang="en-US"/>
          </a:p>
        </p:txBody>
      </p:sp>
    </p:spTree>
    <p:extLst>
      <p:ext uri="{BB962C8B-B14F-4D97-AF65-F5344CB8AC3E}">
        <p14:creationId xmlns:p14="http://schemas.microsoft.com/office/powerpoint/2010/main" val="3053444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B640F-F770-EE46-8584-D2E9C2286741}" type="slidenum">
              <a:rPr lang="en-US" smtClean="0"/>
              <a:t>19</a:t>
            </a:fld>
            <a:endParaRPr lang="en-US"/>
          </a:p>
        </p:txBody>
      </p:sp>
    </p:spTree>
    <p:extLst>
      <p:ext uri="{BB962C8B-B14F-4D97-AF65-F5344CB8AC3E}">
        <p14:creationId xmlns:p14="http://schemas.microsoft.com/office/powerpoint/2010/main" val="3053444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B640F-F770-EE46-8584-D2E9C2286741}" type="slidenum">
              <a:rPr lang="en-US" smtClean="0"/>
              <a:t>20</a:t>
            </a:fld>
            <a:endParaRPr lang="en-US"/>
          </a:p>
        </p:txBody>
      </p:sp>
    </p:spTree>
    <p:extLst>
      <p:ext uri="{BB962C8B-B14F-4D97-AF65-F5344CB8AC3E}">
        <p14:creationId xmlns:p14="http://schemas.microsoft.com/office/powerpoint/2010/main" val="3053444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B640F-F770-EE46-8584-D2E9C2286741}" type="slidenum">
              <a:rPr lang="en-US" smtClean="0"/>
              <a:t>21</a:t>
            </a:fld>
            <a:endParaRPr lang="en-US"/>
          </a:p>
        </p:txBody>
      </p:sp>
    </p:spTree>
    <p:extLst>
      <p:ext uri="{BB962C8B-B14F-4D97-AF65-F5344CB8AC3E}">
        <p14:creationId xmlns:p14="http://schemas.microsoft.com/office/powerpoint/2010/main" val="3053444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B640F-F770-EE46-8584-D2E9C2286741}" type="slidenum">
              <a:rPr lang="en-US" smtClean="0"/>
              <a:t>22</a:t>
            </a:fld>
            <a:endParaRPr lang="en-US"/>
          </a:p>
        </p:txBody>
      </p:sp>
    </p:spTree>
    <p:extLst>
      <p:ext uri="{BB962C8B-B14F-4D97-AF65-F5344CB8AC3E}">
        <p14:creationId xmlns:p14="http://schemas.microsoft.com/office/powerpoint/2010/main" val="3053444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B640F-F770-EE46-8584-D2E9C2286741}" type="slidenum">
              <a:rPr lang="en-US" smtClean="0"/>
              <a:t>4</a:t>
            </a:fld>
            <a:endParaRPr lang="en-US"/>
          </a:p>
        </p:txBody>
      </p:sp>
    </p:spTree>
    <p:extLst>
      <p:ext uri="{BB962C8B-B14F-4D97-AF65-F5344CB8AC3E}">
        <p14:creationId xmlns:p14="http://schemas.microsoft.com/office/powerpoint/2010/main" val="3053444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B640F-F770-EE46-8584-D2E9C2286741}" type="slidenum">
              <a:rPr lang="en-US" smtClean="0"/>
              <a:t>23</a:t>
            </a:fld>
            <a:endParaRPr lang="en-US"/>
          </a:p>
        </p:txBody>
      </p:sp>
    </p:spTree>
    <p:extLst>
      <p:ext uri="{BB962C8B-B14F-4D97-AF65-F5344CB8AC3E}">
        <p14:creationId xmlns:p14="http://schemas.microsoft.com/office/powerpoint/2010/main" val="3053444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8CB640F-F770-EE46-8584-D2E9C2286741}" type="slidenum">
              <a:rPr lang="en-US" smtClean="0"/>
              <a:t>24</a:t>
            </a:fld>
            <a:endParaRPr lang="en-US"/>
          </a:p>
        </p:txBody>
      </p:sp>
    </p:spTree>
    <p:extLst>
      <p:ext uri="{BB962C8B-B14F-4D97-AF65-F5344CB8AC3E}">
        <p14:creationId xmlns:p14="http://schemas.microsoft.com/office/powerpoint/2010/main" val="558953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8CB640F-F770-EE46-8584-D2E9C2286741}" type="slidenum">
              <a:rPr lang="en-US" smtClean="0"/>
              <a:t>25</a:t>
            </a:fld>
            <a:endParaRPr lang="en-US"/>
          </a:p>
        </p:txBody>
      </p:sp>
    </p:spTree>
    <p:extLst>
      <p:ext uri="{BB962C8B-B14F-4D97-AF65-F5344CB8AC3E}">
        <p14:creationId xmlns:p14="http://schemas.microsoft.com/office/powerpoint/2010/main" val="558953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8CB640F-F770-EE46-8584-D2E9C2286741}" type="slidenum">
              <a:rPr lang="en-US" smtClean="0"/>
              <a:t>26</a:t>
            </a:fld>
            <a:endParaRPr lang="en-US"/>
          </a:p>
        </p:txBody>
      </p:sp>
    </p:spTree>
    <p:extLst>
      <p:ext uri="{BB962C8B-B14F-4D97-AF65-F5344CB8AC3E}">
        <p14:creationId xmlns:p14="http://schemas.microsoft.com/office/powerpoint/2010/main" val="558953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Show the children the pairs of pictures or objects.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 </a:t>
            </a:r>
            <a:r>
              <a:rPr lang="en-US" sz="1200" kern="1200" dirty="0" smtClean="0">
                <a:solidFill>
                  <a:schemeClr val="tx1"/>
                </a:solidFill>
                <a:effectLst/>
                <a:latin typeface="+mn-lt"/>
                <a:ea typeface="+mn-ea"/>
                <a:cs typeface="+mn-cs"/>
              </a:rPr>
              <a:t>Wait for them to</a:t>
            </a:r>
            <a:r>
              <a:rPr lang="en-US" sz="1200" kern="1200" baseline="0" dirty="0" smtClean="0">
                <a:solidFill>
                  <a:schemeClr val="tx1"/>
                </a:solidFill>
                <a:effectLst/>
                <a:latin typeface="+mn-lt"/>
                <a:ea typeface="+mn-ea"/>
                <a:cs typeface="+mn-cs"/>
              </a:rPr>
              <a:t> say the pairs to each other in a low voice</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8CB640F-F770-EE46-8584-D2E9C2286741}" type="slidenum">
              <a:rPr lang="en-US" smtClean="0"/>
              <a:t>30</a:t>
            </a:fld>
            <a:endParaRPr lang="en-US"/>
          </a:p>
        </p:txBody>
      </p:sp>
    </p:spTree>
    <p:extLst>
      <p:ext uri="{BB962C8B-B14F-4D97-AF65-F5344CB8AC3E}">
        <p14:creationId xmlns:p14="http://schemas.microsoft.com/office/powerpoint/2010/main" val="2463131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Show the children the pairs of pictures or objects.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 </a:t>
            </a:r>
            <a:r>
              <a:rPr lang="en-US" sz="1200" kern="1200" dirty="0" smtClean="0">
                <a:solidFill>
                  <a:schemeClr val="tx1"/>
                </a:solidFill>
                <a:effectLst/>
                <a:latin typeface="+mn-lt"/>
                <a:ea typeface="+mn-ea"/>
                <a:cs typeface="+mn-cs"/>
              </a:rPr>
              <a:t>Wait for them to</a:t>
            </a:r>
            <a:r>
              <a:rPr lang="en-US" sz="1200" kern="1200" baseline="0" dirty="0" smtClean="0">
                <a:solidFill>
                  <a:schemeClr val="tx1"/>
                </a:solidFill>
                <a:effectLst/>
                <a:latin typeface="+mn-lt"/>
                <a:ea typeface="+mn-ea"/>
                <a:cs typeface="+mn-cs"/>
              </a:rPr>
              <a:t> say the pairs to each other in a low voice</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8CB640F-F770-EE46-8584-D2E9C2286741}" type="slidenum">
              <a:rPr lang="en-US" smtClean="0"/>
              <a:t>31</a:t>
            </a:fld>
            <a:endParaRPr lang="en-US"/>
          </a:p>
        </p:txBody>
      </p:sp>
    </p:spTree>
    <p:extLst>
      <p:ext uri="{BB962C8B-B14F-4D97-AF65-F5344CB8AC3E}">
        <p14:creationId xmlns:p14="http://schemas.microsoft.com/office/powerpoint/2010/main" val="3291291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B640F-F770-EE46-8584-D2E9C2286741}" type="slidenum">
              <a:rPr lang="en-US" smtClean="0"/>
              <a:t>32</a:t>
            </a:fld>
            <a:endParaRPr lang="en-US"/>
          </a:p>
        </p:txBody>
      </p:sp>
    </p:spTree>
    <p:extLst>
      <p:ext uri="{BB962C8B-B14F-4D97-AF65-F5344CB8AC3E}">
        <p14:creationId xmlns:p14="http://schemas.microsoft.com/office/powerpoint/2010/main" val="3053444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B640F-F770-EE46-8584-D2E9C2286741}" type="slidenum">
              <a:rPr lang="en-US" smtClean="0"/>
              <a:t>5</a:t>
            </a:fld>
            <a:endParaRPr lang="en-US"/>
          </a:p>
        </p:txBody>
      </p:sp>
    </p:spTree>
    <p:extLst>
      <p:ext uri="{BB962C8B-B14F-4D97-AF65-F5344CB8AC3E}">
        <p14:creationId xmlns:p14="http://schemas.microsoft.com/office/powerpoint/2010/main" val="3053444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B640F-F770-EE46-8584-D2E9C2286741}" type="slidenum">
              <a:rPr lang="en-US" smtClean="0"/>
              <a:t>6</a:t>
            </a:fld>
            <a:endParaRPr lang="en-US"/>
          </a:p>
        </p:txBody>
      </p:sp>
    </p:spTree>
    <p:extLst>
      <p:ext uri="{BB962C8B-B14F-4D97-AF65-F5344CB8AC3E}">
        <p14:creationId xmlns:p14="http://schemas.microsoft.com/office/powerpoint/2010/main" val="3053444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B640F-F770-EE46-8584-D2E9C2286741}" type="slidenum">
              <a:rPr lang="en-US" smtClean="0"/>
              <a:t>7</a:t>
            </a:fld>
            <a:endParaRPr lang="en-US"/>
          </a:p>
        </p:txBody>
      </p:sp>
    </p:spTree>
    <p:extLst>
      <p:ext uri="{BB962C8B-B14F-4D97-AF65-F5344CB8AC3E}">
        <p14:creationId xmlns:p14="http://schemas.microsoft.com/office/powerpoint/2010/main" val="3053444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B640F-F770-EE46-8584-D2E9C2286741}" type="slidenum">
              <a:rPr lang="en-US" smtClean="0"/>
              <a:t>8</a:t>
            </a:fld>
            <a:endParaRPr lang="en-US"/>
          </a:p>
        </p:txBody>
      </p:sp>
    </p:spTree>
    <p:extLst>
      <p:ext uri="{BB962C8B-B14F-4D97-AF65-F5344CB8AC3E}">
        <p14:creationId xmlns:p14="http://schemas.microsoft.com/office/powerpoint/2010/main" val="3053444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B640F-F770-EE46-8584-D2E9C2286741}" type="slidenum">
              <a:rPr lang="en-US" smtClean="0"/>
              <a:t>9</a:t>
            </a:fld>
            <a:endParaRPr lang="en-US"/>
          </a:p>
        </p:txBody>
      </p:sp>
    </p:spTree>
    <p:extLst>
      <p:ext uri="{BB962C8B-B14F-4D97-AF65-F5344CB8AC3E}">
        <p14:creationId xmlns:p14="http://schemas.microsoft.com/office/powerpoint/2010/main" val="3053444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B640F-F770-EE46-8584-D2E9C2286741}" type="slidenum">
              <a:rPr lang="en-US" smtClean="0"/>
              <a:t>10</a:t>
            </a:fld>
            <a:endParaRPr lang="en-US"/>
          </a:p>
        </p:txBody>
      </p:sp>
    </p:spTree>
    <p:extLst>
      <p:ext uri="{BB962C8B-B14F-4D97-AF65-F5344CB8AC3E}">
        <p14:creationId xmlns:p14="http://schemas.microsoft.com/office/powerpoint/2010/main" val="3053444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B640F-F770-EE46-8584-D2E9C2286741}" type="slidenum">
              <a:rPr lang="en-US" smtClean="0"/>
              <a:t>12</a:t>
            </a:fld>
            <a:endParaRPr lang="en-US"/>
          </a:p>
        </p:txBody>
      </p:sp>
    </p:spTree>
    <p:extLst>
      <p:ext uri="{BB962C8B-B14F-4D97-AF65-F5344CB8AC3E}">
        <p14:creationId xmlns:p14="http://schemas.microsoft.com/office/powerpoint/2010/main" val="3053444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56C0CE-F6C1-1340-80C2-DB86631341D7}" type="datetimeFigureOut">
              <a:rPr lang="en-US" smtClean="0"/>
              <a:t>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875ED5-4D40-664E-AFE2-7F8055310CF2}" type="slidenum">
              <a:rPr lang="en-US" smtClean="0"/>
              <a:t>‹#›</a:t>
            </a:fld>
            <a:endParaRPr lang="en-US"/>
          </a:p>
        </p:txBody>
      </p:sp>
    </p:spTree>
    <p:extLst>
      <p:ext uri="{BB962C8B-B14F-4D97-AF65-F5344CB8AC3E}">
        <p14:creationId xmlns:p14="http://schemas.microsoft.com/office/powerpoint/2010/main" val="1367018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56C0CE-F6C1-1340-80C2-DB86631341D7}" type="datetimeFigureOut">
              <a:rPr lang="en-US" smtClean="0"/>
              <a:t>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875ED5-4D40-664E-AFE2-7F8055310CF2}" type="slidenum">
              <a:rPr lang="en-US" smtClean="0"/>
              <a:t>‹#›</a:t>
            </a:fld>
            <a:endParaRPr lang="en-US"/>
          </a:p>
        </p:txBody>
      </p:sp>
    </p:spTree>
    <p:extLst>
      <p:ext uri="{BB962C8B-B14F-4D97-AF65-F5344CB8AC3E}">
        <p14:creationId xmlns:p14="http://schemas.microsoft.com/office/powerpoint/2010/main" val="3948851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56C0CE-F6C1-1340-80C2-DB86631341D7}" type="datetimeFigureOut">
              <a:rPr lang="en-US" smtClean="0"/>
              <a:t>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875ED5-4D40-664E-AFE2-7F8055310CF2}" type="slidenum">
              <a:rPr lang="en-US" smtClean="0"/>
              <a:t>‹#›</a:t>
            </a:fld>
            <a:endParaRPr lang="en-US"/>
          </a:p>
        </p:txBody>
      </p:sp>
    </p:spTree>
    <p:extLst>
      <p:ext uri="{BB962C8B-B14F-4D97-AF65-F5344CB8AC3E}">
        <p14:creationId xmlns:p14="http://schemas.microsoft.com/office/powerpoint/2010/main" val="2023436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56C0CE-F6C1-1340-80C2-DB86631341D7}" type="datetimeFigureOut">
              <a:rPr lang="en-US" smtClean="0">
                <a:solidFill>
                  <a:prstClr val="black">
                    <a:tint val="75000"/>
                  </a:prstClr>
                </a:solidFill>
              </a:rPr>
              <a:pPr/>
              <a:t>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875ED5-4D40-664E-AFE2-7F8055310C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412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6C0CE-F6C1-1340-80C2-DB86631341D7}" type="datetimeFigureOut">
              <a:rPr lang="en-US" smtClean="0">
                <a:solidFill>
                  <a:prstClr val="black">
                    <a:tint val="75000"/>
                  </a:prstClr>
                </a:solidFill>
              </a:rPr>
              <a:pPr/>
              <a:t>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875ED5-4D40-664E-AFE2-7F8055310C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0730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56C0CE-F6C1-1340-80C2-DB86631341D7}" type="datetimeFigureOut">
              <a:rPr lang="en-US" smtClean="0">
                <a:solidFill>
                  <a:prstClr val="black">
                    <a:tint val="75000"/>
                  </a:prstClr>
                </a:solidFill>
              </a:rPr>
              <a:pPr/>
              <a:t>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875ED5-4D40-664E-AFE2-7F8055310C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4324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56C0CE-F6C1-1340-80C2-DB86631341D7}" type="datetimeFigureOut">
              <a:rPr lang="en-US" smtClean="0">
                <a:solidFill>
                  <a:prstClr val="black">
                    <a:tint val="75000"/>
                  </a:prstClr>
                </a:solidFill>
              </a:rPr>
              <a:pPr/>
              <a:t>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875ED5-4D40-664E-AFE2-7F8055310C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0110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56C0CE-F6C1-1340-80C2-DB86631341D7}" type="datetimeFigureOut">
              <a:rPr lang="en-US" smtClean="0">
                <a:solidFill>
                  <a:prstClr val="black">
                    <a:tint val="75000"/>
                  </a:prstClr>
                </a:solidFill>
              </a:rPr>
              <a:pPr/>
              <a:t>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2875ED5-4D40-664E-AFE2-7F8055310C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1432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56C0CE-F6C1-1340-80C2-DB86631341D7}" type="datetimeFigureOut">
              <a:rPr lang="en-US" smtClean="0">
                <a:solidFill>
                  <a:prstClr val="black">
                    <a:tint val="75000"/>
                  </a:prstClr>
                </a:solidFill>
              </a:rPr>
              <a:pPr/>
              <a:t>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2875ED5-4D40-664E-AFE2-7F8055310C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331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56C0CE-F6C1-1340-80C2-DB86631341D7}" type="datetimeFigureOut">
              <a:rPr lang="en-US" smtClean="0">
                <a:solidFill>
                  <a:prstClr val="black">
                    <a:tint val="75000"/>
                  </a:prstClr>
                </a:solidFill>
              </a:rPr>
              <a:pPr/>
              <a:t>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2875ED5-4D40-664E-AFE2-7F8055310C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73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756C0CE-F6C1-1340-80C2-DB86631341D7}" type="datetimeFigureOut">
              <a:rPr lang="en-US" smtClean="0">
                <a:solidFill>
                  <a:prstClr val="black">
                    <a:tint val="75000"/>
                  </a:prstClr>
                </a:solidFill>
              </a:rPr>
              <a:pPr/>
              <a:t>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875ED5-4D40-664E-AFE2-7F8055310C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125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56C0CE-F6C1-1340-80C2-DB86631341D7}" type="datetimeFigureOut">
              <a:rPr lang="en-US" smtClean="0"/>
              <a:t>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875ED5-4D40-664E-AFE2-7F8055310CF2}" type="slidenum">
              <a:rPr lang="en-US" smtClean="0"/>
              <a:t>‹#›</a:t>
            </a:fld>
            <a:endParaRPr lang="en-US"/>
          </a:p>
        </p:txBody>
      </p:sp>
    </p:spTree>
    <p:extLst>
      <p:ext uri="{BB962C8B-B14F-4D97-AF65-F5344CB8AC3E}">
        <p14:creationId xmlns:p14="http://schemas.microsoft.com/office/powerpoint/2010/main" val="4088580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756C0CE-F6C1-1340-80C2-DB86631341D7}" type="datetimeFigureOut">
              <a:rPr lang="en-US" smtClean="0">
                <a:solidFill>
                  <a:prstClr val="black">
                    <a:tint val="75000"/>
                  </a:prstClr>
                </a:solidFill>
              </a:rPr>
              <a:pPr/>
              <a:t>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875ED5-4D40-664E-AFE2-7F8055310C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3837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6C0CE-F6C1-1340-80C2-DB86631341D7}" type="datetimeFigureOut">
              <a:rPr lang="en-US" smtClean="0">
                <a:solidFill>
                  <a:prstClr val="black">
                    <a:tint val="75000"/>
                  </a:prstClr>
                </a:solidFill>
              </a:rPr>
              <a:pPr/>
              <a:t>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875ED5-4D40-664E-AFE2-7F8055310C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05443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6C0CE-F6C1-1340-80C2-DB86631341D7}" type="datetimeFigureOut">
              <a:rPr lang="en-US" smtClean="0">
                <a:solidFill>
                  <a:prstClr val="black">
                    <a:tint val="75000"/>
                  </a:prstClr>
                </a:solidFill>
              </a:rPr>
              <a:pPr/>
              <a:t>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875ED5-4D40-664E-AFE2-7F8055310C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660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56C0CE-F6C1-1340-80C2-DB86631341D7}" type="datetimeFigureOut">
              <a:rPr lang="en-US" smtClean="0"/>
              <a:t>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875ED5-4D40-664E-AFE2-7F8055310CF2}" type="slidenum">
              <a:rPr lang="en-US" smtClean="0"/>
              <a:t>‹#›</a:t>
            </a:fld>
            <a:endParaRPr lang="en-US"/>
          </a:p>
        </p:txBody>
      </p:sp>
    </p:spTree>
    <p:extLst>
      <p:ext uri="{BB962C8B-B14F-4D97-AF65-F5344CB8AC3E}">
        <p14:creationId xmlns:p14="http://schemas.microsoft.com/office/powerpoint/2010/main" val="526463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56C0CE-F6C1-1340-80C2-DB86631341D7}" type="datetimeFigureOut">
              <a:rPr lang="en-US" smtClean="0"/>
              <a:t>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875ED5-4D40-664E-AFE2-7F8055310CF2}" type="slidenum">
              <a:rPr lang="en-US" smtClean="0"/>
              <a:t>‹#›</a:t>
            </a:fld>
            <a:endParaRPr lang="en-US"/>
          </a:p>
        </p:txBody>
      </p:sp>
    </p:spTree>
    <p:extLst>
      <p:ext uri="{BB962C8B-B14F-4D97-AF65-F5344CB8AC3E}">
        <p14:creationId xmlns:p14="http://schemas.microsoft.com/office/powerpoint/2010/main" val="3367220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56C0CE-F6C1-1340-80C2-DB86631341D7}" type="datetimeFigureOut">
              <a:rPr lang="en-US" smtClean="0"/>
              <a:t>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875ED5-4D40-664E-AFE2-7F8055310CF2}" type="slidenum">
              <a:rPr lang="en-US" smtClean="0"/>
              <a:t>‹#›</a:t>
            </a:fld>
            <a:endParaRPr lang="en-US"/>
          </a:p>
        </p:txBody>
      </p:sp>
    </p:spTree>
    <p:extLst>
      <p:ext uri="{BB962C8B-B14F-4D97-AF65-F5344CB8AC3E}">
        <p14:creationId xmlns:p14="http://schemas.microsoft.com/office/powerpoint/2010/main" val="34663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56C0CE-F6C1-1340-80C2-DB86631341D7}" type="datetimeFigureOut">
              <a:rPr lang="en-US" smtClean="0"/>
              <a:t>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875ED5-4D40-664E-AFE2-7F8055310CF2}" type="slidenum">
              <a:rPr lang="en-US" smtClean="0"/>
              <a:t>‹#›</a:t>
            </a:fld>
            <a:endParaRPr lang="en-US"/>
          </a:p>
        </p:txBody>
      </p:sp>
    </p:spTree>
    <p:extLst>
      <p:ext uri="{BB962C8B-B14F-4D97-AF65-F5344CB8AC3E}">
        <p14:creationId xmlns:p14="http://schemas.microsoft.com/office/powerpoint/2010/main" val="747966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56C0CE-F6C1-1340-80C2-DB86631341D7}" type="datetimeFigureOut">
              <a:rPr lang="en-US" smtClean="0"/>
              <a:t>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875ED5-4D40-664E-AFE2-7F8055310CF2}" type="slidenum">
              <a:rPr lang="en-US" smtClean="0"/>
              <a:t>‹#›</a:t>
            </a:fld>
            <a:endParaRPr lang="en-US"/>
          </a:p>
        </p:txBody>
      </p:sp>
    </p:spTree>
    <p:extLst>
      <p:ext uri="{BB962C8B-B14F-4D97-AF65-F5344CB8AC3E}">
        <p14:creationId xmlns:p14="http://schemas.microsoft.com/office/powerpoint/2010/main" val="2457019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56C0CE-F6C1-1340-80C2-DB86631341D7}" type="datetimeFigureOut">
              <a:rPr lang="en-US" smtClean="0"/>
              <a:t>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875ED5-4D40-664E-AFE2-7F8055310CF2}" type="slidenum">
              <a:rPr lang="en-US" smtClean="0"/>
              <a:t>‹#›</a:t>
            </a:fld>
            <a:endParaRPr lang="en-US"/>
          </a:p>
        </p:txBody>
      </p:sp>
    </p:spTree>
    <p:extLst>
      <p:ext uri="{BB962C8B-B14F-4D97-AF65-F5344CB8AC3E}">
        <p14:creationId xmlns:p14="http://schemas.microsoft.com/office/powerpoint/2010/main" val="238283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56C0CE-F6C1-1340-80C2-DB86631341D7}" type="datetimeFigureOut">
              <a:rPr lang="en-US" smtClean="0"/>
              <a:t>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875ED5-4D40-664E-AFE2-7F8055310CF2}" type="slidenum">
              <a:rPr lang="en-US" smtClean="0"/>
              <a:t>‹#›</a:t>
            </a:fld>
            <a:endParaRPr lang="en-US"/>
          </a:p>
        </p:txBody>
      </p:sp>
    </p:spTree>
    <p:extLst>
      <p:ext uri="{BB962C8B-B14F-4D97-AF65-F5344CB8AC3E}">
        <p14:creationId xmlns:p14="http://schemas.microsoft.com/office/powerpoint/2010/main" val="42911389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56C0CE-F6C1-1340-80C2-DB86631341D7}" type="datetimeFigureOut">
              <a:rPr lang="en-US" smtClean="0"/>
              <a:t>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875ED5-4D40-664E-AFE2-7F8055310CF2}" type="slidenum">
              <a:rPr lang="en-US" smtClean="0"/>
              <a:t>‹#›</a:t>
            </a:fld>
            <a:endParaRPr lang="en-US"/>
          </a:p>
        </p:txBody>
      </p:sp>
    </p:spTree>
    <p:extLst>
      <p:ext uri="{BB962C8B-B14F-4D97-AF65-F5344CB8AC3E}">
        <p14:creationId xmlns:p14="http://schemas.microsoft.com/office/powerpoint/2010/main" val="1083824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7756C0CE-F6C1-1340-80C2-DB86631341D7}" type="datetimeFigureOut">
              <a:rPr lang="en-US" smtClean="0">
                <a:solidFill>
                  <a:prstClr val="black">
                    <a:tint val="75000"/>
                  </a:prstClr>
                </a:solidFill>
              </a:rPr>
              <a:pPr defTabSz="685800"/>
              <a:t>4/20/17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2875ED5-4D40-664E-AFE2-7F8055310CF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947570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4.jpe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5.jpe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6.jpe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6.jpe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gif"/><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1"/>
          </p:nvPr>
        </p:nvSpPr>
        <p:spPr>
          <a:xfrm>
            <a:off x="3124200" y="6356350"/>
            <a:ext cx="2895600" cy="365125"/>
          </a:xfrm>
        </p:spPr>
        <p:txBody>
          <a:bodyPr/>
          <a:lstStyle/>
          <a:p>
            <a:r>
              <a:rPr lang="es-ES_tradnl" smtClean="0"/>
              <a:t>Eli Ghazel 2004 - 2016</a:t>
            </a:r>
            <a:endParaRPr lang="en-US"/>
          </a:p>
        </p:txBody>
      </p:sp>
      <p:sp>
        <p:nvSpPr>
          <p:cNvPr id="8" name="Text Box 1"/>
          <p:cNvSpPr txBox="1"/>
          <p:nvPr/>
        </p:nvSpPr>
        <p:spPr>
          <a:xfrm>
            <a:off x="2848610" y="582230"/>
            <a:ext cx="2336800" cy="355600"/>
          </a:xfrm>
          <a:prstGeom prst="rect">
            <a:avLst/>
          </a:prstGeom>
          <a:noFill/>
          <a:ln>
            <a:solidFill>
              <a:srgbClr val="4F81BD"/>
            </a:solidFill>
          </a:ln>
          <a:effectLst/>
          <a:extLst>
            <a:ext uri="{C572A759-6A51-4108-AA02-DFA0A04FC94B}">
              <ma14:wrappingTextBoxFlag xmlns:ma14="http://schemas.microsoft.com/office/mac/drawingml/2011/main" val="1"/>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dirty="0">
                <a:effectLst/>
                <a:latin typeface="Cambria"/>
                <a:ea typeface="ＭＳ 明朝"/>
                <a:cs typeface="Times New Roman"/>
              </a:rPr>
              <a:t>      One class period </a:t>
            </a:r>
            <a:r>
              <a:rPr lang="en-US" sz="1200" dirty="0" smtClean="0">
                <a:effectLst/>
                <a:latin typeface="Cambria"/>
                <a:ea typeface="ＭＳ 明朝"/>
                <a:cs typeface="Times New Roman"/>
              </a:rPr>
              <a:t> 40 (</a:t>
            </a:r>
            <a:r>
              <a:rPr lang="en-US" sz="1200" dirty="0" err="1" smtClean="0">
                <a:effectLst/>
                <a:latin typeface="Cambria"/>
                <a:ea typeface="ＭＳ 明朝"/>
                <a:cs typeface="Times New Roman"/>
              </a:rPr>
              <a:t>mins</a:t>
            </a:r>
            <a:r>
              <a:rPr lang="en-US" sz="1200" dirty="0">
                <a:effectLst/>
                <a:latin typeface="Cambria"/>
                <a:ea typeface="ＭＳ 明朝"/>
                <a:cs typeface="Times New Roman"/>
              </a:rPr>
              <a:t>)</a:t>
            </a:r>
          </a:p>
        </p:txBody>
      </p:sp>
      <p:sp>
        <p:nvSpPr>
          <p:cNvPr id="10" name="Text Box 4"/>
          <p:cNvSpPr txBox="1"/>
          <p:nvPr/>
        </p:nvSpPr>
        <p:spPr>
          <a:xfrm>
            <a:off x="4715510" y="1070870"/>
            <a:ext cx="2905052" cy="355600"/>
          </a:xfrm>
          <a:prstGeom prst="rect">
            <a:avLst/>
          </a:prstGeom>
          <a:noFill/>
          <a:ln>
            <a:solidFill>
              <a:srgbClr val="4F81BD"/>
            </a:solidFill>
          </a:ln>
          <a:effectLst/>
          <a:extLst>
            <a:ext uri="{C572A759-6A51-4108-AA02-DFA0A04FC94B}">
              <ma14:wrappingTextBoxFlag xmlns:ma14="http://schemas.microsoft.com/office/mac/drawingml/2011/main" val="1"/>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lvl="0"/>
            <a:r>
              <a:rPr lang="en-US" sz="900" dirty="0" smtClean="0"/>
              <a:t>4. </a:t>
            </a:r>
            <a:r>
              <a:rPr lang="en-US" sz="900" dirty="0"/>
              <a:t>I can </a:t>
            </a:r>
            <a:r>
              <a:rPr lang="en-US" sz="900" dirty="0" smtClean="0"/>
              <a:t>see a  printed word and tell which picture or object is for it</a:t>
            </a:r>
            <a:endParaRPr lang="en-US" sz="900" dirty="0"/>
          </a:p>
        </p:txBody>
      </p:sp>
      <p:sp>
        <p:nvSpPr>
          <p:cNvPr id="11" name="Oval 10"/>
          <p:cNvSpPr/>
          <p:nvPr/>
        </p:nvSpPr>
        <p:spPr>
          <a:xfrm>
            <a:off x="3650220" y="2246400"/>
            <a:ext cx="838200" cy="490450"/>
          </a:xfrm>
          <a:prstGeom prst="ellipse">
            <a:avLst/>
          </a:prstGeom>
          <a:solidFill>
            <a:srgbClr val="984807"/>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 Box 5"/>
          <p:cNvSpPr txBox="1"/>
          <p:nvPr/>
        </p:nvSpPr>
        <p:spPr>
          <a:xfrm>
            <a:off x="3825000" y="2246400"/>
            <a:ext cx="635000" cy="533400"/>
          </a:xfrm>
          <a:prstGeom prst="rect">
            <a:avLst/>
          </a:prstGeom>
          <a:noFill/>
          <a:ln>
            <a:noFill/>
          </a:ln>
          <a:effectLst/>
          <a:extLst>
            <a:ext uri="{C572A759-6A51-4108-AA02-DFA0A04FC94B}">
              <ma14:wrappingTextBoxFlag xmlns:ma14="http://schemas.microsoft.com/office/mac/drawingml/2011/main" val="1"/>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dirty="0">
                <a:solidFill>
                  <a:srgbClr val="FFFFFF"/>
                </a:solidFill>
                <a:effectLst/>
                <a:latin typeface="Cambria"/>
                <a:ea typeface="ＭＳ 明朝"/>
                <a:cs typeface="Times New Roman"/>
              </a:rPr>
              <a:t>Circle </a:t>
            </a:r>
          </a:p>
          <a:p>
            <a:pPr marL="0" marR="0">
              <a:spcBef>
                <a:spcPts val="0"/>
              </a:spcBef>
              <a:spcAft>
                <a:spcPts val="0"/>
              </a:spcAft>
            </a:pPr>
            <a:r>
              <a:rPr lang="en-US" sz="1200" dirty="0">
                <a:solidFill>
                  <a:srgbClr val="FFFFFF"/>
                </a:solidFill>
                <a:effectLst/>
                <a:latin typeface="Cambria"/>
                <a:ea typeface="ＭＳ 明朝"/>
                <a:cs typeface="Times New Roman"/>
              </a:rPr>
              <a:t>time</a:t>
            </a:r>
          </a:p>
        </p:txBody>
      </p:sp>
      <p:sp>
        <p:nvSpPr>
          <p:cNvPr id="13" name="Oval 12"/>
          <p:cNvSpPr/>
          <p:nvPr/>
        </p:nvSpPr>
        <p:spPr>
          <a:xfrm>
            <a:off x="3443068" y="2914650"/>
            <a:ext cx="1295400" cy="711200"/>
          </a:xfrm>
          <a:prstGeom prst="ellipse">
            <a:avLst/>
          </a:prstGeom>
          <a:no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Text Box 9"/>
          <p:cNvSpPr txBox="1"/>
          <p:nvPr/>
        </p:nvSpPr>
        <p:spPr>
          <a:xfrm>
            <a:off x="3684368" y="3092450"/>
            <a:ext cx="838200" cy="533400"/>
          </a:xfrm>
          <a:prstGeom prst="rect">
            <a:avLst/>
          </a:prstGeom>
          <a:noFill/>
          <a:ln>
            <a:noFill/>
          </a:ln>
          <a:effectLst/>
          <a:extLst>
            <a:ext uri="{C572A759-6A51-4108-AA02-DFA0A04FC94B}">
              <ma14:wrappingTextBoxFlag xmlns:ma14="http://schemas.microsoft.com/office/mac/drawingml/2011/main" val="1"/>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latin typeface="Cambria"/>
                <a:ea typeface="ＭＳ 明朝"/>
                <a:cs typeface="Times New Roman"/>
              </a:rPr>
              <a:t>Opening/ </a:t>
            </a:r>
          </a:p>
          <a:p>
            <a:pPr marL="0" marR="0">
              <a:spcBef>
                <a:spcPts val="0"/>
              </a:spcBef>
              <a:spcAft>
                <a:spcPts val="0"/>
              </a:spcAft>
            </a:pPr>
            <a:r>
              <a:rPr lang="en-US" sz="1200">
                <a:effectLst/>
                <a:latin typeface="Cambria"/>
                <a:ea typeface="ＭＳ 明朝"/>
                <a:cs typeface="Times New Roman"/>
              </a:rPr>
              <a:t>Warm up</a:t>
            </a:r>
          </a:p>
        </p:txBody>
      </p:sp>
      <p:sp>
        <p:nvSpPr>
          <p:cNvPr id="15" name="Oval 14"/>
          <p:cNvSpPr/>
          <p:nvPr/>
        </p:nvSpPr>
        <p:spPr>
          <a:xfrm>
            <a:off x="5015408" y="3013710"/>
            <a:ext cx="838200" cy="406400"/>
          </a:xfrm>
          <a:prstGeom prst="ellipse">
            <a:avLst/>
          </a:prstGeom>
          <a:no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Text Box 11"/>
          <p:cNvSpPr txBox="1"/>
          <p:nvPr/>
        </p:nvSpPr>
        <p:spPr>
          <a:xfrm>
            <a:off x="5185410" y="3092450"/>
            <a:ext cx="635000" cy="330200"/>
          </a:xfrm>
          <a:prstGeom prst="rect">
            <a:avLst/>
          </a:prstGeom>
          <a:noFill/>
          <a:ln>
            <a:noFill/>
          </a:ln>
          <a:effectLst/>
          <a:extLst>
            <a:ext uri="{C572A759-6A51-4108-AA02-DFA0A04FC94B}">
              <ma14:wrappingTextBoxFlag xmlns:ma14="http://schemas.microsoft.com/office/mac/drawingml/2011/main" val="1"/>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dirty="0">
                <a:solidFill>
                  <a:srgbClr val="FF0000"/>
                </a:solidFill>
                <a:effectLst/>
                <a:latin typeface="Cambria"/>
                <a:ea typeface="ＭＳ 明朝"/>
                <a:cs typeface="Times New Roman"/>
              </a:rPr>
              <a:t>How?</a:t>
            </a:r>
          </a:p>
        </p:txBody>
      </p:sp>
      <p:sp>
        <p:nvSpPr>
          <p:cNvPr id="19" name="Oval 18"/>
          <p:cNvSpPr/>
          <p:nvPr/>
        </p:nvSpPr>
        <p:spPr>
          <a:xfrm>
            <a:off x="4563110" y="4210050"/>
            <a:ext cx="838200" cy="406400"/>
          </a:xfrm>
          <a:prstGeom prst="ellipse">
            <a:avLst/>
          </a:prstGeom>
          <a:no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Text Box 15"/>
          <p:cNvSpPr txBox="1"/>
          <p:nvPr/>
        </p:nvSpPr>
        <p:spPr>
          <a:xfrm>
            <a:off x="4600162" y="4321200"/>
            <a:ext cx="762000" cy="330200"/>
          </a:xfrm>
          <a:prstGeom prst="rect">
            <a:avLst/>
          </a:prstGeom>
          <a:noFill/>
          <a:ln>
            <a:noFill/>
          </a:ln>
          <a:effectLst/>
          <a:extLst>
            <a:ext uri="{C572A759-6A51-4108-AA02-DFA0A04FC94B}">
              <ma14:wrappingTextBoxFlag xmlns:ma14="http://schemas.microsoft.com/office/mac/drawingml/2011/main" val="1"/>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dirty="0" smtClean="0">
                <a:effectLst/>
                <a:latin typeface="Cambria"/>
                <a:ea typeface="ＭＳ 明朝"/>
                <a:cs typeface="Times New Roman"/>
              </a:rPr>
              <a:t>Yes/No tool</a:t>
            </a:r>
            <a:endParaRPr lang="en-US" sz="800" dirty="0">
              <a:effectLst/>
              <a:latin typeface="Cambria"/>
              <a:ea typeface="ＭＳ 明朝"/>
              <a:cs typeface="Times New Roman"/>
            </a:endParaRPr>
          </a:p>
        </p:txBody>
      </p:sp>
      <p:sp>
        <p:nvSpPr>
          <p:cNvPr id="24" name="Oval 23"/>
          <p:cNvSpPr/>
          <p:nvPr/>
        </p:nvSpPr>
        <p:spPr>
          <a:xfrm>
            <a:off x="5502910" y="4210050"/>
            <a:ext cx="838200" cy="406400"/>
          </a:xfrm>
          <a:prstGeom prst="ellipse">
            <a:avLst/>
          </a:prstGeom>
          <a:no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Oval 26"/>
          <p:cNvSpPr/>
          <p:nvPr/>
        </p:nvSpPr>
        <p:spPr>
          <a:xfrm>
            <a:off x="6442710" y="4210050"/>
            <a:ext cx="838200" cy="406400"/>
          </a:xfrm>
          <a:prstGeom prst="ellipse">
            <a:avLst/>
          </a:prstGeom>
          <a:no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 name="Oval 28"/>
          <p:cNvSpPr/>
          <p:nvPr/>
        </p:nvSpPr>
        <p:spPr>
          <a:xfrm>
            <a:off x="3559810" y="5022850"/>
            <a:ext cx="1295400" cy="838200"/>
          </a:xfrm>
          <a:prstGeom prst="ellipse">
            <a:avLst/>
          </a:prstGeom>
          <a:no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0" name="Text Box 21"/>
          <p:cNvSpPr txBox="1"/>
          <p:nvPr/>
        </p:nvSpPr>
        <p:spPr>
          <a:xfrm>
            <a:off x="3724910" y="5073650"/>
            <a:ext cx="1054100" cy="787400"/>
          </a:xfrm>
          <a:prstGeom prst="rect">
            <a:avLst/>
          </a:prstGeom>
          <a:noFill/>
          <a:ln>
            <a:noFill/>
          </a:ln>
          <a:effectLst/>
          <a:extLst>
            <a:ext uri="{C572A759-6A51-4108-AA02-DFA0A04FC94B}">
              <ma14:wrappingTextBoxFlag xmlns:ma14="http://schemas.microsoft.com/office/mac/drawingml/2011/main" val="1"/>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latin typeface="Cambria"/>
                <a:ea typeface="ＭＳ 明朝"/>
                <a:cs typeface="Times New Roman"/>
              </a:rPr>
              <a:t>      Story/</a:t>
            </a:r>
          </a:p>
          <a:p>
            <a:pPr marL="0" marR="0">
              <a:spcBef>
                <a:spcPts val="0"/>
              </a:spcBef>
              <a:spcAft>
                <a:spcPts val="0"/>
              </a:spcAft>
            </a:pPr>
            <a:r>
              <a:rPr lang="en-US" sz="1200">
                <a:effectLst/>
                <a:latin typeface="Cambria"/>
                <a:ea typeface="ＭＳ 明朝"/>
                <a:cs typeface="Times New Roman"/>
              </a:rPr>
              <a:t>     Rhyme/</a:t>
            </a:r>
          </a:p>
          <a:p>
            <a:pPr marL="0" marR="0">
              <a:spcBef>
                <a:spcPts val="0"/>
              </a:spcBef>
              <a:spcAft>
                <a:spcPts val="0"/>
              </a:spcAft>
            </a:pPr>
            <a:r>
              <a:rPr lang="en-US" sz="1200">
                <a:effectLst/>
                <a:latin typeface="Cambria"/>
                <a:ea typeface="ＭＳ 明朝"/>
                <a:cs typeface="Times New Roman"/>
              </a:rPr>
              <a:t>       Song</a:t>
            </a:r>
          </a:p>
        </p:txBody>
      </p:sp>
      <p:cxnSp>
        <p:nvCxnSpPr>
          <p:cNvPr id="31" name="Straight Connector 30"/>
          <p:cNvCxnSpPr/>
          <p:nvPr/>
        </p:nvCxnSpPr>
        <p:spPr>
          <a:xfrm>
            <a:off x="4069280" y="937830"/>
            <a:ext cx="0" cy="130857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131328" y="3647305"/>
            <a:ext cx="0" cy="1402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087846" y="2736850"/>
            <a:ext cx="0" cy="177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230370" y="5896610"/>
            <a:ext cx="0" cy="3429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3229610" y="1733550"/>
            <a:ext cx="14605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364532" y="4381500"/>
            <a:ext cx="12319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748708" y="3267710"/>
            <a:ext cx="266700" cy="0"/>
          </a:xfrm>
          <a:prstGeom prst="line">
            <a:avLst/>
          </a:prstGeom>
        </p:spPr>
        <p:style>
          <a:lnRef idx="2">
            <a:schemeClr val="accent1"/>
          </a:lnRef>
          <a:fillRef idx="0">
            <a:schemeClr val="accent1"/>
          </a:fillRef>
          <a:effectRef idx="1">
            <a:schemeClr val="accent1"/>
          </a:effectRef>
          <a:fontRef idx="minor">
            <a:schemeClr val="tx1"/>
          </a:fontRef>
        </p:style>
      </p:cxnSp>
      <p:sp>
        <p:nvSpPr>
          <p:cNvPr id="38" name="Oval 37"/>
          <p:cNvSpPr/>
          <p:nvPr/>
        </p:nvSpPr>
        <p:spPr>
          <a:xfrm>
            <a:off x="2126342" y="3633210"/>
            <a:ext cx="1230268" cy="510474"/>
          </a:xfrm>
          <a:prstGeom prst="ellipse">
            <a:avLst/>
          </a:prstGeom>
          <a:no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40" name="Oval 39"/>
          <p:cNvSpPr/>
          <p:nvPr/>
        </p:nvSpPr>
        <p:spPr>
          <a:xfrm>
            <a:off x="4537710" y="3712845"/>
            <a:ext cx="838200" cy="406400"/>
          </a:xfrm>
          <a:prstGeom prst="ellipse">
            <a:avLst/>
          </a:prstGeom>
          <a:no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2" name="Oval 41"/>
          <p:cNvSpPr/>
          <p:nvPr/>
        </p:nvSpPr>
        <p:spPr>
          <a:xfrm>
            <a:off x="5477510" y="3712845"/>
            <a:ext cx="838200" cy="406400"/>
          </a:xfrm>
          <a:prstGeom prst="ellipse">
            <a:avLst/>
          </a:prstGeom>
          <a:no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4" name="Oval 43"/>
          <p:cNvSpPr/>
          <p:nvPr/>
        </p:nvSpPr>
        <p:spPr>
          <a:xfrm>
            <a:off x="6417310" y="3712845"/>
            <a:ext cx="838200" cy="406400"/>
          </a:xfrm>
          <a:prstGeom prst="ellipse">
            <a:avLst/>
          </a:prstGeom>
          <a:no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46" name="Straight Connector 45"/>
          <p:cNvCxnSpPr/>
          <p:nvPr/>
        </p:nvCxnSpPr>
        <p:spPr>
          <a:xfrm>
            <a:off x="3356610" y="3884295"/>
            <a:ext cx="1231900" cy="0"/>
          </a:xfrm>
          <a:prstGeom prst="line">
            <a:avLst/>
          </a:prstGeom>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4860290" y="5236845"/>
            <a:ext cx="1188720" cy="406400"/>
          </a:xfrm>
          <a:prstGeom prst="ellipse">
            <a:avLst/>
          </a:prstGeom>
          <a:no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8" name="Text Box 62"/>
          <p:cNvSpPr txBox="1"/>
          <p:nvPr/>
        </p:nvSpPr>
        <p:spPr>
          <a:xfrm>
            <a:off x="5012690" y="5313045"/>
            <a:ext cx="1150620" cy="330200"/>
          </a:xfrm>
          <a:prstGeom prst="rect">
            <a:avLst/>
          </a:prstGeom>
          <a:noFill/>
          <a:ln>
            <a:noFill/>
          </a:ln>
          <a:effectLst/>
          <a:extLst>
            <a:ext uri="{C572A759-6A51-4108-AA02-DFA0A04FC94B}">
              <ma14:wrappingTextBoxFlag xmlns:ma14="http://schemas.microsoft.com/office/mac/drawingml/2011/main" val="1"/>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latin typeface="Cambria"/>
                <a:ea typeface="ＭＳ 明朝"/>
                <a:cs typeface="Times New Roman"/>
              </a:rPr>
              <a:t>Easy Tool …</a:t>
            </a:r>
          </a:p>
        </p:txBody>
      </p:sp>
      <p:sp>
        <p:nvSpPr>
          <p:cNvPr id="51" name="Oval 50"/>
          <p:cNvSpPr/>
          <p:nvPr/>
        </p:nvSpPr>
        <p:spPr>
          <a:xfrm>
            <a:off x="4568190" y="4705350"/>
            <a:ext cx="838200" cy="406400"/>
          </a:xfrm>
          <a:prstGeom prst="ellipse">
            <a:avLst/>
          </a:prstGeom>
          <a:no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3" name="Oval 52"/>
          <p:cNvSpPr/>
          <p:nvPr/>
        </p:nvSpPr>
        <p:spPr>
          <a:xfrm>
            <a:off x="5507990" y="4705350"/>
            <a:ext cx="838200" cy="406400"/>
          </a:xfrm>
          <a:prstGeom prst="ellipse">
            <a:avLst/>
          </a:prstGeom>
          <a:no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5" name="Oval 54"/>
          <p:cNvSpPr/>
          <p:nvPr/>
        </p:nvSpPr>
        <p:spPr>
          <a:xfrm>
            <a:off x="6447790" y="4705350"/>
            <a:ext cx="838200" cy="406400"/>
          </a:xfrm>
          <a:prstGeom prst="ellipse">
            <a:avLst/>
          </a:prstGeom>
          <a:no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6" name="Text Box 70"/>
          <p:cNvSpPr txBox="1"/>
          <p:nvPr/>
        </p:nvSpPr>
        <p:spPr>
          <a:xfrm>
            <a:off x="6600190" y="4781550"/>
            <a:ext cx="635000" cy="330200"/>
          </a:xfrm>
          <a:prstGeom prst="rect">
            <a:avLst/>
          </a:prstGeom>
          <a:noFill/>
          <a:ln>
            <a:noFill/>
          </a:ln>
          <a:effectLst/>
          <a:extLst>
            <a:ext uri="{C572A759-6A51-4108-AA02-DFA0A04FC94B}">
              <ma14:wrappingTextBoxFlag xmlns:ma14="http://schemas.microsoft.com/office/mac/drawingml/2011/main" val="1"/>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dirty="0" smtClean="0">
                <a:effectLst/>
                <a:latin typeface="Cambria"/>
                <a:ea typeface="ＭＳ 明朝"/>
                <a:cs typeface="Times New Roman"/>
              </a:rPr>
              <a:t>Say the words for the printed words  in order tool</a:t>
            </a:r>
            <a:endParaRPr lang="en-US" sz="800" dirty="0">
              <a:effectLst/>
              <a:latin typeface="Cambria"/>
              <a:ea typeface="ＭＳ 明朝"/>
              <a:cs typeface="Times New Roman"/>
            </a:endParaRPr>
          </a:p>
          <a:p>
            <a:pPr marL="0" marR="0">
              <a:spcBef>
                <a:spcPts val="0"/>
              </a:spcBef>
              <a:spcAft>
                <a:spcPts val="0"/>
              </a:spcAft>
            </a:pPr>
            <a:r>
              <a:rPr lang="en-US" sz="800" dirty="0">
                <a:effectLst/>
                <a:latin typeface="Cambria"/>
                <a:ea typeface="ＭＳ 明朝"/>
                <a:cs typeface="Times New Roman"/>
              </a:rPr>
              <a:t> </a:t>
            </a:r>
          </a:p>
        </p:txBody>
      </p:sp>
      <p:cxnSp>
        <p:nvCxnSpPr>
          <p:cNvPr id="57" name="Straight Connector 56"/>
          <p:cNvCxnSpPr/>
          <p:nvPr/>
        </p:nvCxnSpPr>
        <p:spPr>
          <a:xfrm>
            <a:off x="3387090" y="4876800"/>
            <a:ext cx="1231900" cy="0"/>
          </a:xfrm>
          <a:prstGeom prst="line">
            <a:avLst/>
          </a:prstGeom>
        </p:spPr>
        <p:style>
          <a:lnRef idx="2">
            <a:schemeClr val="accent1"/>
          </a:lnRef>
          <a:fillRef idx="0">
            <a:schemeClr val="accent1"/>
          </a:fillRef>
          <a:effectRef idx="1">
            <a:schemeClr val="accent1"/>
          </a:effectRef>
          <a:fontRef idx="minor">
            <a:schemeClr val="tx1"/>
          </a:fontRef>
        </p:style>
      </p:cxnSp>
      <p:sp>
        <p:nvSpPr>
          <p:cNvPr id="58" name="Text Box 3"/>
          <p:cNvSpPr txBox="1"/>
          <p:nvPr/>
        </p:nvSpPr>
        <p:spPr>
          <a:xfrm>
            <a:off x="1583083" y="1555750"/>
            <a:ext cx="1621127" cy="355600"/>
          </a:xfrm>
          <a:prstGeom prst="rect">
            <a:avLst/>
          </a:prstGeom>
          <a:noFill/>
          <a:ln>
            <a:solidFill>
              <a:srgbClr val="4F81BD"/>
            </a:solidFill>
          </a:ln>
          <a:effectLst/>
          <a:extLst>
            <a:ext uri="{C572A759-6A51-4108-AA02-DFA0A04FC94B}">
              <ma14:wrappingTextBoxFlag xmlns:ma14="http://schemas.microsoft.com/office/mac/drawingml/2011/main" val="1"/>
            </a:ext>
          </a:extLst>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smtClean="0"/>
              <a:t>Fingers nose apple</a:t>
            </a:r>
            <a:endParaRPr lang="en-US" sz="1200" dirty="0"/>
          </a:p>
        </p:txBody>
      </p:sp>
      <p:sp>
        <p:nvSpPr>
          <p:cNvPr id="59" name="Text Box 4"/>
          <p:cNvSpPr txBox="1"/>
          <p:nvPr/>
        </p:nvSpPr>
        <p:spPr>
          <a:xfrm>
            <a:off x="4715510" y="1529880"/>
            <a:ext cx="2905052" cy="355600"/>
          </a:xfrm>
          <a:prstGeom prst="rect">
            <a:avLst/>
          </a:prstGeom>
          <a:noFill/>
          <a:ln>
            <a:solidFill>
              <a:srgbClr val="4F81BD"/>
            </a:solidFill>
          </a:ln>
          <a:effectLst/>
          <a:extLst>
            <a:ext uri="{C572A759-6A51-4108-AA02-DFA0A04FC94B}">
              <ma14:wrappingTextBoxFlag xmlns:ma14="http://schemas.microsoft.com/office/mac/drawingml/2011/main" val="1"/>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lvl="0"/>
            <a:r>
              <a:rPr lang="en-US" sz="1000" dirty="0"/>
              <a:t>5 I can hear a word and tell which printed word is for it.</a:t>
            </a:r>
          </a:p>
        </p:txBody>
      </p:sp>
      <p:cxnSp>
        <p:nvCxnSpPr>
          <p:cNvPr id="61" name="Straight Connector 60"/>
          <p:cNvCxnSpPr/>
          <p:nvPr/>
        </p:nvCxnSpPr>
        <p:spPr>
          <a:xfrm>
            <a:off x="3229610" y="1263870"/>
            <a:ext cx="14605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3229610" y="2174860"/>
            <a:ext cx="1460500" cy="0"/>
          </a:xfrm>
          <a:prstGeom prst="line">
            <a:avLst/>
          </a:prstGeom>
        </p:spPr>
        <p:style>
          <a:lnRef idx="2">
            <a:schemeClr val="accent1"/>
          </a:lnRef>
          <a:fillRef idx="0">
            <a:schemeClr val="accent1"/>
          </a:fillRef>
          <a:effectRef idx="1">
            <a:schemeClr val="accent1"/>
          </a:effectRef>
          <a:fontRef idx="minor">
            <a:schemeClr val="tx1"/>
          </a:fontRef>
        </p:style>
      </p:cxnSp>
      <p:sp>
        <p:nvSpPr>
          <p:cNvPr id="63" name="Text Box 3"/>
          <p:cNvSpPr txBox="1"/>
          <p:nvPr/>
        </p:nvSpPr>
        <p:spPr>
          <a:xfrm>
            <a:off x="1583083" y="2023213"/>
            <a:ext cx="1624767" cy="355600"/>
          </a:xfrm>
          <a:prstGeom prst="rect">
            <a:avLst/>
          </a:prstGeom>
          <a:noFill/>
          <a:ln>
            <a:solidFill>
              <a:srgbClr val="4F81BD"/>
            </a:solidFill>
          </a:ln>
          <a:effectLst/>
          <a:extLst>
            <a:ext uri="{C572A759-6A51-4108-AA02-DFA0A04FC94B}">
              <ma14:wrappingTextBoxFlag xmlns:ma14="http://schemas.microsoft.com/office/mac/drawingml/2011/main" val="1"/>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dirty="0" smtClean="0">
                <a:latin typeface="Cambria"/>
                <a:ea typeface="ＭＳ 明朝"/>
                <a:cs typeface="Times New Roman"/>
              </a:rPr>
              <a:t>Fingers nose apple</a:t>
            </a:r>
            <a:endParaRPr lang="en-US" sz="1200" dirty="0" smtClean="0">
              <a:effectLst/>
              <a:latin typeface="Cambria"/>
              <a:ea typeface="ＭＳ 明朝"/>
              <a:cs typeface="Times New Roman"/>
            </a:endParaRPr>
          </a:p>
        </p:txBody>
      </p:sp>
      <p:sp>
        <p:nvSpPr>
          <p:cNvPr id="64" name="Text Box 4"/>
          <p:cNvSpPr txBox="1"/>
          <p:nvPr/>
        </p:nvSpPr>
        <p:spPr>
          <a:xfrm>
            <a:off x="4715509" y="1971190"/>
            <a:ext cx="2905053" cy="355600"/>
          </a:xfrm>
          <a:prstGeom prst="rect">
            <a:avLst/>
          </a:prstGeom>
          <a:noFill/>
          <a:ln>
            <a:solidFill>
              <a:srgbClr val="4F81BD"/>
            </a:solidFill>
          </a:ln>
          <a:effectLst/>
          <a:extLst>
            <a:ext uri="{C572A759-6A51-4108-AA02-DFA0A04FC94B}">
              <ma14:wrappingTextBoxFlag xmlns:ma14="http://schemas.microsoft.com/office/mac/drawingml/2011/main" val="1"/>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lvl="0"/>
            <a:r>
              <a:rPr lang="en-US" sz="1000" dirty="0"/>
              <a:t>6 I can see a printed word and say it aloud.</a:t>
            </a:r>
          </a:p>
        </p:txBody>
      </p:sp>
      <p:sp>
        <p:nvSpPr>
          <p:cNvPr id="70" name="Rectangular Callout 69"/>
          <p:cNvSpPr/>
          <p:nvPr/>
        </p:nvSpPr>
        <p:spPr>
          <a:xfrm>
            <a:off x="2126342" y="2736850"/>
            <a:ext cx="1103268" cy="276860"/>
          </a:xfrm>
          <a:prstGeom prst="wedgeRectCallout">
            <a:avLst>
              <a:gd name="adj1" fmla="val 68821"/>
              <a:gd name="adj2" fmla="val 10879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Start lesson here</a:t>
            </a:r>
            <a:endParaRPr lang="en-US" sz="1000" dirty="0"/>
          </a:p>
        </p:txBody>
      </p:sp>
      <p:sp>
        <p:nvSpPr>
          <p:cNvPr id="71" name="Oval 70"/>
          <p:cNvSpPr/>
          <p:nvPr/>
        </p:nvSpPr>
        <p:spPr>
          <a:xfrm>
            <a:off x="2112561" y="4179320"/>
            <a:ext cx="1250799" cy="406400"/>
          </a:xfrm>
          <a:prstGeom prst="ellipse">
            <a:avLst/>
          </a:prstGeom>
          <a:no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3" name="Oval 72"/>
          <p:cNvSpPr/>
          <p:nvPr/>
        </p:nvSpPr>
        <p:spPr>
          <a:xfrm>
            <a:off x="2126342" y="4670258"/>
            <a:ext cx="1241920" cy="406400"/>
          </a:xfrm>
          <a:prstGeom prst="ellipse">
            <a:avLst/>
          </a:prstGeom>
          <a:no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5" name="Text Box 15"/>
          <p:cNvSpPr txBox="1"/>
          <p:nvPr/>
        </p:nvSpPr>
        <p:spPr>
          <a:xfrm>
            <a:off x="4588510" y="3765407"/>
            <a:ext cx="762000" cy="330200"/>
          </a:xfrm>
          <a:prstGeom prst="rect">
            <a:avLst/>
          </a:prstGeom>
          <a:noFill/>
          <a:ln>
            <a:noFill/>
          </a:ln>
          <a:effectLst/>
          <a:extLst>
            <a:ext uri="{C572A759-6A51-4108-AA02-DFA0A04FC94B}">
              <ma14:wrappingTextBoxFlag xmlns:ma14="http://schemas.microsoft.com/office/mac/drawingml/2011/main" val="1"/>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dirty="0" smtClean="0">
                <a:effectLst/>
                <a:latin typeface="Cambria"/>
                <a:ea typeface="ＭＳ 明朝"/>
                <a:cs typeface="Times New Roman"/>
              </a:rPr>
              <a:t>Say word </a:t>
            </a:r>
          </a:p>
          <a:p>
            <a:pPr marL="0" marR="0">
              <a:spcBef>
                <a:spcPts val="0"/>
              </a:spcBef>
              <a:spcAft>
                <a:spcPts val="0"/>
              </a:spcAft>
            </a:pPr>
            <a:r>
              <a:rPr lang="en-US" sz="800" dirty="0" smtClean="0">
                <a:effectLst/>
                <a:latin typeface="Cambria"/>
                <a:ea typeface="ＭＳ 明朝"/>
                <a:cs typeface="Times New Roman"/>
              </a:rPr>
              <a:t>for pic tool</a:t>
            </a:r>
            <a:endParaRPr lang="en-US" sz="800" dirty="0">
              <a:effectLst/>
              <a:latin typeface="Cambria"/>
              <a:ea typeface="ＭＳ 明朝"/>
              <a:cs typeface="Times New Roman"/>
            </a:endParaRPr>
          </a:p>
        </p:txBody>
      </p:sp>
      <p:sp>
        <p:nvSpPr>
          <p:cNvPr id="77" name="Text Box 15"/>
          <p:cNvSpPr txBox="1"/>
          <p:nvPr/>
        </p:nvSpPr>
        <p:spPr>
          <a:xfrm>
            <a:off x="6475094" y="4274331"/>
            <a:ext cx="829295" cy="304973"/>
          </a:xfrm>
          <a:prstGeom prst="rect">
            <a:avLst/>
          </a:prstGeom>
          <a:noFill/>
          <a:ln>
            <a:noFill/>
          </a:ln>
          <a:effectLst/>
          <a:extLst>
            <a:ext uri="{C572A759-6A51-4108-AA02-DFA0A04FC94B}">
              <ma14:wrappingTextBoxFlag xmlns:ma14="http://schemas.microsoft.com/office/mac/drawingml/2011/main" val="1"/>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dirty="0" smtClean="0">
                <a:effectLst/>
                <a:latin typeface="Cambria"/>
                <a:ea typeface="ＭＳ 明朝"/>
                <a:cs typeface="Times New Roman"/>
              </a:rPr>
              <a:t>Say color under pic tool</a:t>
            </a:r>
            <a:endParaRPr lang="en-US" sz="800" dirty="0">
              <a:effectLst/>
              <a:latin typeface="Cambria"/>
              <a:ea typeface="ＭＳ 明朝"/>
              <a:cs typeface="Times New Roman"/>
            </a:endParaRPr>
          </a:p>
        </p:txBody>
      </p:sp>
      <p:sp>
        <p:nvSpPr>
          <p:cNvPr id="79" name="Text Box 15"/>
          <p:cNvSpPr txBox="1"/>
          <p:nvPr/>
        </p:nvSpPr>
        <p:spPr>
          <a:xfrm>
            <a:off x="5502910" y="3676982"/>
            <a:ext cx="939800" cy="502338"/>
          </a:xfrm>
          <a:prstGeom prst="rect">
            <a:avLst/>
          </a:prstGeom>
          <a:noFill/>
          <a:ln>
            <a:noFill/>
          </a:ln>
          <a:effectLst/>
          <a:extLst>
            <a:ext uri="{C572A759-6A51-4108-AA02-DFA0A04FC94B}">
              <ma14:wrappingTextBoxFlag xmlns:ma14="http://schemas.microsoft.com/office/mac/drawingml/2011/main" val="1"/>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dirty="0" smtClean="0">
                <a:effectLst/>
                <a:latin typeface="Cambria"/>
                <a:ea typeface="ＭＳ 明朝"/>
                <a:cs typeface="Times New Roman"/>
              </a:rPr>
              <a:t>Say word </a:t>
            </a:r>
          </a:p>
          <a:p>
            <a:pPr marL="0" marR="0">
              <a:spcBef>
                <a:spcPts val="0"/>
              </a:spcBef>
              <a:spcAft>
                <a:spcPts val="0"/>
              </a:spcAft>
            </a:pPr>
            <a:r>
              <a:rPr lang="en-US" sz="800" dirty="0" smtClean="0">
                <a:effectLst/>
                <a:latin typeface="Cambria"/>
                <a:ea typeface="ＭＳ 明朝"/>
                <a:cs typeface="Times New Roman"/>
              </a:rPr>
              <a:t>for pic </a:t>
            </a:r>
            <a:r>
              <a:rPr lang="en-US" sz="800" smtClean="0">
                <a:effectLst/>
                <a:latin typeface="Cambria"/>
                <a:ea typeface="ＭＳ 明朝"/>
                <a:cs typeface="Times New Roman"/>
              </a:rPr>
              <a:t>when teacher </a:t>
            </a:r>
            <a:r>
              <a:rPr lang="en-US" sz="800" dirty="0" smtClean="0">
                <a:latin typeface="Cambria"/>
                <a:ea typeface="ＭＳ 明朝"/>
                <a:cs typeface="Times New Roman"/>
              </a:rPr>
              <a:t>says color </a:t>
            </a:r>
            <a:r>
              <a:rPr lang="en-US" sz="800" dirty="0" smtClean="0">
                <a:effectLst/>
                <a:latin typeface="Cambria"/>
                <a:ea typeface="ＭＳ 明朝"/>
                <a:cs typeface="Times New Roman"/>
              </a:rPr>
              <a:t>tool</a:t>
            </a:r>
            <a:endParaRPr lang="en-US" sz="800" dirty="0">
              <a:effectLst/>
              <a:latin typeface="Cambria"/>
              <a:ea typeface="ＭＳ 明朝"/>
              <a:cs typeface="Times New Roman"/>
            </a:endParaRPr>
          </a:p>
        </p:txBody>
      </p:sp>
      <p:sp>
        <p:nvSpPr>
          <p:cNvPr id="80" name="Text Box 15"/>
          <p:cNvSpPr txBox="1"/>
          <p:nvPr/>
        </p:nvSpPr>
        <p:spPr>
          <a:xfrm>
            <a:off x="6442710" y="3686914"/>
            <a:ext cx="939800" cy="330200"/>
          </a:xfrm>
          <a:prstGeom prst="rect">
            <a:avLst/>
          </a:prstGeom>
          <a:noFill/>
          <a:ln>
            <a:noFill/>
          </a:ln>
          <a:effectLst/>
          <a:extLst>
            <a:ext uri="{C572A759-6A51-4108-AA02-DFA0A04FC94B}">
              <ma14:wrappingTextBoxFlag xmlns:ma14="http://schemas.microsoft.com/office/mac/drawingml/2011/main" val="1"/>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dirty="0" smtClean="0">
                <a:effectLst/>
                <a:latin typeface="Cambria"/>
                <a:ea typeface="ＭＳ 明朝"/>
                <a:cs typeface="Times New Roman"/>
              </a:rPr>
              <a:t>Say the words </a:t>
            </a:r>
          </a:p>
          <a:p>
            <a:pPr marL="0" marR="0">
              <a:spcBef>
                <a:spcPts val="0"/>
              </a:spcBef>
              <a:spcAft>
                <a:spcPts val="0"/>
              </a:spcAft>
            </a:pPr>
            <a:r>
              <a:rPr lang="en-US" sz="800" dirty="0" smtClean="0">
                <a:effectLst/>
                <a:latin typeface="Cambria"/>
                <a:ea typeface="ＭＳ 明朝"/>
                <a:cs typeface="Times New Roman"/>
              </a:rPr>
              <a:t>for </a:t>
            </a:r>
            <a:r>
              <a:rPr lang="en-US" sz="800" dirty="0" err="1" smtClean="0">
                <a:effectLst/>
                <a:latin typeface="Cambria"/>
                <a:ea typeface="ＭＳ 明朝"/>
                <a:cs typeface="Times New Roman"/>
              </a:rPr>
              <a:t>pics</a:t>
            </a:r>
            <a:r>
              <a:rPr lang="en-US" sz="800" dirty="0" smtClean="0">
                <a:effectLst/>
                <a:latin typeface="Cambria"/>
                <a:ea typeface="ＭＳ 明朝"/>
                <a:cs typeface="Times New Roman"/>
              </a:rPr>
              <a:t>  in order tool</a:t>
            </a:r>
            <a:endParaRPr lang="en-US" sz="800" dirty="0">
              <a:effectLst/>
              <a:latin typeface="Cambria"/>
              <a:ea typeface="ＭＳ 明朝"/>
              <a:cs typeface="Times New Roman"/>
            </a:endParaRPr>
          </a:p>
        </p:txBody>
      </p:sp>
      <p:sp>
        <p:nvSpPr>
          <p:cNvPr id="81" name="TextBox 80"/>
          <p:cNvSpPr txBox="1"/>
          <p:nvPr/>
        </p:nvSpPr>
        <p:spPr>
          <a:xfrm>
            <a:off x="6019800" y="5789885"/>
            <a:ext cx="2182352" cy="369332"/>
          </a:xfrm>
          <a:prstGeom prst="rect">
            <a:avLst/>
          </a:prstGeom>
          <a:solidFill>
            <a:srgbClr val="FF0000"/>
          </a:solidFill>
        </p:spPr>
        <p:txBody>
          <a:bodyPr wrap="square" rtlCol="0">
            <a:spAutoFit/>
          </a:bodyPr>
          <a:lstStyle/>
          <a:p>
            <a:r>
              <a:rPr lang="en-US" dirty="0" smtClean="0">
                <a:solidFill>
                  <a:srgbClr val="FFFFFF"/>
                </a:solidFill>
              </a:rPr>
              <a:t>For </a:t>
            </a:r>
            <a:r>
              <a:rPr lang="en-US" smtClean="0">
                <a:solidFill>
                  <a:srgbClr val="FFFFFF"/>
                </a:solidFill>
              </a:rPr>
              <a:t>the teacher</a:t>
            </a:r>
            <a:endParaRPr lang="en-US" dirty="0">
              <a:solidFill>
                <a:srgbClr val="FFFFFF"/>
              </a:solidFill>
            </a:endParaRPr>
          </a:p>
        </p:txBody>
      </p:sp>
      <p:sp>
        <p:nvSpPr>
          <p:cNvPr id="60" name="Text Box 15"/>
          <p:cNvSpPr txBox="1"/>
          <p:nvPr/>
        </p:nvSpPr>
        <p:spPr>
          <a:xfrm>
            <a:off x="5514562" y="4255520"/>
            <a:ext cx="762000" cy="330200"/>
          </a:xfrm>
          <a:prstGeom prst="rect">
            <a:avLst/>
          </a:prstGeom>
          <a:noFill/>
          <a:ln>
            <a:noFill/>
          </a:ln>
          <a:effectLst/>
          <a:extLst>
            <a:ext uri="{C572A759-6A51-4108-AA02-DFA0A04FC94B}">
              <ma14:wrappingTextBoxFlag xmlns:ma14="http://schemas.microsoft.com/office/mac/drawingml/2011/main" val="1"/>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dirty="0" smtClean="0">
                <a:effectLst/>
                <a:latin typeface="Cambria"/>
                <a:ea typeface="ＭＳ 明朝"/>
                <a:cs typeface="Times New Roman"/>
              </a:rPr>
              <a:t>Hold up word card tool</a:t>
            </a:r>
            <a:endParaRPr lang="en-US" sz="800" dirty="0">
              <a:effectLst/>
              <a:latin typeface="Cambria"/>
              <a:ea typeface="ＭＳ 明朝"/>
              <a:cs typeface="Times New Roman"/>
            </a:endParaRPr>
          </a:p>
        </p:txBody>
      </p:sp>
      <p:sp>
        <p:nvSpPr>
          <p:cNvPr id="65" name="Text Box 15"/>
          <p:cNvSpPr txBox="1"/>
          <p:nvPr/>
        </p:nvSpPr>
        <p:spPr>
          <a:xfrm>
            <a:off x="4599675" y="4743450"/>
            <a:ext cx="762000" cy="330200"/>
          </a:xfrm>
          <a:prstGeom prst="rect">
            <a:avLst/>
          </a:prstGeom>
          <a:noFill/>
          <a:ln>
            <a:noFill/>
          </a:ln>
          <a:effectLst/>
          <a:extLst>
            <a:ext uri="{C572A759-6A51-4108-AA02-DFA0A04FC94B}">
              <ma14:wrappingTextBoxFlag xmlns:ma14="http://schemas.microsoft.com/office/mac/drawingml/2011/main" val="1"/>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dirty="0" smtClean="0">
                <a:effectLst/>
                <a:latin typeface="Cambria"/>
                <a:ea typeface="ＭＳ 明朝"/>
                <a:cs typeface="Times New Roman"/>
              </a:rPr>
              <a:t>Say word </a:t>
            </a:r>
          </a:p>
          <a:p>
            <a:pPr marL="0" marR="0">
              <a:spcBef>
                <a:spcPts val="0"/>
              </a:spcBef>
              <a:spcAft>
                <a:spcPts val="0"/>
              </a:spcAft>
            </a:pPr>
            <a:r>
              <a:rPr lang="en-US" sz="800" dirty="0" smtClean="0">
                <a:effectLst/>
                <a:latin typeface="Cambria"/>
                <a:ea typeface="ＭＳ 明朝"/>
                <a:cs typeface="Times New Roman"/>
              </a:rPr>
              <a:t>for card tool</a:t>
            </a:r>
            <a:endParaRPr lang="en-US" sz="800" dirty="0">
              <a:effectLst/>
              <a:latin typeface="Cambria"/>
              <a:ea typeface="ＭＳ 明朝"/>
              <a:cs typeface="Times New Roman"/>
            </a:endParaRPr>
          </a:p>
        </p:txBody>
      </p:sp>
      <p:sp>
        <p:nvSpPr>
          <p:cNvPr id="66" name="Text Box 15"/>
          <p:cNvSpPr txBox="1"/>
          <p:nvPr/>
        </p:nvSpPr>
        <p:spPr>
          <a:xfrm>
            <a:off x="5553096" y="4644784"/>
            <a:ext cx="939800" cy="502338"/>
          </a:xfrm>
          <a:prstGeom prst="rect">
            <a:avLst/>
          </a:prstGeom>
          <a:noFill/>
          <a:ln>
            <a:noFill/>
          </a:ln>
          <a:effectLst/>
          <a:extLst>
            <a:ext uri="{C572A759-6A51-4108-AA02-DFA0A04FC94B}">
              <ma14:wrappingTextBoxFlag xmlns:ma14="http://schemas.microsoft.com/office/mac/drawingml/2011/main" val="1"/>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dirty="0" smtClean="0">
                <a:effectLst/>
                <a:latin typeface="Cambria"/>
                <a:ea typeface="ＭＳ 明朝"/>
                <a:cs typeface="Times New Roman"/>
              </a:rPr>
              <a:t>Say word </a:t>
            </a:r>
          </a:p>
          <a:p>
            <a:pPr marL="0" marR="0">
              <a:spcBef>
                <a:spcPts val="0"/>
              </a:spcBef>
              <a:spcAft>
                <a:spcPts val="0"/>
              </a:spcAft>
            </a:pPr>
            <a:r>
              <a:rPr lang="en-US" sz="800" dirty="0" smtClean="0">
                <a:effectLst/>
                <a:latin typeface="Cambria"/>
                <a:ea typeface="ＭＳ 明朝"/>
                <a:cs typeface="Times New Roman"/>
              </a:rPr>
              <a:t>for printed word </a:t>
            </a:r>
            <a:r>
              <a:rPr lang="en-US" sz="800" smtClean="0">
                <a:effectLst/>
                <a:latin typeface="Cambria"/>
                <a:ea typeface="ＭＳ 明朝"/>
                <a:cs typeface="Times New Roman"/>
              </a:rPr>
              <a:t>when teacher </a:t>
            </a:r>
            <a:r>
              <a:rPr lang="en-US" sz="800" dirty="0" smtClean="0">
                <a:latin typeface="Cambria"/>
                <a:ea typeface="ＭＳ 明朝"/>
                <a:cs typeface="Times New Roman"/>
              </a:rPr>
              <a:t>says color </a:t>
            </a:r>
            <a:r>
              <a:rPr lang="en-US" sz="800" dirty="0" smtClean="0">
                <a:effectLst/>
                <a:latin typeface="Cambria"/>
                <a:ea typeface="ＭＳ 明朝"/>
                <a:cs typeface="Times New Roman"/>
              </a:rPr>
              <a:t>tool</a:t>
            </a:r>
            <a:endParaRPr lang="en-US" sz="800" dirty="0">
              <a:effectLst/>
              <a:latin typeface="Cambria"/>
              <a:ea typeface="ＭＳ 明朝"/>
              <a:cs typeface="Times New Roman"/>
            </a:endParaRPr>
          </a:p>
        </p:txBody>
      </p:sp>
      <p:sp>
        <p:nvSpPr>
          <p:cNvPr id="67" name="Text Box 3"/>
          <p:cNvSpPr txBox="1"/>
          <p:nvPr/>
        </p:nvSpPr>
        <p:spPr>
          <a:xfrm>
            <a:off x="1583083" y="1070870"/>
            <a:ext cx="1621127" cy="355600"/>
          </a:xfrm>
          <a:prstGeom prst="rect">
            <a:avLst/>
          </a:prstGeom>
          <a:noFill/>
          <a:ln>
            <a:solidFill>
              <a:srgbClr val="4F81BD"/>
            </a:solidFill>
          </a:ln>
          <a:effectLst/>
          <a:extLst>
            <a:ext uri="{C572A759-6A51-4108-AA02-DFA0A04FC94B}">
              <ma14:wrappingTextBoxFlag xmlns:ma14="http://schemas.microsoft.com/office/mac/drawingml/2011/main" val="1"/>
            </a:ext>
          </a:extLst>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200" dirty="0" smtClean="0"/>
              <a:t>Fingers nose apple</a:t>
            </a:r>
            <a:endParaRPr lang="en-US" sz="1200" dirty="0"/>
          </a:p>
        </p:txBody>
      </p:sp>
      <p:sp>
        <p:nvSpPr>
          <p:cNvPr id="3" name="Rectangle 2"/>
          <p:cNvSpPr/>
          <p:nvPr/>
        </p:nvSpPr>
        <p:spPr>
          <a:xfrm>
            <a:off x="2062824" y="3754913"/>
            <a:ext cx="1535086" cy="246221"/>
          </a:xfrm>
          <a:prstGeom prst="rect">
            <a:avLst/>
          </a:prstGeom>
        </p:spPr>
        <p:txBody>
          <a:bodyPr wrap="square">
            <a:spAutoFit/>
          </a:bodyPr>
          <a:lstStyle/>
          <a:p>
            <a:r>
              <a:rPr lang="en-US" sz="1000" dirty="0" smtClean="0">
                <a:latin typeface="Cambria"/>
                <a:ea typeface="ＭＳ 明朝"/>
                <a:cs typeface="Times New Roman"/>
              </a:rPr>
              <a:t>nose, fingers, apple, </a:t>
            </a:r>
            <a:endParaRPr lang="en-US" sz="1000" dirty="0">
              <a:latin typeface="Cambria"/>
              <a:ea typeface="ＭＳ 明朝"/>
              <a:cs typeface="Times New Roman"/>
            </a:endParaRPr>
          </a:p>
        </p:txBody>
      </p:sp>
      <p:sp>
        <p:nvSpPr>
          <p:cNvPr id="68" name="Rectangle 67"/>
          <p:cNvSpPr/>
          <p:nvPr/>
        </p:nvSpPr>
        <p:spPr>
          <a:xfrm>
            <a:off x="2036854" y="4247451"/>
            <a:ext cx="1535086" cy="246221"/>
          </a:xfrm>
          <a:prstGeom prst="rect">
            <a:avLst/>
          </a:prstGeom>
        </p:spPr>
        <p:txBody>
          <a:bodyPr wrap="square">
            <a:spAutoFit/>
          </a:bodyPr>
          <a:lstStyle/>
          <a:p>
            <a:r>
              <a:rPr lang="en-US" sz="1000" dirty="0" smtClean="0">
                <a:latin typeface="Cambria"/>
                <a:ea typeface="ＭＳ 明朝"/>
                <a:cs typeface="Times New Roman"/>
              </a:rPr>
              <a:t>nose, fingers, apple, </a:t>
            </a:r>
            <a:endParaRPr lang="en-US" sz="1000" dirty="0">
              <a:latin typeface="Cambria"/>
              <a:ea typeface="ＭＳ 明朝"/>
              <a:cs typeface="Times New Roman"/>
            </a:endParaRPr>
          </a:p>
        </p:txBody>
      </p:sp>
      <p:sp>
        <p:nvSpPr>
          <p:cNvPr id="78" name="Rectangle 77"/>
          <p:cNvSpPr/>
          <p:nvPr/>
        </p:nvSpPr>
        <p:spPr>
          <a:xfrm>
            <a:off x="2075824" y="4738894"/>
            <a:ext cx="1535086" cy="246221"/>
          </a:xfrm>
          <a:prstGeom prst="rect">
            <a:avLst/>
          </a:prstGeom>
        </p:spPr>
        <p:txBody>
          <a:bodyPr wrap="square">
            <a:spAutoFit/>
          </a:bodyPr>
          <a:lstStyle/>
          <a:p>
            <a:r>
              <a:rPr lang="en-US" sz="1000" dirty="0" smtClean="0">
                <a:latin typeface="Cambria"/>
                <a:ea typeface="ＭＳ 明朝"/>
                <a:cs typeface="Times New Roman"/>
              </a:rPr>
              <a:t>nose, fingers, apple, </a:t>
            </a:r>
            <a:endParaRPr lang="en-US" sz="1000" dirty="0">
              <a:latin typeface="Cambria"/>
              <a:ea typeface="ＭＳ 明朝"/>
              <a:cs typeface="Times New Roman"/>
            </a:endParaRPr>
          </a:p>
        </p:txBody>
      </p:sp>
    </p:spTree>
    <p:extLst>
      <p:ext uri="{BB962C8B-B14F-4D97-AF65-F5344CB8AC3E}">
        <p14:creationId xmlns:p14="http://schemas.microsoft.com/office/powerpoint/2010/main" val="51666261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1"/>
          </p:nvPr>
        </p:nvSpPr>
        <p:spPr>
          <a:xfrm>
            <a:off x="3124200" y="6356350"/>
            <a:ext cx="2895600" cy="365125"/>
          </a:xfrm>
        </p:spPr>
        <p:txBody>
          <a:bodyPr/>
          <a:lstStyle/>
          <a:p>
            <a:r>
              <a:rPr lang="es-ES_tradnl" smtClean="0"/>
              <a:t>Eli Ghazel 2004 - 2016</a:t>
            </a:r>
            <a:endParaRPr lang="en-US"/>
          </a:p>
        </p:txBody>
      </p:sp>
      <p:pic>
        <p:nvPicPr>
          <p:cNvPr id="9" name="Picture 8"/>
          <p:cNvPicPr>
            <a:picLocks noChangeAspect="1"/>
          </p:cNvPicPr>
          <p:nvPr/>
        </p:nvPicPr>
        <p:blipFill>
          <a:blip r:embed="rId3"/>
          <a:stretch>
            <a:fillRect/>
          </a:stretch>
        </p:blipFill>
        <p:spPr>
          <a:xfrm>
            <a:off x="7820023" y="95250"/>
            <a:ext cx="1104900" cy="1104900"/>
          </a:xfrm>
          <a:prstGeom prst="rect">
            <a:avLst/>
          </a:prstGeom>
        </p:spPr>
      </p:pic>
      <p:sp>
        <p:nvSpPr>
          <p:cNvPr id="10" name="TextBox 9"/>
          <p:cNvSpPr txBox="1"/>
          <p:nvPr/>
        </p:nvSpPr>
        <p:spPr>
          <a:xfrm>
            <a:off x="838054" y="2326162"/>
            <a:ext cx="7467891" cy="2662267"/>
          </a:xfrm>
          <a:prstGeom prst="rect">
            <a:avLst/>
          </a:prstGeom>
          <a:noFill/>
        </p:spPr>
        <p:txBody>
          <a:bodyPr wrap="square" rtlCol="0">
            <a:spAutoFit/>
          </a:bodyPr>
          <a:lstStyle/>
          <a:p>
            <a:r>
              <a:rPr lang="en-US" sz="16700" dirty="0" smtClean="0">
                <a:latin typeface="Arial Rounded MT Bold"/>
                <a:cs typeface="Arial Rounded MT Bold"/>
              </a:rPr>
              <a:t>fingers</a:t>
            </a:r>
            <a:endParaRPr lang="en-US" sz="16700" dirty="0">
              <a:latin typeface="Arial Rounded MT Bold"/>
              <a:cs typeface="Arial Rounded MT Bold"/>
            </a:endParaRPr>
          </a:p>
        </p:txBody>
      </p:sp>
      <p:sp>
        <p:nvSpPr>
          <p:cNvPr id="8" name="TextBox 7"/>
          <p:cNvSpPr txBox="1"/>
          <p:nvPr/>
        </p:nvSpPr>
        <p:spPr>
          <a:xfrm>
            <a:off x="407618" y="5496261"/>
            <a:ext cx="6168159" cy="923330"/>
          </a:xfrm>
          <a:prstGeom prst="rect">
            <a:avLst/>
          </a:prstGeom>
          <a:noFill/>
        </p:spPr>
        <p:txBody>
          <a:bodyPr wrap="square" rtlCol="0">
            <a:spAutoFit/>
          </a:bodyPr>
          <a:lstStyle/>
          <a:p>
            <a:r>
              <a:rPr lang="en-US" dirty="0" smtClean="0"/>
              <a:t>Teacher: Look at the picture. Look at the word. Say YES or NO.</a:t>
            </a:r>
          </a:p>
          <a:p>
            <a:r>
              <a:rPr lang="en-US" dirty="0" smtClean="0"/>
              <a:t>Teacher: </a:t>
            </a:r>
            <a:r>
              <a:rPr lang="en-US" dirty="0"/>
              <a:t>Shows color </a:t>
            </a:r>
            <a:r>
              <a:rPr lang="en-US" dirty="0" smtClean="0"/>
              <a:t>green </a:t>
            </a:r>
            <a:r>
              <a:rPr lang="en-US" dirty="0"/>
              <a:t>and printed word .</a:t>
            </a:r>
          </a:p>
          <a:p>
            <a:r>
              <a:rPr lang="en-US" dirty="0"/>
              <a:t>Children: </a:t>
            </a:r>
            <a:r>
              <a:rPr lang="en-US" dirty="0" smtClean="0"/>
              <a:t>YES</a:t>
            </a:r>
            <a:endParaRPr lang="en-US" dirty="0"/>
          </a:p>
        </p:txBody>
      </p:sp>
      <p:pic>
        <p:nvPicPr>
          <p:cNvPr id="3074" name="Picture 2" descr="Image result for three fingers clipart"/>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979368" y="481655"/>
            <a:ext cx="2571750" cy="2828925"/>
          </a:xfrm>
          <a:prstGeom prst="rect">
            <a:avLst/>
          </a:prstGeom>
          <a:noFill/>
          <a:extLst>
            <a:ext uri="{909E8E84-426E-40dd-AFC4-6F175D3DCCD1}">
              <a14:hiddenFill xmlns:a14="http://schemas.microsoft.com/office/drawing/2010/main">
                <a:solidFill>
                  <a:srgbClr val="FFFFFF"/>
                </a:solidFill>
              </a14:hiddenFill>
            </a:ext>
          </a:extLst>
        </p:spPr>
      </p:pic>
      <p:sp>
        <p:nvSpPr>
          <p:cNvPr id="3" name="Left Arrow 2"/>
          <p:cNvSpPr/>
          <p:nvPr/>
        </p:nvSpPr>
        <p:spPr>
          <a:xfrm>
            <a:off x="5183794" y="698349"/>
            <a:ext cx="1244599" cy="292100"/>
          </a:xfrm>
          <a:prstGeom prst="lef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Left Arrow 10"/>
          <p:cNvSpPr/>
          <p:nvPr/>
        </p:nvSpPr>
        <p:spPr>
          <a:xfrm>
            <a:off x="4571999" y="298383"/>
            <a:ext cx="1244599" cy="292100"/>
          </a:xfrm>
          <a:prstGeom prst="lef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eft Arrow 11"/>
          <p:cNvSpPr/>
          <p:nvPr/>
        </p:nvSpPr>
        <p:spPr>
          <a:xfrm>
            <a:off x="5551118" y="1246039"/>
            <a:ext cx="1244599" cy="292100"/>
          </a:xfrm>
          <a:prstGeom prst="lef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z</a:t>
            </a:r>
            <a:endParaRPr lang="en-US" dirty="0"/>
          </a:p>
        </p:txBody>
      </p:sp>
    </p:spTree>
    <p:extLst>
      <p:ext uri="{BB962C8B-B14F-4D97-AF65-F5344CB8AC3E}">
        <p14:creationId xmlns:p14="http://schemas.microsoft.com/office/powerpoint/2010/main" val="74080336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7799" y="1782150"/>
            <a:ext cx="5458201" cy="1200329"/>
          </a:xfrm>
          <a:prstGeom prst="rect">
            <a:avLst/>
          </a:prstGeom>
          <a:noFill/>
        </p:spPr>
        <p:txBody>
          <a:bodyPr wrap="square" rtlCol="0">
            <a:spAutoFit/>
          </a:bodyPr>
          <a:lstStyle/>
          <a:p>
            <a:r>
              <a:rPr lang="en-US" sz="7200" b="1" dirty="0" smtClean="0"/>
              <a:t>Next word</a:t>
            </a:r>
            <a:endParaRPr lang="en-US" sz="7200" b="1" dirty="0"/>
          </a:p>
        </p:txBody>
      </p:sp>
    </p:spTree>
    <p:extLst>
      <p:ext uri="{BB962C8B-B14F-4D97-AF65-F5344CB8AC3E}">
        <p14:creationId xmlns:p14="http://schemas.microsoft.com/office/powerpoint/2010/main" val="111032049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1"/>
          </p:nvPr>
        </p:nvSpPr>
        <p:spPr>
          <a:xfrm>
            <a:off x="3124200" y="6356350"/>
            <a:ext cx="2895600" cy="365125"/>
          </a:xfrm>
        </p:spPr>
        <p:txBody>
          <a:bodyPr/>
          <a:lstStyle/>
          <a:p>
            <a:r>
              <a:rPr lang="es-ES_tradnl" smtClean="0"/>
              <a:t>Eli Ghazel 2004 - 2016</a:t>
            </a:r>
            <a:endParaRPr lang="en-US"/>
          </a:p>
        </p:txBody>
      </p:sp>
      <p:pic>
        <p:nvPicPr>
          <p:cNvPr id="9" name="Picture 8"/>
          <p:cNvPicPr>
            <a:picLocks noChangeAspect="1"/>
          </p:cNvPicPr>
          <p:nvPr/>
        </p:nvPicPr>
        <p:blipFill>
          <a:blip r:embed="rId3"/>
          <a:stretch>
            <a:fillRect/>
          </a:stretch>
        </p:blipFill>
        <p:spPr>
          <a:xfrm>
            <a:off x="7820023" y="95250"/>
            <a:ext cx="1104900" cy="1104900"/>
          </a:xfrm>
          <a:prstGeom prst="rect">
            <a:avLst/>
          </a:prstGeom>
        </p:spPr>
      </p:pic>
      <p:sp>
        <p:nvSpPr>
          <p:cNvPr id="10" name="TextBox 9"/>
          <p:cNvSpPr txBox="1"/>
          <p:nvPr/>
        </p:nvSpPr>
        <p:spPr>
          <a:xfrm>
            <a:off x="0" y="1910609"/>
            <a:ext cx="9143999" cy="2662267"/>
          </a:xfrm>
          <a:prstGeom prst="rect">
            <a:avLst/>
          </a:prstGeom>
          <a:noFill/>
        </p:spPr>
        <p:txBody>
          <a:bodyPr wrap="square" rtlCol="0">
            <a:spAutoFit/>
          </a:bodyPr>
          <a:lstStyle/>
          <a:p>
            <a:pPr algn="ctr"/>
            <a:r>
              <a:rPr lang="en-US" sz="16700" dirty="0" smtClean="0">
                <a:latin typeface="Arial Rounded MT Bold"/>
                <a:cs typeface="Arial Rounded MT Bold"/>
              </a:rPr>
              <a:t>nose</a:t>
            </a:r>
            <a:endParaRPr lang="en-US" sz="16700" dirty="0">
              <a:latin typeface="Arial Rounded MT Bold"/>
              <a:cs typeface="Arial Rounded MT Bold"/>
            </a:endParaRPr>
          </a:p>
        </p:txBody>
      </p:sp>
      <p:sp>
        <p:nvSpPr>
          <p:cNvPr id="7" name="TextBox 6"/>
          <p:cNvSpPr txBox="1"/>
          <p:nvPr/>
        </p:nvSpPr>
        <p:spPr>
          <a:xfrm>
            <a:off x="407617" y="5223128"/>
            <a:ext cx="6168159" cy="923330"/>
          </a:xfrm>
          <a:prstGeom prst="rect">
            <a:avLst/>
          </a:prstGeom>
          <a:noFill/>
        </p:spPr>
        <p:txBody>
          <a:bodyPr wrap="square" rtlCol="0">
            <a:spAutoFit/>
          </a:bodyPr>
          <a:lstStyle/>
          <a:p>
            <a:r>
              <a:rPr lang="en-US" dirty="0" smtClean="0"/>
              <a:t>Teacher: Look at the picture. Look at the word. Say YES or NO.</a:t>
            </a:r>
          </a:p>
          <a:p>
            <a:r>
              <a:rPr lang="en-US" dirty="0" smtClean="0"/>
              <a:t>Teacher: </a:t>
            </a:r>
            <a:r>
              <a:rPr lang="en-US" dirty="0"/>
              <a:t>Shows color </a:t>
            </a:r>
            <a:r>
              <a:rPr lang="en-US" dirty="0" smtClean="0"/>
              <a:t>green and </a:t>
            </a:r>
            <a:r>
              <a:rPr lang="en-US" dirty="0"/>
              <a:t>printed word for </a:t>
            </a:r>
            <a:r>
              <a:rPr lang="en-US" dirty="0" smtClean="0"/>
              <a:t>nose</a:t>
            </a:r>
          </a:p>
          <a:p>
            <a:r>
              <a:rPr lang="en-US" dirty="0" smtClean="0"/>
              <a:t>Children</a:t>
            </a:r>
            <a:r>
              <a:rPr lang="en-US" dirty="0"/>
              <a:t>: </a:t>
            </a:r>
            <a:r>
              <a:rPr lang="en-US" dirty="0" smtClean="0"/>
              <a:t>YES</a:t>
            </a:r>
            <a:endParaRPr lang="en-US" dirty="0"/>
          </a:p>
        </p:txBody>
      </p:sp>
      <p:pic>
        <p:nvPicPr>
          <p:cNvPr id="8" name="Picture 7" descr="http://gdbaif.com/images/nose-clipart/nose-clipart-12.jpg"/>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7338" y="95250"/>
            <a:ext cx="2524125" cy="2757170"/>
          </a:xfrm>
          <a:prstGeom prst="rect">
            <a:avLst/>
          </a:prstGeom>
          <a:noFill/>
          <a:ln>
            <a:noFill/>
          </a:ln>
        </p:spPr>
      </p:pic>
    </p:spTree>
    <p:extLst>
      <p:ext uri="{BB962C8B-B14F-4D97-AF65-F5344CB8AC3E}">
        <p14:creationId xmlns:p14="http://schemas.microsoft.com/office/powerpoint/2010/main" val="35019073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1"/>
          </p:nvPr>
        </p:nvSpPr>
        <p:spPr>
          <a:xfrm>
            <a:off x="3124200" y="6356350"/>
            <a:ext cx="2895600" cy="365125"/>
          </a:xfrm>
        </p:spPr>
        <p:txBody>
          <a:bodyPr/>
          <a:lstStyle/>
          <a:p>
            <a:r>
              <a:rPr lang="es-ES_tradnl" smtClean="0"/>
              <a:t>Eli Ghazel 2004 - 2016</a:t>
            </a:r>
            <a:endParaRPr lang="en-US"/>
          </a:p>
        </p:txBody>
      </p:sp>
      <p:pic>
        <p:nvPicPr>
          <p:cNvPr id="9" name="Picture 8"/>
          <p:cNvPicPr>
            <a:picLocks noChangeAspect="1"/>
          </p:cNvPicPr>
          <p:nvPr/>
        </p:nvPicPr>
        <p:blipFill>
          <a:blip r:embed="rId3"/>
          <a:stretch>
            <a:fillRect/>
          </a:stretch>
        </p:blipFill>
        <p:spPr>
          <a:xfrm>
            <a:off x="7820023" y="95250"/>
            <a:ext cx="1104900" cy="1104900"/>
          </a:xfrm>
          <a:prstGeom prst="rect">
            <a:avLst/>
          </a:prstGeom>
        </p:spPr>
      </p:pic>
      <p:sp>
        <p:nvSpPr>
          <p:cNvPr id="10" name="TextBox 9"/>
          <p:cNvSpPr txBox="1"/>
          <p:nvPr/>
        </p:nvSpPr>
        <p:spPr>
          <a:xfrm>
            <a:off x="149130" y="2060239"/>
            <a:ext cx="8994870" cy="2662267"/>
          </a:xfrm>
          <a:prstGeom prst="rect">
            <a:avLst/>
          </a:prstGeom>
          <a:noFill/>
        </p:spPr>
        <p:txBody>
          <a:bodyPr wrap="square" rtlCol="0">
            <a:spAutoFit/>
          </a:bodyPr>
          <a:lstStyle/>
          <a:p>
            <a:pPr algn="ctr"/>
            <a:r>
              <a:rPr lang="en-US" sz="16700" dirty="0" smtClean="0">
                <a:latin typeface="Arial Rounded MT Bold"/>
                <a:cs typeface="Arial Rounded MT Bold"/>
              </a:rPr>
              <a:t>nose</a:t>
            </a:r>
            <a:endParaRPr lang="en-US" sz="16700" dirty="0">
              <a:latin typeface="Arial Rounded MT Bold"/>
              <a:cs typeface="Arial Rounded MT Bold"/>
            </a:endParaRPr>
          </a:p>
        </p:txBody>
      </p:sp>
      <p:sp>
        <p:nvSpPr>
          <p:cNvPr id="7" name="TextBox 6"/>
          <p:cNvSpPr txBox="1"/>
          <p:nvPr/>
        </p:nvSpPr>
        <p:spPr>
          <a:xfrm>
            <a:off x="407618" y="5496261"/>
            <a:ext cx="6168159" cy="923330"/>
          </a:xfrm>
          <a:prstGeom prst="rect">
            <a:avLst/>
          </a:prstGeom>
          <a:noFill/>
        </p:spPr>
        <p:txBody>
          <a:bodyPr wrap="square" rtlCol="0">
            <a:spAutoFit/>
          </a:bodyPr>
          <a:lstStyle/>
          <a:p>
            <a:r>
              <a:rPr lang="en-US" smtClean="0"/>
              <a:t>Teacher: </a:t>
            </a:r>
            <a:r>
              <a:rPr lang="en-US" dirty="0" smtClean="0"/>
              <a:t>Look at the picture. Look at the word. Say YES or NO.</a:t>
            </a:r>
          </a:p>
          <a:p>
            <a:r>
              <a:rPr lang="en-US" smtClean="0"/>
              <a:t>Teacher: </a:t>
            </a:r>
            <a:r>
              <a:rPr lang="en-US" dirty="0"/>
              <a:t>Shows </a:t>
            </a:r>
            <a:r>
              <a:rPr lang="en-US" dirty="0" smtClean="0"/>
              <a:t>picture and </a:t>
            </a:r>
            <a:r>
              <a:rPr lang="en-US" dirty="0"/>
              <a:t>printed word for </a:t>
            </a:r>
            <a:r>
              <a:rPr lang="en-US" dirty="0" smtClean="0"/>
              <a:t>nose</a:t>
            </a:r>
            <a:endParaRPr lang="en-US" dirty="0"/>
          </a:p>
          <a:p>
            <a:r>
              <a:rPr lang="en-US" dirty="0"/>
              <a:t>Children: </a:t>
            </a:r>
            <a:r>
              <a:rPr lang="en-US" dirty="0" smtClean="0"/>
              <a:t>YES</a:t>
            </a:r>
            <a:endParaRPr lang="en-US" dirty="0"/>
          </a:p>
        </p:txBody>
      </p:sp>
      <p:pic>
        <p:nvPicPr>
          <p:cNvPr id="12" name="Picture 11" descr="http://gdbaif.com/images/nose-clipart/nose-clipart-1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64878"/>
            <a:ext cx="2524125" cy="2757170"/>
          </a:xfrm>
          <a:prstGeom prst="rect">
            <a:avLst/>
          </a:prstGeom>
          <a:noFill/>
          <a:ln>
            <a:noFill/>
          </a:ln>
        </p:spPr>
      </p:pic>
    </p:spTree>
    <p:extLst>
      <p:ext uri="{BB962C8B-B14F-4D97-AF65-F5344CB8AC3E}">
        <p14:creationId xmlns:p14="http://schemas.microsoft.com/office/powerpoint/2010/main" val="316521343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1"/>
          </p:nvPr>
        </p:nvSpPr>
        <p:spPr>
          <a:xfrm>
            <a:off x="3124200" y="6356350"/>
            <a:ext cx="2895600" cy="365125"/>
          </a:xfrm>
        </p:spPr>
        <p:txBody>
          <a:bodyPr/>
          <a:lstStyle/>
          <a:p>
            <a:r>
              <a:rPr lang="es-ES_tradnl" smtClean="0"/>
              <a:t>Eli Ghazel 2004 - 2016</a:t>
            </a:r>
            <a:endParaRPr lang="en-US"/>
          </a:p>
        </p:txBody>
      </p:sp>
      <p:pic>
        <p:nvPicPr>
          <p:cNvPr id="9" name="Picture 8"/>
          <p:cNvPicPr>
            <a:picLocks noChangeAspect="1"/>
          </p:cNvPicPr>
          <p:nvPr/>
        </p:nvPicPr>
        <p:blipFill>
          <a:blip r:embed="rId3"/>
          <a:stretch>
            <a:fillRect/>
          </a:stretch>
        </p:blipFill>
        <p:spPr>
          <a:xfrm>
            <a:off x="7820023" y="95250"/>
            <a:ext cx="1104900" cy="1104900"/>
          </a:xfrm>
          <a:prstGeom prst="rect">
            <a:avLst/>
          </a:prstGeom>
        </p:spPr>
      </p:pic>
      <p:sp>
        <p:nvSpPr>
          <p:cNvPr id="10" name="TextBox 9"/>
          <p:cNvSpPr txBox="1"/>
          <p:nvPr/>
        </p:nvSpPr>
        <p:spPr>
          <a:xfrm>
            <a:off x="598503" y="2320400"/>
            <a:ext cx="8249146" cy="5232202"/>
          </a:xfrm>
          <a:prstGeom prst="rect">
            <a:avLst/>
          </a:prstGeom>
          <a:noFill/>
        </p:spPr>
        <p:txBody>
          <a:bodyPr wrap="square" rtlCol="0">
            <a:spAutoFit/>
          </a:bodyPr>
          <a:lstStyle/>
          <a:p>
            <a:pPr algn="ctr"/>
            <a:r>
              <a:rPr lang="en-US" sz="16700" dirty="0" smtClean="0">
                <a:latin typeface="Arial Rounded MT Bold"/>
                <a:cs typeface="Arial Rounded MT Bold"/>
              </a:rPr>
              <a:t>nose</a:t>
            </a:r>
          </a:p>
          <a:p>
            <a:pPr algn="ctr"/>
            <a:endParaRPr lang="en-US" sz="16700" dirty="0">
              <a:latin typeface="Arial Rounded MT Bold"/>
              <a:cs typeface="Arial Rounded MT Bold"/>
            </a:endParaRPr>
          </a:p>
        </p:txBody>
      </p:sp>
      <p:sp>
        <p:nvSpPr>
          <p:cNvPr id="7" name="TextBox 6"/>
          <p:cNvSpPr txBox="1"/>
          <p:nvPr/>
        </p:nvSpPr>
        <p:spPr>
          <a:xfrm>
            <a:off x="407618" y="5496261"/>
            <a:ext cx="6168159" cy="923330"/>
          </a:xfrm>
          <a:prstGeom prst="rect">
            <a:avLst/>
          </a:prstGeom>
          <a:noFill/>
        </p:spPr>
        <p:txBody>
          <a:bodyPr wrap="square" rtlCol="0">
            <a:spAutoFit/>
          </a:bodyPr>
          <a:lstStyle/>
          <a:p>
            <a:r>
              <a:rPr lang="en-US" smtClean="0"/>
              <a:t>Teacher: </a:t>
            </a:r>
            <a:r>
              <a:rPr lang="en-US" dirty="0" smtClean="0"/>
              <a:t>Look at the picture. Look at the word. Say YES or NO.</a:t>
            </a:r>
          </a:p>
          <a:p>
            <a:r>
              <a:rPr lang="en-US" smtClean="0"/>
              <a:t>Teacher: </a:t>
            </a:r>
            <a:r>
              <a:rPr lang="en-US" dirty="0"/>
              <a:t>Shows </a:t>
            </a:r>
            <a:r>
              <a:rPr lang="en-US" dirty="0" smtClean="0"/>
              <a:t>picture and </a:t>
            </a:r>
            <a:r>
              <a:rPr lang="en-US" dirty="0"/>
              <a:t>printed word for </a:t>
            </a:r>
            <a:r>
              <a:rPr lang="en-US" dirty="0" smtClean="0"/>
              <a:t>nose</a:t>
            </a:r>
            <a:endParaRPr lang="en-US" dirty="0"/>
          </a:p>
          <a:p>
            <a:r>
              <a:rPr lang="en-US" dirty="0"/>
              <a:t>Children: </a:t>
            </a:r>
            <a:r>
              <a:rPr lang="en-US" dirty="0" smtClean="0"/>
              <a:t>YES</a:t>
            </a:r>
            <a:endParaRPr lang="en-US" dirty="0"/>
          </a:p>
        </p:txBody>
      </p:sp>
      <p:pic>
        <p:nvPicPr>
          <p:cNvPr id="8" name="Picture 7" descr="http://gdbaif.com/images/nose-clipart/nose-clipart-1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738" y="95250"/>
            <a:ext cx="2524125" cy="2757170"/>
          </a:xfrm>
          <a:prstGeom prst="rect">
            <a:avLst/>
          </a:prstGeom>
          <a:noFill/>
          <a:ln>
            <a:noFill/>
          </a:ln>
        </p:spPr>
      </p:pic>
    </p:spTree>
    <p:extLst>
      <p:ext uri="{BB962C8B-B14F-4D97-AF65-F5344CB8AC3E}">
        <p14:creationId xmlns:p14="http://schemas.microsoft.com/office/powerpoint/2010/main" val="199991171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1"/>
          </p:nvPr>
        </p:nvSpPr>
        <p:spPr>
          <a:xfrm>
            <a:off x="3124200" y="6356350"/>
            <a:ext cx="2895600" cy="365125"/>
          </a:xfrm>
        </p:spPr>
        <p:txBody>
          <a:bodyPr/>
          <a:lstStyle/>
          <a:p>
            <a:r>
              <a:rPr lang="es-ES_tradnl" smtClean="0"/>
              <a:t>Eli Ghazel 2004 - 2016</a:t>
            </a:r>
            <a:endParaRPr lang="en-US"/>
          </a:p>
        </p:txBody>
      </p:sp>
      <p:pic>
        <p:nvPicPr>
          <p:cNvPr id="9" name="Picture 8"/>
          <p:cNvPicPr>
            <a:picLocks noChangeAspect="1"/>
          </p:cNvPicPr>
          <p:nvPr/>
        </p:nvPicPr>
        <p:blipFill>
          <a:blip r:embed="rId3"/>
          <a:stretch>
            <a:fillRect/>
          </a:stretch>
        </p:blipFill>
        <p:spPr>
          <a:xfrm>
            <a:off x="7820023" y="95250"/>
            <a:ext cx="1104900" cy="1104900"/>
          </a:xfrm>
          <a:prstGeom prst="rect">
            <a:avLst/>
          </a:prstGeom>
        </p:spPr>
      </p:pic>
      <p:sp>
        <p:nvSpPr>
          <p:cNvPr id="10" name="TextBox 9"/>
          <p:cNvSpPr txBox="1"/>
          <p:nvPr/>
        </p:nvSpPr>
        <p:spPr>
          <a:xfrm>
            <a:off x="300051" y="1952979"/>
            <a:ext cx="8994870" cy="2939266"/>
          </a:xfrm>
          <a:prstGeom prst="rect">
            <a:avLst/>
          </a:prstGeom>
          <a:noFill/>
        </p:spPr>
        <p:txBody>
          <a:bodyPr wrap="square" rtlCol="0">
            <a:spAutoFit/>
          </a:bodyPr>
          <a:lstStyle/>
          <a:p>
            <a:pPr algn="ctr"/>
            <a:r>
              <a:rPr lang="en-US" sz="18500" dirty="0" smtClean="0">
                <a:latin typeface="Arial Rounded MT Bold"/>
                <a:cs typeface="Arial Rounded MT Bold"/>
              </a:rPr>
              <a:t>nose</a:t>
            </a:r>
            <a:endParaRPr lang="en-US" sz="18500" dirty="0">
              <a:latin typeface="Arial Rounded MT Bold"/>
              <a:cs typeface="Arial Rounded MT Bold"/>
            </a:endParaRPr>
          </a:p>
        </p:txBody>
      </p:sp>
      <p:sp>
        <p:nvSpPr>
          <p:cNvPr id="7" name="TextBox 6"/>
          <p:cNvSpPr txBox="1"/>
          <p:nvPr/>
        </p:nvSpPr>
        <p:spPr>
          <a:xfrm>
            <a:off x="407618" y="5496261"/>
            <a:ext cx="6168159" cy="923330"/>
          </a:xfrm>
          <a:prstGeom prst="rect">
            <a:avLst/>
          </a:prstGeom>
          <a:noFill/>
        </p:spPr>
        <p:txBody>
          <a:bodyPr wrap="square" rtlCol="0">
            <a:spAutoFit/>
          </a:bodyPr>
          <a:lstStyle/>
          <a:p>
            <a:r>
              <a:rPr lang="en-US" smtClean="0"/>
              <a:t>Teacher: </a:t>
            </a:r>
            <a:r>
              <a:rPr lang="en-US" dirty="0" smtClean="0"/>
              <a:t>Look at the picture. Look at the word. Say YES or NO.</a:t>
            </a:r>
          </a:p>
          <a:p>
            <a:r>
              <a:rPr lang="en-US" smtClean="0"/>
              <a:t>Teacher: </a:t>
            </a:r>
            <a:r>
              <a:rPr lang="en-US" dirty="0"/>
              <a:t>Shows </a:t>
            </a:r>
            <a:r>
              <a:rPr lang="en-US" dirty="0" smtClean="0"/>
              <a:t>picture and </a:t>
            </a:r>
            <a:r>
              <a:rPr lang="en-US" dirty="0"/>
              <a:t>printed word for </a:t>
            </a:r>
            <a:r>
              <a:rPr lang="en-US" dirty="0" smtClean="0"/>
              <a:t>nose</a:t>
            </a:r>
            <a:endParaRPr lang="en-US" dirty="0"/>
          </a:p>
          <a:p>
            <a:r>
              <a:rPr lang="en-US" dirty="0"/>
              <a:t>Children: </a:t>
            </a:r>
            <a:r>
              <a:rPr lang="en-US" dirty="0" smtClean="0"/>
              <a:t>YES</a:t>
            </a:r>
            <a:endParaRPr lang="en-US" dirty="0"/>
          </a:p>
        </p:txBody>
      </p:sp>
      <p:pic>
        <p:nvPicPr>
          <p:cNvPr id="11" name="Picture 10" descr="Image result for nose clip art"/>
          <p:cNvPicPr/>
          <p:nvPr/>
        </p:nvPicPr>
        <p:blipFill>
          <a:blip r:embed="rId4">
            <a:extLst>
              <a:ext uri="{28A0092B-C50C-407E-A947-70E740481C1C}">
                <a14:useLocalDpi xmlns:a14="http://schemas.microsoft.com/office/drawing/2010/main" val="0"/>
              </a:ext>
            </a:extLst>
          </a:blip>
          <a:srcRect/>
          <a:stretch>
            <a:fillRect/>
          </a:stretch>
        </p:blipFill>
        <p:spPr bwMode="auto">
          <a:xfrm>
            <a:off x="266700" y="343077"/>
            <a:ext cx="2857500" cy="2466975"/>
          </a:xfrm>
          <a:prstGeom prst="rect">
            <a:avLst/>
          </a:prstGeom>
          <a:noFill/>
          <a:ln>
            <a:noFill/>
          </a:ln>
        </p:spPr>
      </p:pic>
    </p:spTree>
    <p:extLst>
      <p:ext uri="{BB962C8B-B14F-4D97-AF65-F5344CB8AC3E}">
        <p14:creationId xmlns:p14="http://schemas.microsoft.com/office/powerpoint/2010/main" val="199991171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1"/>
          </p:nvPr>
        </p:nvSpPr>
        <p:spPr>
          <a:xfrm>
            <a:off x="3124200" y="6356350"/>
            <a:ext cx="2895600" cy="365125"/>
          </a:xfrm>
        </p:spPr>
        <p:txBody>
          <a:bodyPr/>
          <a:lstStyle/>
          <a:p>
            <a:r>
              <a:rPr lang="es-ES_tradnl" smtClean="0"/>
              <a:t>Eli Ghazel 2004 - 2016</a:t>
            </a:r>
            <a:endParaRPr lang="en-US"/>
          </a:p>
        </p:txBody>
      </p:sp>
      <p:pic>
        <p:nvPicPr>
          <p:cNvPr id="9" name="Picture 8"/>
          <p:cNvPicPr>
            <a:picLocks noChangeAspect="1"/>
          </p:cNvPicPr>
          <p:nvPr/>
        </p:nvPicPr>
        <p:blipFill>
          <a:blip r:embed="rId3"/>
          <a:stretch>
            <a:fillRect/>
          </a:stretch>
        </p:blipFill>
        <p:spPr>
          <a:xfrm>
            <a:off x="7820023" y="95250"/>
            <a:ext cx="1104900" cy="1104900"/>
          </a:xfrm>
          <a:prstGeom prst="rect">
            <a:avLst/>
          </a:prstGeom>
        </p:spPr>
      </p:pic>
      <p:sp>
        <p:nvSpPr>
          <p:cNvPr id="10" name="TextBox 9"/>
          <p:cNvSpPr txBox="1"/>
          <p:nvPr/>
        </p:nvSpPr>
        <p:spPr>
          <a:xfrm>
            <a:off x="46109" y="1851424"/>
            <a:ext cx="8959244" cy="2862322"/>
          </a:xfrm>
          <a:prstGeom prst="rect">
            <a:avLst/>
          </a:prstGeom>
          <a:noFill/>
        </p:spPr>
        <p:txBody>
          <a:bodyPr wrap="square" rtlCol="0">
            <a:spAutoFit/>
          </a:bodyPr>
          <a:lstStyle/>
          <a:p>
            <a:pPr algn="ctr"/>
            <a:r>
              <a:rPr lang="en-US" sz="18000" dirty="0" smtClean="0">
                <a:latin typeface="Arial Rounded MT Bold"/>
                <a:cs typeface="Arial Rounded MT Bold"/>
              </a:rPr>
              <a:t>nose</a:t>
            </a:r>
            <a:endParaRPr lang="en-US" sz="18000" dirty="0">
              <a:latin typeface="Arial Rounded MT Bold"/>
              <a:cs typeface="Arial Rounded MT Bold"/>
            </a:endParaRPr>
          </a:p>
        </p:txBody>
      </p:sp>
      <p:sp>
        <p:nvSpPr>
          <p:cNvPr id="8" name="TextBox 7"/>
          <p:cNvSpPr txBox="1"/>
          <p:nvPr/>
        </p:nvSpPr>
        <p:spPr>
          <a:xfrm>
            <a:off x="407618" y="5496261"/>
            <a:ext cx="6168159" cy="923330"/>
          </a:xfrm>
          <a:prstGeom prst="rect">
            <a:avLst/>
          </a:prstGeom>
          <a:noFill/>
        </p:spPr>
        <p:txBody>
          <a:bodyPr wrap="square" rtlCol="0">
            <a:spAutoFit/>
          </a:bodyPr>
          <a:lstStyle/>
          <a:p>
            <a:r>
              <a:rPr lang="en-US" dirty="0" smtClean="0"/>
              <a:t>Teacher: Look at the picture. Look at the word. Say YES or NO.</a:t>
            </a:r>
          </a:p>
          <a:p>
            <a:r>
              <a:rPr lang="en-US" dirty="0" smtClean="0"/>
              <a:t>Teacher: </a:t>
            </a:r>
            <a:r>
              <a:rPr lang="en-US" dirty="0"/>
              <a:t>Shows </a:t>
            </a:r>
            <a:r>
              <a:rPr lang="en-US" dirty="0" smtClean="0"/>
              <a:t>color green and </a:t>
            </a:r>
            <a:r>
              <a:rPr lang="en-US" dirty="0"/>
              <a:t>printed word .</a:t>
            </a:r>
          </a:p>
          <a:p>
            <a:r>
              <a:rPr lang="en-US" dirty="0"/>
              <a:t>Children: </a:t>
            </a:r>
            <a:r>
              <a:rPr lang="en-US" dirty="0" smtClean="0"/>
              <a:t>NO</a:t>
            </a:r>
            <a:endParaRPr lang="en-US" dirty="0"/>
          </a:p>
        </p:txBody>
      </p:sp>
      <p:pic>
        <p:nvPicPr>
          <p:cNvPr id="11" name="Picture 10" descr="Image result for five fingers clip art"/>
          <p:cNvPicPr/>
          <p:nvPr/>
        </p:nvPicPr>
        <p:blipFill>
          <a:blip r:embed="rId4">
            <a:extLst>
              <a:ext uri="{28A0092B-C50C-407E-A947-70E740481C1C}">
                <a14:useLocalDpi xmlns:a14="http://schemas.microsoft.com/office/drawing/2010/main" val="0"/>
              </a:ext>
            </a:extLst>
          </a:blip>
          <a:srcRect/>
          <a:stretch>
            <a:fillRect/>
          </a:stretch>
        </p:blipFill>
        <p:spPr bwMode="auto">
          <a:xfrm>
            <a:off x="46109" y="137719"/>
            <a:ext cx="2135259" cy="2823641"/>
          </a:xfrm>
          <a:prstGeom prst="rect">
            <a:avLst/>
          </a:prstGeom>
          <a:noFill/>
          <a:ln>
            <a:noFill/>
          </a:ln>
        </p:spPr>
      </p:pic>
    </p:spTree>
    <p:extLst>
      <p:ext uri="{BB962C8B-B14F-4D97-AF65-F5344CB8AC3E}">
        <p14:creationId xmlns:p14="http://schemas.microsoft.com/office/powerpoint/2010/main" val="361637402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1"/>
          </p:nvPr>
        </p:nvSpPr>
        <p:spPr>
          <a:xfrm>
            <a:off x="3124200" y="6356350"/>
            <a:ext cx="2895600" cy="365125"/>
          </a:xfrm>
        </p:spPr>
        <p:txBody>
          <a:bodyPr/>
          <a:lstStyle/>
          <a:p>
            <a:r>
              <a:rPr lang="es-ES_tradnl" smtClean="0"/>
              <a:t>Eli Ghazel 2004 - 2016</a:t>
            </a:r>
            <a:endParaRPr lang="en-US"/>
          </a:p>
        </p:txBody>
      </p:sp>
      <p:pic>
        <p:nvPicPr>
          <p:cNvPr id="9" name="Picture 8"/>
          <p:cNvPicPr>
            <a:picLocks noChangeAspect="1"/>
          </p:cNvPicPr>
          <p:nvPr/>
        </p:nvPicPr>
        <p:blipFill>
          <a:blip r:embed="rId3"/>
          <a:stretch>
            <a:fillRect/>
          </a:stretch>
        </p:blipFill>
        <p:spPr>
          <a:xfrm>
            <a:off x="7820023" y="95250"/>
            <a:ext cx="1104900" cy="1104900"/>
          </a:xfrm>
          <a:prstGeom prst="rect">
            <a:avLst/>
          </a:prstGeom>
        </p:spPr>
      </p:pic>
      <p:sp>
        <p:nvSpPr>
          <p:cNvPr id="10" name="TextBox 9"/>
          <p:cNvSpPr txBox="1"/>
          <p:nvPr/>
        </p:nvSpPr>
        <p:spPr>
          <a:xfrm>
            <a:off x="149130" y="1886775"/>
            <a:ext cx="8994870" cy="2939266"/>
          </a:xfrm>
          <a:prstGeom prst="rect">
            <a:avLst/>
          </a:prstGeom>
          <a:noFill/>
        </p:spPr>
        <p:txBody>
          <a:bodyPr wrap="square" rtlCol="0">
            <a:spAutoFit/>
          </a:bodyPr>
          <a:lstStyle/>
          <a:p>
            <a:pPr algn="ctr"/>
            <a:r>
              <a:rPr lang="en-US" sz="18500" dirty="0" smtClean="0">
                <a:latin typeface="Arial Rounded MT Bold"/>
                <a:cs typeface="Arial Rounded MT Bold"/>
              </a:rPr>
              <a:t>nose</a:t>
            </a:r>
            <a:endParaRPr lang="en-US" sz="18500" dirty="0">
              <a:latin typeface="Arial Rounded MT Bold"/>
              <a:cs typeface="Arial Rounded MT Bold"/>
            </a:endParaRPr>
          </a:p>
        </p:txBody>
      </p:sp>
      <p:sp>
        <p:nvSpPr>
          <p:cNvPr id="7" name="TextBox 6"/>
          <p:cNvSpPr txBox="1"/>
          <p:nvPr/>
        </p:nvSpPr>
        <p:spPr>
          <a:xfrm>
            <a:off x="407618" y="5496261"/>
            <a:ext cx="6168159" cy="923330"/>
          </a:xfrm>
          <a:prstGeom prst="rect">
            <a:avLst/>
          </a:prstGeom>
          <a:noFill/>
        </p:spPr>
        <p:txBody>
          <a:bodyPr wrap="square" rtlCol="0">
            <a:spAutoFit/>
          </a:bodyPr>
          <a:lstStyle/>
          <a:p>
            <a:r>
              <a:rPr lang="en-US" smtClean="0"/>
              <a:t>Teacher: </a:t>
            </a:r>
            <a:r>
              <a:rPr lang="en-US" dirty="0" smtClean="0"/>
              <a:t>Look at the picture. Look at the word. Say YES or NO.</a:t>
            </a:r>
          </a:p>
          <a:p>
            <a:r>
              <a:rPr lang="en-US" smtClean="0"/>
              <a:t>Teacher: </a:t>
            </a:r>
            <a:r>
              <a:rPr lang="en-US" dirty="0"/>
              <a:t>Shows </a:t>
            </a:r>
            <a:r>
              <a:rPr lang="en-US" dirty="0" smtClean="0"/>
              <a:t>picture and </a:t>
            </a:r>
            <a:r>
              <a:rPr lang="en-US" dirty="0"/>
              <a:t>printed word for </a:t>
            </a:r>
            <a:r>
              <a:rPr lang="en-US" dirty="0" smtClean="0"/>
              <a:t>nose</a:t>
            </a:r>
            <a:endParaRPr lang="en-US" dirty="0"/>
          </a:p>
          <a:p>
            <a:r>
              <a:rPr lang="en-US" dirty="0"/>
              <a:t>Children: </a:t>
            </a:r>
            <a:r>
              <a:rPr lang="en-US" dirty="0" smtClean="0"/>
              <a:t>YES</a:t>
            </a:r>
            <a:endParaRPr lang="en-US" dirty="0"/>
          </a:p>
        </p:txBody>
      </p:sp>
      <p:pic>
        <p:nvPicPr>
          <p:cNvPr id="8" name="Picture 7" descr="Image result for nose clip art"/>
          <p:cNvPicPr/>
          <p:nvPr/>
        </p:nvPicPr>
        <p:blipFill>
          <a:blip r:embed="rId4">
            <a:extLst>
              <a:ext uri="{28A0092B-C50C-407E-A947-70E740481C1C}">
                <a14:useLocalDpi xmlns:a14="http://schemas.microsoft.com/office/drawing/2010/main" val="0"/>
              </a:ext>
            </a:extLst>
          </a:blip>
          <a:srcRect/>
          <a:stretch>
            <a:fillRect/>
          </a:stretch>
        </p:blipFill>
        <p:spPr bwMode="auto">
          <a:xfrm>
            <a:off x="407618" y="181388"/>
            <a:ext cx="1752600" cy="2724150"/>
          </a:xfrm>
          <a:prstGeom prst="rect">
            <a:avLst/>
          </a:prstGeom>
          <a:noFill/>
          <a:ln>
            <a:noFill/>
          </a:ln>
        </p:spPr>
      </p:pic>
    </p:spTree>
    <p:extLst>
      <p:ext uri="{BB962C8B-B14F-4D97-AF65-F5344CB8AC3E}">
        <p14:creationId xmlns:p14="http://schemas.microsoft.com/office/powerpoint/2010/main" val="199991171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1"/>
          </p:nvPr>
        </p:nvSpPr>
        <p:spPr>
          <a:xfrm>
            <a:off x="3124200" y="6356350"/>
            <a:ext cx="2895600" cy="365125"/>
          </a:xfrm>
        </p:spPr>
        <p:txBody>
          <a:bodyPr/>
          <a:lstStyle/>
          <a:p>
            <a:r>
              <a:rPr lang="es-ES_tradnl" smtClean="0"/>
              <a:t>Eli Ghazel 2004 - 2016</a:t>
            </a:r>
            <a:endParaRPr lang="en-US"/>
          </a:p>
        </p:txBody>
      </p:sp>
      <p:pic>
        <p:nvPicPr>
          <p:cNvPr id="9" name="Picture 8"/>
          <p:cNvPicPr>
            <a:picLocks noChangeAspect="1"/>
          </p:cNvPicPr>
          <p:nvPr/>
        </p:nvPicPr>
        <p:blipFill>
          <a:blip r:embed="rId3"/>
          <a:stretch>
            <a:fillRect/>
          </a:stretch>
        </p:blipFill>
        <p:spPr>
          <a:xfrm>
            <a:off x="7820023" y="95250"/>
            <a:ext cx="1104900" cy="1104900"/>
          </a:xfrm>
          <a:prstGeom prst="rect">
            <a:avLst/>
          </a:prstGeom>
        </p:spPr>
      </p:pic>
      <p:sp>
        <p:nvSpPr>
          <p:cNvPr id="10" name="TextBox 9"/>
          <p:cNvSpPr txBox="1"/>
          <p:nvPr/>
        </p:nvSpPr>
        <p:spPr>
          <a:xfrm>
            <a:off x="149130" y="1886775"/>
            <a:ext cx="8994870" cy="2939266"/>
          </a:xfrm>
          <a:prstGeom prst="rect">
            <a:avLst/>
          </a:prstGeom>
          <a:noFill/>
        </p:spPr>
        <p:txBody>
          <a:bodyPr wrap="square" rtlCol="0">
            <a:spAutoFit/>
          </a:bodyPr>
          <a:lstStyle/>
          <a:p>
            <a:pPr algn="ctr"/>
            <a:r>
              <a:rPr lang="en-US" sz="18500" dirty="0" smtClean="0">
                <a:latin typeface="Arial Rounded MT Bold"/>
                <a:cs typeface="Arial Rounded MT Bold"/>
              </a:rPr>
              <a:t>apple</a:t>
            </a:r>
            <a:endParaRPr lang="en-US" sz="18500" dirty="0">
              <a:latin typeface="Arial Rounded MT Bold"/>
              <a:cs typeface="Arial Rounded MT Bold"/>
            </a:endParaRPr>
          </a:p>
        </p:txBody>
      </p:sp>
      <p:sp>
        <p:nvSpPr>
          <p:cNvPr id="7" name="TextBox 6"/>
          <p:cNvSpPr txBox="1"/>
          <p:nvPr/>
        </p:nvSpPr>
        <p:spPr>
          <a:xfrm>
            <a:off x="407618" y="5496261"/>
            <a:ext cx="6168159" cy="923330"/>
          </a:xfrm>
          <a:prstGeom prst="rect">
            <a:avLst/>
          </a:prstGeom>
          <a:noFill/>
        </p:spPr>
        <p:txBody>
          <a:bodyPr wrap="square" rtlCol="0">
            <a:spAutoFit/>
          </a:bodyPr>
          <a:lstStyle/>
          <a:p>
            <a:r>
              <a:rPr lang="en-US" smtClean="0"/>
              <a:t>Teacher: </a:t>
            </a:r>
            <a:r>
              <a:rPr lang="en-US" dirty="0" smtClean="0"/>
              <a:t>Look at the picture. Look at the word. Say YES or NO.</a:t>
            </a:r>
          </a:p>
          <a:p>
            <a:r>
              <a:rPr lang="en-US" smtClean="0"/>
              <a:t>Teacher: </a:t>
            </a:r>
            <a:r>
              <a:rPr lang="en-US" dirty="0"/>
              <a:t>Shows </a:t>
            </a:r>
            <a:r>
              <a:rPr lang="en-US" dirty="0" smtClean="0"/>
              <a:t>picture and </a:t>
            </a:r>
            <a:r>
              <a:rPr lang="en-US" dirty="0"/>
              <a:t>printed word for </a:t>
            </a:r>
            <a:r>
              <a:rPr lang="en-US" dirty="0" smtClean="0"/>
              <a:t>apple</a:t>
            </a:r>
            <a:endParaRPr lang="en-US" dirty="0"/>
          </a:p>
          <a:p>
            <a:r>
              <a:rPr lang="en-US" dirty="0"/>
              <a:t>Children: </a:t>
            </a:r>
            <a:r>
              <a:rPr lang="en-US" dirty="0" smtClean="0"/>
              <a:t>YES</a:t>
            </a:r>
            <a:endParaRPr lang="en-US" dirty="0"/>
          </a:p>
        </p:txBody>
      </p:sp>
      <p:pic>
        <p:nvPicPr>
          <p:cNvPr id="4098" name="Picture 2" descr="Image result for apple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9583"/>
            <a:ext cx="2276570" cy="2276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95166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1"/>
          </p:nvPr>
        </p:nvSpPr>
        <p:spPr>
          <a:xfrm>
            <a:off x="3124200" y="6356350"/>
            <a:ext cx="2895600" cy="365125"/>
          </a:xfrm>
        </p:spPr>
        <p:txBody>
          <a:bodyPr/>
          <a:lstStyle/>
          <a:p>
            <a:r>
              <a:rPr lang="es-ES_tradnl" smtClean="0"/>
              <a:t>Eli Ghazel 2004 - 2016</a:t>
            </a:r>
            <a:endParaRPr lang="en-US"/>
          </a:p>
        </p:txBody>
      </p:sp>
      <p:pic>
        <p:nvPicPr>
          <p:cNvPr id="9" name="Picture 8"/>
          <p:cNvPicPr>
            <a:picLocks noChangeAspect="1"/>
          </p:cNvPicPr>
          <p:nvPr/>
        </p:nvPicPr>
        <p:blipFill>
          <a:blip r:embed="rId3"/>
          <a:stretch>
            <a:fillRect/>
          </a:stretch>
        </p:blipFill>
        <p:spPr>
          <a:xfrm>
            <a:off x="7820023" y="95250"/>
            <a:ext cx="1104900" cy="1104900"/>
          </a:xfrm>
          <a:prstGeom prst="rect">
            <a:avLst/>
          </a:prstGeom>
        </p:spPr>
      </p:pic>
      <p:sp>
        <p:nvSpPr>
          <p:cNvPr id="10" name="TextBox 9"/>
          <p:cNvSpPr txBox="1"/>
          <p:nvPr/>
        </p:nvSpPr>
        <p:spPr>
          <a:xfrm>
            <a:off x="74565" y="1951136"/>
            <a:ext cx="8994870" cy="2939266"/>
          </a:xfrm>
          <a:prstGeom prst="rect">
            <a:avLst/>
          </a:prstGeom>
          <a:noFill/>
        </p:spPr>
        <p:txBody>
          <a:bodyPr wrap="square" rtlCol="0">
            <a:spAutoFit/>
          </a:bodyPr>
          <a:lstStyle/>
          <a:p>
            <a:r>
              <a:rPr lang="en-US" sz="18500" dirty="0" smtClean="0">
                <a:latin typeface="Arial Rounded MT Bold"/>
                <a:cs typeface="Arial Rounded MT Bold"/>
              </a:rPr>
              <a:t>apple</a:t>
            </a:r>
            <a:endParaRPr lang="en-US" sz="18500" dirty="0">
              <a:latin typeface="Arial Rounded MT Bold"/>
              <a:cs typeface="Arial Rounded MT Bold"/>
            </a:endParaRPr>
          </a:p>
        </p:txBody>
      </p:sp>
      <p:sp>
        <p:nvSpPr>
          <p:cNvPr id="7" name="TextBox 6"/>
          <p:cNvSpPr txBox="1"/>
          <p:nvPr/>
        </p:nvSpPr>
        <p:spPr>
          <a:xfrm>
            <a:off x="407618" y="5496261"/>
            <a:ext cx="6168159" cy="923330"/>
          </a:xfrm>
          <a:prstGeom prst="rect">
            <a:avLst/>
          </a:prstGeom>
          <a:noFill/>
        </p:spPr>
        <p:txBody>
          <a:bodyPr wrap="square" rtlCol="0">
            <a:spAutoFit/>
          </a:bodyPr>
          <a:lstStyle/>
          <a:p>
            <a:r>
              <a:rPr lang="en-US" dirty="0" smtClean="0"/>
              <a:t>Teacher: Look at the picture. Look at the word. Say YES or NO.</a:t>
            </a:r>
          </a:p>
          <a:p>
            <a:r>
              <a:rPr lang="en-US" dirty="0" smtClean="0"/>
              <a:t>Teacher: Shows picture and printed word for apple</a:t>
            </a:r>
          </a:p>
          <a:p>
            <a:r>
              <a:rPr lang="en-US" dirty="0" smtClean="0"/>
              <a:t>Children</a:t>
            </a:r>
            <a:r>
              <a:rPr lang="en-US" dirty="0"/>
              <a:t>: </a:t>
            </a:r>
            <a:r>
              <a:rPr lang="en-US" dirty="0" smtClean="0"/>
              <a:t>YES</a:t>
            </a:r>
            <a:endParaRPr lang="en-US" dirty="0"/>
          </a:p>
        </p:txBody>
      </p:sp>
      <p:pic>
        <p:nvPicPr>
          <p:cNvPr id="5124" name="Picture 4" descr="Image result for green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587" y="32256"/>
            <a:ext cx="2723644" cy="2723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71049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dirty="0"/>
          </a:p>
        </p:txBody>
      </p:sp>
      <p:pic>
        <p:nvPicPr>
          <p:cNvPr id="4" name="If You're Happy And You Know It Nursery Rhyme - Helping Others May Make You Happi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540627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1"/>
          </p:nvPr>
        </p:nvSpPr>
        <p:spPr>
          <a:xfrm>
            <a:off x="3124200" y="6356350"/>
            <a:ext cx="2895600" cy="365125"/>
          </a:xfrm>
        </p:spPr>
        <p:txBody>
          <a:bodyPr/>
          <a:lstStyle/>
          <a:p>
            <a:r>
              <a:rPr lang="es-ES_tradnl" smtClean="0"/>
              <a:t>Eli Ghazel 2004 - 2016</a:t>
            </a:r>
            <a:endParaRPr lang="en-US"/>
          </a:p>
        </p:txBody>
      </p:sp>
      <p:pic>
        <p:nvPicPr>
          <p:cNvPr id="9" name="Picture 8"/>
          <p:cNvPicPr>
            <a:picLocks noChangeAspect="1"/>
          </p:cNvPicPr>
          <p:nvPr/>
        </p:nvPicPr>
        <p:blipFill>
          <a:blip r:embed="rId3"/>
          <a:stretch>
            <a:fillRect/>
          </a:stretch>
        </p:blipFill>
        <p:spPr>
          <a:xfrm>
            <a:off x="7820023" y="95250"/>
            <a:ext cx="1104900" cy="1104900"/>
          </a:xfrm>
          <a:prstGeom prst="rect">
            <a:avLst/>
          </a:prstGeom>
        </p:spPr>
      </p:pic>
      <p:sp>
        <p:nvSpPr>
          <p:cNvPr id="10" name="TextBox 9"/>
          <p:cNvSpPr txBox="1"/>
          <p:nvPr/>
        </p:nvSpPr>
        <p:spPr>
          <a:xfrm>
            <a:off x="149130" y="1886775"/>
            <a:ext cx="8994870" cy="2939266"/>
          </a:xfrm>
          <a:prstGeom prst="rect">
            <a:avLst/>
          </a:prstGeom>
          <a:noFill/>
        </p:spPr>
        <p:txBody>
          <a:bodyPr wrap="square" rtlCol="0">
            <a:spAutoFit/>
          </a:bodyPr>
          <a:lstStyle/>
          <a:p>
            <a:r>
              <a:rPr lang="en-US" sz="18500" dirty="0" smtClean="0">
                <a:latin typeface="Arial Rounded MT Bold"/>
                <a:cs typeface="Arial Rounded MT Bold"/>
              </a:rPr>
              <a:t>apple</a:t>
            </a:r>
            <a:endParaRPr lang="en-US" sz="18500" dirty="0">
              <a:latin typeface="Arial Rounded MT Bold"/>
              <a:cs typeface="Arial Rounded MT Bold"/>
            </a:endParaRPr>
          </a:p>
        </p:txBody>
      </p:sp>
      <p:sp>
        <p:nvSpPr>
          <p:cNvPr id="7" name="TextBox 6"/>
          <p:cNvSpPr txBox="1"/>
          <p:nvPr/>
        </p:nvSpPr>
        <p:spPr>
          <a:xfrm>
            <a:off x="407618" y="5496261"/>
            <a:ext cx="6168159" cy="923330"/>
          </a:xfrm>
          <a:prstGeom prst="rect">
            <a:avLst/>
          </a:prstGeom>
          <a:noFill/>
        </p:spPr>
        <p:txBody>
          <a:bodyPr wrap="square" rtlCol="0">
            <a:spAutoFit/>
          </a:bodyPr>
          <a:lstStyle/>
          <a:p>
            <a:r>
              <a:rPr lang="en-US" smtClean="0"/>
              <a:t>Teacher: </a:t>
            </a:r>
            <a:r>
              <a:rPr lang="en-US" dirty="0" smtClean="0"/>
              <a:t>Look at the picture. Look at the word. Say YES or NO.</a:t>
            </a:r>
          </a:p>
          <a:p>
            <a:r>
              <a:rPr lang="en-US" smtClean="0"/>
              <a:t>Teacher: </a:t>
            </a:r>
            <a:r>
              <a:rPr lang="en-US" dirty="0"/>
              <a:t>Shows </a:t>
            </a:r>
            <a:r>
              <a:rPr lang="en-US" dirty="0" smtClean="0"/>
              <a:t>picture and </a:t>
            </a:r>
            <a:r>
              <a:rPr lang="en-US" dirty="0"/>
              <a:t>printed word for </a:t>
            </a:r>
            <a:r>
              <a:rPr lang="en-US" dirty="0" smtClean="0"/>
              <a:t>apple</a:t>
            </a:r>
            <a:endParaRPr lang="en-US" dirty="0"/>
          </a:p>
          <a:p>
            <a:r>
              <a:rPr lang="en-US" dirty="0"/>
              <a:t>Children: </a:t>
            </a:r>
            <a:r>
              <a:rPr lang="en-US" dirty="0" smtClean="0"/>
              <a:t>YES</a:t>
            </a:r>
            <a:endParaRPr lang="en-US" dirty="0"/>
          </a:p>
        </p:txBody>
      </p:sp>
      <p:pic>
        <p:nvPicPr>
          <p:cNvPr id="6146" name="Picture 2" descr="Image result for yellow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618" y="95250"/>
            <a:ext cx="2547844" cy="2547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71049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1"/>
          </p:nvPr>
        </p:nvSpPr>
        <p:spPr>
          <a:xfrm>
            <a:off x="3124200" y="6356350"/>
            <a:ext cx="2895600" cy="365125"/>
          </a:xfrm>
        </p:spPr>
        <p:txBody>
          <a:bodyPr/>
          <a:lstStyle/>
          <a:p>
            <a:r>
              <a:rPr lang="es-ES_tradnl" smtClean="0"/>
              <a:t>Eli Ghazel 2004 - 2016</a:t>
            </a:r>
            <a:endParaRPr lang="en-US"/>
          </a:p>
        </p:txBody>
      </p:sp>
      <p:pic>
        <p:nvPicPr>
          <p:cNvPr id="9" name="Picture 8"/>
          <p:cNvPicPr>
            <a:picLocks noChangeAspect="1"/>
          </p:cNvPicPr>
          <p:nvPr/>
        </p:nvPicPr>
        <p:blipFill>
          <a:blip r:embed="rId3"/>
          <a:stretch>
            <a:fillRect/>
          </a:stretch>
        </p:blipFill>
        <p:spPr>
          <a:xfrm>
            <a:off x="7820023" y="95250"/>
            <a:ext cx="1104900" cy="1104900"/>
          </a:xfrm>
          <a:prstGeom prst="rect">
            <a:avLst/>
          </a:prstGeom>
        </p:spPr>
      </p:pic>
      <p:sp>
        <p:nvSpPr>
          <p:cNvPr id="10" name="TextBox 9"/>
          <p:cNvSpPr txBox="1"/>
          <p:nvPr/>
        </p:nvSpPr>
        <p:spPr>
          <a:xfrm>
            <a:off x="0" y="2161634"/>
            <a:ext cx="8994870" cy="2939266"/>
          </a:xfrm>
          <a:prstGeom prst="rect">
            <a:avLst/>
          </a:prstGeom>
          <a:noFill/>
        </p:spPr>
        <p:txBody>
          <a:bodyPr wrap="square" rtlCol="0">
            <a:spAutoFit/>
          </a:bodyPr>
          <a:lstStyle/>
          <a:p>
            <a:pPr algn="ctr"/>
            <a:r>
              <a:rPr lang="en-US" sz="18500" dirty="0" smtClean="0">
                <a:latin typeface="Arial Rounded MT Bold"/>
                <a:cs typeface="Arial Rounded MT Bold"/>
              </a:rPr>
              <a:t>apple</a:t>
            </a:r>
            <a:endParaRPr lang="en-US" sz="18500" dirty="0">
              <a:latin typeface="Arial Rounded MT Bold"/>
              <a:cs typeface="Arial Rounded MT Bold"/>
            </a:endParaRPr>
          </a:p>
        </p:txBody>
      </p:sp>
      <p:sp>
        <p:nvSpPr>
          <p:cNvPr id="7" name="TextBox 6"/>
          <p:cNvSpPr txBox="1"/>
          <p:nvPr/>
        </p:nvSpPr>
        <p:spPr>
          <a:xfrm>
            <a:off x="407618" y="5496261"/>
            <a:ext cx="6168159" cy="923330"/>
          </a:xfrm>
          <a:prstGeom prst="rect">
            <a:avLst/>
          </a:prstGeom>
          <a:noFill/>
        </p:spPr>
        <p:txBody>
          <a:bodyPr wrap="square" rtlCol="0">
            <a:spAutoFit/>
          </a:bodyPr>
          <a:lstStyle/>
          <a:p>
            <a:r>
              <a:rPr lang="en-US" smtClean="0"/>
              <a:t>Teacher: </a:t>
            </a:r>
            <a:r>
              <a:rPr lang="en-US" dirty="0" smtClean="0"/>
              <a:t>Look at the picture. Look at the word. Say YES or NO.</a:t>
            </a:r>
          </a:p>
          <a:p>
            <a:r>
              <a:rPr lang="en-US" smtClean="0"/>
              <a:t>Teacher: </a:t>
            </a:r>
            <a:r>
              <a:rPr lang="en-US" dirty="0"/>
              <a:t>Shows </a:t>
            </a:r>
            <a:r>
              <a:rPr lang="en-US" dirty="0" smtClean="0"/>
              <a:t>picture and </a:t>
            </a:r>
            <a:r>
              <a:rPr lang="en-US" dirty="0"/>
              <a:t>printed word for </a:t>
            </a:r>
            <a:r>
              <a:rPr lang="en-US" dirty="0" smtClean="0"/>
              <a:t>apple</a:t>
            </a:r>
            <a:endParaRPr lang="en-US" dirty="0"/>
          </a:p>
          <a:p>
            <a:r>
              <a:rPr lang="en-US" dirty="0"/>
              <a:t>Children: </a:t>
            </a:r>
            <a:r>
              <a:rPr lang="en-US" dirty="0" smtClean="0"/>
              <a:t>YES</a:t>
            </a:r>
            <a:endParaRPr lang="en-US" dirty="0"/>
          </a:p>
        </p:txBody>
      </p:sp>
      <p:pic>
        <p:nvPicPr>
          <p:cNvPr id="7170" name="Picture 2" descr="Image result for red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781" y="150542"/>
            <a:ext cx="2794419" cy="306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71049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1"/>
          </p:nvPr>
        </p:nvSpPr>
        <p:spPr>
          <a:xfrm>
            <a:off x="3124200" y="6356350"/>
            <a:ext cx="2895600" cy="365125"/>
          </a:xfrm>
        </p:spPr>
        <p:txBody>
          <a:bodyPr/>
          <a:lstStyle/>
          <a:p>
            <a:r>
              <a:rPr lang="es-ES_tradnl" smtClean="0"/>
              <a:t>Eli Ghazel 2004 - 2016</a:t>
            </a:r>
            <a:endParaRPr lang="en-US"/>
          </a:p>
        </p:txBody>
      </p:sp>
      <p:pic>
        <p:nvPicPr>
          <p:cNvPr id="9" name="Picture 8"/>
          <p:cNvPicPr>
            <a:picLocks noChangeAspect="1"/>
          </p:cNvPicPr>
          <p:nvPr/>
        </p:nvPicPr>
        <p:blipFill>
          <a:blip r:embed="rId3"/>
          <a:stretch>
            <a:fillRect/>
          </a:stretch>
        </p:blipFill>
        <p:spPr>
          <a:xfrm>
            <a:off x="7820023" y="95250"/>
            <a:ext cx="1104900" cy="1104900"/>
          </a:xfrm>
          <a:prstGeom prst="rect">
            <a:avLst/>
          </a:prstGeom>
        </p:spPr>
      </p:pic>
      <p:sp>
        <p:nvSpPr>
          <p:cNvPr id="10" name="TextBox 9"/>
          <p:cNvSpPr txBox="1"/>
          <p:nvPr/>
        </p:nvSpPr>
        <p:spPr>
          <a:xfrm>
            <a:off x="149130" y="1886775"/>
            <a:ext cx="8994870" cy="2939266"/>
          </a:xfrm>
          <a:prstGeom prst="rect">
            <a:avLst/>
          </a:prstGeom>
          <a:noFill/>
        </p:spPr>
        <p:txBody>
          <a:bodyPr wrap="square" rtlCol="0">
            <a:spAutoFit/>
          </a:bodyPr>
          <a:lstStyle/>
          <a:p>
            <a:pPr algn="ctr"/>
            <a:r>
              <a:rPr lang="en-US" sz="18500" dirty="0" smtClean="0">
                <a:latin typeface="Arial Rounded MT Bold"/>
                <a:cs typeface="Arial Rounded MT Bold"/>
              </a:rPr>
              <a:t>apple</a:t>
            </a:r>
            <a:endParaRPr lang="en-US" sz="18500" dirty="0">
              <a:latin typeface="Arial Rounded MT Bold"/>
              <a:cs typeface="Arial Rounded MT Bold"/>
            </a:endParaRPr>
          </a:p>
        </p:txBody>
      </p:sp>
      <p:sp>
        <p:nvSpPr>
          <p:cNvPr id="7" name="TextBox 6"/>
          <p:cNvSpPr txBox="1"/>
          <p:nvPr/>
        </p:nvSpPr>
        <p:spPr>
          <a:xfrm>
            <a:off x="407618" y="5496261"/>
            <a:ext cx="6168159" cy="923330"/>
          </a:xfrm>
          <a:prstGeom prst="rect">
            <a:avLst/>
          </a:prstGeom>
          <a:noFill/>
        </p:spPr>
        <p:txBody>
          <a:bodyPr wrap="square" rtlCol="0">
            <a:spAutoFit/>
          </a:bodyPr>
          <a:lstStyle/>
          <a:p>
            <a:r>
              <a:rPr lang="en-US" dirty="0" smtClean="0"/>
              <a:t>Teacher: Look at the picture. Look at the word. Say YES or NO.</a:t>
            </a:r>
          </a:p>
          <a:p>
            <a:r>
              <a:rPr lang="en-US" dirty="0" smtClean="0"/>
              <a:t>Teacher: </a:t>
            </a:r>
            <a:r>
              <a:rPr lang="en-US" dirty="0"/>
              <a:t>Shows </a:t>
            </a:r>
            <a:r>
              <a:rPr lang="en-US" dirty="0" smtClean="0"/>
              <a:t>picture and </a:t>
            </a:r>
            <a:r>
              <a:rPr lang="en-US" dirty="0"/>
              <a:t>printed word for </a:t>
            </a:r>
            <a:r>
              <a:rPr lang="en-US" dirty="0" smtClean="0"/>
              <a:t>apple</a:t>
            </a:r>
            <a:endParaRPr lang="en-US" dirty="0"/>
          </a:p>
          <a:p>
            <a:r>
              <a:rPr lang="en-US" dirty="0"/>
              <a:t>Children: </a:t>
            </a:r>
            <a:r>
              <a:rPr lang="en-US" dirty="0" smtClean="0"/>
              <a:t>no</a:t>
            </a:r>
            <a:endParaRPr lang="en-US" dirty="0"/>
          </a:p>
        </p:txBody>
      </p:sp>
      <p:pic>
        <p:nvPicPr>
          <p:cNvPr id="8198" name="Picture 6" descr="Image result for oran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618" y="144265"/>
            <a:ext cx="2399082" cy="2522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71049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1"/>
          </p:nvPr>
        </p:nvSpPr>
        <p:spPr>
          <a:xfrm>
            <a:off x="3124200" y="6356350"/>
            <a:ext cx="2895600" cy="365125"/>
          </a:xfrm>
        </p:spPr>
        <p:txBody>
          <a:bodyPr/>
          <a:lstStyle/>
          <a:p>
            <a:r>
              <a:rPr lang="es-ES_tradnl" smtClean="0"/>
              <a:t>Eli Ghazel 2004 - 2016</a:t>
            </a:r>
            <a:endParaRPr lang="en-US"/>
          </a:p>
        </p:txBody>
      </p:sp>
      <p:pic>
        <p:nvPicPr>
          <p:cNvPr id="9" name="Picture 8"/>
          <p:cNvPicPr>
            <a:picLocks noChangeAspect="1"/>
          </p:cNvPicPr>
          <p:nvPr/>
        </p:nvPicPr>
        <p:blipFill>
          <a:blip r:embed="rId3"/>
          <a:stretch>
            <a:fillRect/>
          </a:stretch>
        </p:blipFill>
        <p:spPr>
          <a:xfrm>
            <a:off x="2815355" y="2059094"/>
            <a:ext cx="3204445" cy="2179494"/>
          </a:xfrm>
          <a:prstGeom prst="rect">
            <a:avLst/>
          </a:prstGeom>
        </p:spPr>
      </p:pic>
      <p:sp>
        <p:nvSpPr>
          <p:cNvPr id="10" name="TextBox 9"/>
          <p:cNvSpPr txBox="1"/>
          <p:nvPr/>
        </p:nvSpPr>
        <p:spPr>
          <a:xfrm>
            <a:off x="407618" y="5496261"/>
            <a:ext cx="8188003" cy="369332"/>
          </a:xfrm>
          <a:prstGeom prst="rect">
            <a:avLst/>
          </a:prstGeom>
          <a:noFill/>
        </p:spPr>
        <p:txBody>
          <a:bodyPr wrap="square" rtlCol="0">
            <a:spAutoFit/>
          </a:bodyPr>
          <a:lstStyle/>
          <a:p>
            <a:r>
              <a:rPr lang="en-US" smtClean="0"/>
              <a:t>Teacher: </a:t>
            </a:r>
            <a:r>
              <a:rPr lang="en-US" dirty="0" smtClean="0"/>
              <a:t>Look at the word I show. Hold up the picture for the word.</a:t>
            </a:r>
            <a:endParaRPr lang="en-US" dirty="0"/>
          </a:p>
        </p:txBody>
      </p:sp>
      <p:pic>
        <p:nvPicPr>
          <p:cNvPr id="8" name="Picture 7"/>
          <p:cNvPicPr>
            <a:picLocks noChangeAspect="1"/>
          </p:cNvPicPr>
          <p:nvPr/>
        </p:nvPicPr>
        <p:blipFill>
          <a:blip r:embed="rId4"/>
          <a:stretch>
            <a:fillRect/>
          </a:stretch>
        </p:blipFill>
        <p:spPr>
          <a:xfrm>
            <a:off x="7820023" y="95250"/>
            <a:ext cx="1104900" cy="1104900"/>
          </a:xfrm>
          <a:prstGeom prst="rect">
            <a:avLst/>
          </a:prstGeom>
        </p:spPr>
      </p:pic>
      <p:sp>
        <p:nvSpPr>
          <p:cNvPr id="14" name="Text Box 15"/>
          <p:cNvSpPr txBox="1"/>
          <p:nvPr/>
        </p:nvSpPr>
        <p:spPr>
          <a:xfrm>
            <a:off x="2636323" y="4308669"/>
            <a:ext cx="4358244" cy="446775"/>
          </a:xfrm>
          <a:prstGeom prst="rect">
            <a:avLst/>
          </a:prstGeom>
          <a:noFill/>
          <a:ln>
            <a:noFill/>
          </a:ln>
          <a:effectLst/>
          <a:extLst>
            <a:ext uri="{C572A759-6A51-4108-AA02-DFA0A04FC94B}">
              <ma14:wrappingTextBoxFlag xmlns:ma14="http://schemas.microsoft.com/office/mac/drawingml/2011/main" val="1"/>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dirty="0" smtClean="0">
                <a:ea typeface="ＭＳ 明朝"/>
                <a:cs typeface="Times New Roman"/>
              </a:rPr>
              <a:t>Hold up picture for the </a:t>
            </a:r>
            <a:r>
              <a:rPr lang="en-US" dirty="0" smtClean="0">
                <a:effectLst/>
                <a:ea typeface="ＭＳ 明朝"/>
                <a:cs typeface="Times New Roman"/>
              </a:rPr>
              <a:t>word tool</a:t>
            </a:r>
            <a:endParaRPr lang="en-US" dirty="0">
              <a:effectLst/>
              <a:ea typeface="ＭＳ 明朝"/>
              <a:cs typeface="Times New Roman"/>
            </a:endParaRPr>
          </a:p>
        </p:txBody>
      </p:sp>
      <p:sp>
        <p:nvSpPr>
          <p:cNvPr id="15" name="TextBox 14"/>
          <p:cNvSpPr txBox="1"/>
          <p:nvPr/>
        </p:nvSpPr>
        <p:spPr>
          <a:xfrm>
            <a:off x="6742571" y="1341683"/>
            <a:ext cx="2182352" cy="369332"/>
          </a:xfrm>
          <a:prstGeom prst="rect">
            <a:avLst/>
          </a:prstGeom>
          <a:solidFill>
            <a:srgbClr val="FF0000"/>
          </a:solidFill>
        </p:spPr>
        <p:txBody>
          <a:bodyPr wrap="square" rtlCol="0">
            <a:spAutoFit/>
          </a:bodyPr>
          <a:lstStyle/>
          <a:p>
            <a:r>
              <a:rPr lang="en-US" dirty="0" smtClean="0">
                <a:solidFill>
                  <a:srgbClr val="FFFFFF"/>
                </a:solidFill>
              </a:rPr>
              <a:t>For </a:t>
            </a:r>
            <a:r>
              <a:rPr lang="en-US" smtClean="0">
                <a:solidFill>
                  <a:srgbClr val="FFFFFF"/>
                </a:solidFill>
              </a:rPr>
              <a:t>the teacher</a:t>
            </a:r>
            <a:endParaRPr lang="en-US" dirty="0">
              <a:solidFill>
                <a:srgbClr val="FFFFFF"/>
              </a:solidFill>
            </a:endParaRPr>
          </a:p>
        </p:txBody>
      </p:sp>
      <p:sp>
        <p:nvSpPr>
          <p:cNvPr id="11" name="TextBox 10"/>
          <p:cNvSpPr txBox="1"/>
          <p:nvPr/>
        </p:nvSpPr>
        <p:spPr>
          <a:xfrm>
            <a:off x="407618" y="418353"/>
            <a:ext cx="3361765" cy="923330"/>
          </a:xfrm>
          <a:prstGeom prst="rect">
            <a:avLst/>
          </a:prstGeom>
          <a:noFill/>
        </p:spPr>
        <p:txBody>
          <a:bodyPr wrap="square" rtlCol="0">
            <a:spAutoFit/>
          </a:bodyPr>
          <a:lstStyle/>
          <a:p>
            <a:r>
              <a:rPr lang="en-GB" b="1" dirty="0" smtClean="0"/>
              <a:t>Reading : </a:t>
            </a:r>
          </a:p>
          <a:p>
            <a:r>
              <a:rPr lang="en-US" dirty="0" smtClean="0"/>
              <a:t>4. I can see a printed word and tell which picture or object it is</a:t>
            </a:r>
            <a:endParaRPr lang="en-US" dirty="0"/>
          </a:p>
        </p:txBody>
      </p:sp>
      <p:sp>
        <p:nvSpPr>
          <p:cNvPr id="12" name="Rectangle 11"/>
          <p:cNvSpPr/>
          <p:nvPr/>
        </p:nvSpPr>
        <p:spPr>
          <a:xfrm>
            <a:off x="532582" y="1354311"/>
            <a:ext cx="8077861" cy="369332"/>
          </a:xfrm>
          <a:prstGeom prst="rect">
            <a:avLst/>
          </a:prstGeom>
        </p:spPr>
        <p:txBody>
          <a:bodyPr wrap="square">
            <a:spAutoFit/>
          </a:bodyPr>
          <a:lstStyle/>
          <a:p>
            <a:r>
              <a:rPr lang="en-US" b="1" dirty="0" smtClean="0"/>
              <a:t>Words: fingers, nose, apple, </a:t>
            </a:r>
            <a:endParaRPr lang="en-US" dirty="0"/>
          </a:p>
        </p:txBody>
      </p:sp>
    </p:spTree>
    <p:extLst>
      <p:ext uri="{BB962C8B-B14F-4D97-AF65-F5344CB8AC3E}">
        <p14:creationId xmlns:p14="http://schemas.microsoft.com/office/powerpoint/2010/main" val="107257282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07618" y="3249492"/>
            <a:ext cx="5213268" cy="2246769"/>
          </a:xfrm>
          <a:prstGeom prst="rect">
            <a:avLst/>
          </a:prstGeom>
        </p:spPr>
        <p:txBody>
          <a:bodyPr wrap="square">
            <a:spAutoFit/>
          </a:bodyPr>
          <a:lstStyle/>
          <a:p>
            <a:pPr algn="ctr"/>
            <a:r>
              <a:rPr lang="en-US" sz="14000" b="1" dirty="0" smtClean="0"/>
              <a:t>nose</a:t>
            </a:r>
            <a:endParaRPr lang="en-US" sz="14000" dirty="0"/>
          </a:p>
        </p:txBody>
      </p:sp>
      <p:sp>
        <p:nvSpPr>
          <p:cNvPr id="22" name="TextBox 21"/>
          <p:cNvSpPr txBox="1"/>
          <p:nvPr/>
        </p:nvSpPr>
        <p:spPr>
          <a:xfrm>
            <a:off x="407618" y="5496261"/>
            <a:ext cx="8188003" cy="923330"/>
          </a:xfrm>
          <a:prstGeom prst="rect">
            <a:avLst/>
          </a:prstGeom>
          <a:noFill/>
        </p:spPr>
        <p:txBody>
          <a:bodyPr wrap="square" rtlCol="0">
            <a:spAutoFit/>
          </a:bodyPr>
          <a:lstStyle/>
          <a:p>
            <a:r>
              <a:rPr lang="en-US" dirty="0" smtClean="0"/>
              <a:t>Teacher: Look at the </a:t>
            </a:r>
            <a:r>
              <a:rPr lang="en-US" strike="sngStrike" dirty="0" smtClean="0"/>
              <a:t>word </a:t>
            </a:r>
            <a:r>
              <a:rPr lang="en-US" dirty="0" smtClean="0"/>
              <a:t>  picture I show. Hold up the  </a:t>
            </a:r>
            <a:r>
              <a:rPr lang="en-US" strike="sngStrike" dirty="0" smtClean="0"/>
              <a:t>picture for </a:t>
            </a:r>
            <a:r>
              <a:rPr lang="en-US" dirty="0" smtClean="0"/>
              <a:t>the word </a:t>
            </a:r>
            <a:r>
              <a:rPr lang="en-US" dirty="0" smtClean="0">
                <a:solidFill>
                  <a:srgbClr val="3366FF"/>
                </a:solidFill>
              </a:rPr>
              <a:t>card</a:t>
            </a:r>
            <a:r>
              <a:rPr lang="en-US" dirty="0" smtClean="0"/>
              <a:t>.</a:t>
            </a:r>
          </a:p>
          <a:p>
            <a:r>
              <a:rPr lang="en-US" dirty="0" smtClean="0"/>
              <a:t>Teacher: shows </a:t>
            </a:r>
            <a:r>
              <a:rPr lang="en-US" strike="sngStrike" dirty="0" smtClean="0"/>
              <a:t>word</a:t>
            </a:r>
            <a:r>
              <a:rPr lang="en-US" dirty="0" smtClean="0"/>
              <a:t> </a:t>
            </a:r>
            <a:r>
              <a:rPr lang="en-US" dirty="0" smtClean="0">
                <a:solidFill>
                  <a:srgbClr val="3366FF"/>
                </a:solidFill>
              </a:rPr>
              <a:t>picture of </a:t>
            </a:r>
            <a:r>
              <a:rPr lang="en-US" dirty="0" smtClean="0"/>
              <a:t>nose.</a:t>
            </a:r>
          </a:p>
          <a:p>
            <a:r>
              <a:rPr lang="en-US" dirty="0" smtClean="0"/>
              <a:t>Children: hold up </a:t>
            </a:r>
            <a:r>
              <a:rPr lang="en-US" strike="sngStrike" dirty="0" smtClean="0"/>
              <a:t>picture </a:t>
            </a:r>
            <a:r>
              <a:rPr lang="en-US" dirty="0" smtClean="0">
                <a:solidFill>
                  <a:srgbClr val="3366FF"/>
                </a:solidFill>
              </a:rPr>
              <a:t>word card    </a:t>
            </a:r>
            <a:r>
              <a:rPr lang="en-US" dirty="0" smtClean="0"/>
              <a:t>.</a:t>
            </a:r>
            <a:endParaRPr lang="en-US" dirty="0"/>
          </a:p>
        </p:txBody>
      </p:sp>
      <p:pic>
        <p:nvPicPr>
          <p:cNvPr id="23" name="Picture 22"/>
          <p:cNvPicPr>
            <a:picLocks noChangeAspect="1"/>
          </p:cNvPicPr>
          <p:nvPr/>
        </p:nvPicPr>
        <p:blipFill>
          <a:blip r:embed="rId3"/>
          <a:stretch>
            <a:fillRect/>
          </a:stretch>
        </p:blipFill>
        <p:spPr>
          <a:xfrm>
            <a:off x="7820023" y="95250"/>
            <a:ext cx="1104900" cy="1104900"/>
          </a:xfrm>
          <a:prstGeom prst="rect">
            <a:avLst/>
          </a:prstGeom>
        </p:spPr>
      </p:pic>
      <p:sp>
        <p:nvSpPr>
          <p:cNvPr id="5" name="TextBox 4"/>
          <p:cNvSpPr txBox="1"/>
          <p:nvPr/>
        </p:nvSpPr>
        <p:spPr>
          <a:xfrm>
            <a:off x="6742571" y="1341683"/>
            <a:ext cx="2182352" cy="369332"/>
          </a:xfrm>
          <a:prstGeom prst="rect">
            <a:avLst/>
          </a:prstGeom>
          <a:solidFill>
            <a:srgbClr val="FF0000"/>
          </a:solidFill>
        </p:spPr>
        <p:txBody>
          <a:bodyPr wrap="square" rtlCol="0">
            <a:spAutoFit/>
          </a:bodyPr>
          <a:lstStyle/>
          <a:p>
            <a:r>
              <a:rPr lang="en-US" dirty="0" smtClean="0">
                <a:solidFill>
                  <a:srgbClr val="FFFFFF"/>
                </a:solidFill>
              </a:rPr>
              <a:t>For the students</a:t>
            </a:r>
            <a:endParaRPr lang="en-US" dirty="0">
              <a:solidFill>
                <a:srgbClr val="FFFFFF"/>
              </a:solidFill>
            </a:endParaRPr>
          </a:p>
        </p:txBody>
      </p:sp>
      <p:sp>
        <p:nvSpPr>
          <p:cNvPr id="2" name="Rectangle 1"/>
          <p:cNvSpPr/>
          <p:nvPr/>
        </p:nvSpPr>
        <p:spPr>
          <a:xfrm>
            <a:off x="407618" y="558026"/>
            <a:ext cx="4572000" cy="2862323"/>
          </a:xfrm>
          <a:prstGeom prst="rect">
            <a:avLst/>
          </a:prstGeom>
        </p:spPr>
        <p:txBody>
          <a:bodyPr>
            <a:spAutoFit/>
          </a:bodyPr>
          <a:lstStyle/>
          <a:p>
            <a:r>
              <a:rPr lang="en-US" b="1" dirty="0">
                <a:solidFill>
                  <a:srgbClr val="3366FF"/>
                </a:solidFill>
              </a:rPr>
              <a:t>Reading</a:t>
            </a:r>
          </a:p>
          <a:p>
            <a:r>
              <a:rPr lang="en-US" b="1" dirty="0">
                <a:solidFill>
                  <a:srgbClr val="3366FF"/>
                </a:solidFill>
              </a:rPr>
              <a:t>4. I can see a printed word and tell which picture or object is for it.</a:t>
            </a:r>
          </a:p>
          <a:p>
            <a:r>
              <a:rPr lang="en-US" b="1" dirty="0">
                <a:solidFill>
                  <a:srgbClr val="3366FF"/>
                </a:solidFill>
              </a:rPr>
              <a:t>Words : nose, fingers ,</a:t>
            </a:r>
            <a:r>
              <a:rPr lang="en-US" b="1" dirty="0" smtClean="0">
                <a:solidFill>
                  <a:srgbClr val="3366FF"/>
                </a:solidFill>
              </a:rPr>
              <a:t>apple</a:t>
            </a:r>
          </a:p>
          <a:p>
            <a:endParaRPr lang="en-US" b="1" dirty="0">
              <a:solidFill>
                <a:srgbClr val="3366FF"/>
              </a:solidFill>
            </a:endParaRPr>
          </a:p>
          <a:p>
            <a:r>
              <a:rPr lang="en-US" b="1" dirty="0" smtClean="0">
                <a:solidFill>
                  <a:srgbClr val="3366FF"/>
                </a:solidFill>
              </a:rPr>
              <a:t>NOTE: It’s better if we give the children the printed words instead of the of pictures because we want them to scan the word cards they for the picture they see on the slide. </a:t>
            </a:r>
            <a:endParaRPr lang="en-US" b="1" dirty="0">
              <a:solidFill>
                <a:srgbClr val="3366FF"/>
              </a:solidFill>
            </a:endParaRPr>
          </a:p>
        </p:txBody>
      </p:sp>
      <p:cxnSp>
        <p:nvCxnSpPr>
          <p:cNvPr id="4" name="Straight Connector 3"/>
          <p:cNvCxnSpPr/>
          <p:nvPr/>
        </p:nvCxnSpPr>
        <p:spPr>
          <a:xfrm>
            <a:off x="886935" y="3849752"/>
            <a:ext cx="4918459" cy="133028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9" name="Picture 8" descr="http://gdbaif.com/images/nose-clipart/nose-clipart-1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1496" y="2422862"/>
            <a:ext cx="2524125" cy="2757170"/>
          </a:xfrm>
          <a:prstGeom prst="rect">
            <a:avLst/>
          </a:prstGeom>
          <a:noFill/>
          <a:ln>
            <a:noFill/>
          </a:ln>
        </p:spPr>
      </p:pic>
    </p:spTree>
    <p:extLst>
      <p:ext uri="{BB962C8B-B14F-4D97-AF65-F5344CB8AC3E}">
        <p14:creationId xmlns:p14="http://schemas.microsoft.com/office/powerpoint/2010/main" val="403116383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2456526"/>
            <a:ext cx="7125194" cy="2246769"/>
          </a:xfrm>
          <a:prstGeom prst="rect">
            <a:avLst/>
          </a:prstGeom>
        </p:spPr>
        <p:txBody>
          <a:bodyPr wrap="square">
            <a:spAutoFit/>
          </a:bodyPr>
          <a:lstStyle/>
          <a:p>
            <a:pPr algn="ctr"/>
            <a:r>
              <a:rPr lang="en-US" sz="14000" b="1" dirty="0" smtClean="0"/>
              <a:t>fingers</a:t>
            </a:r>
            <a:endParaRPr lang="en-US" sz="14000" dirty="0"/>
          </a:p>
        </p:txBody>
      </p:sp>
      <p:sp>
        <p:nvSpPr>
          <p:cNvPr id="22" name="TextBox 21"/>
          <p:cNvSpPr txBox="1"/>
          <p:nvPr/>
        </p:nvSpPr>
        <p:spPr>
          <a:xfrm>
            <a:off x="407618" y="5496261"/>
            <a:ext cx="8188003" cy="923330"/>
          </a:xfrm>
          <a:prstGeom prst="rect">
            <a:avLst/>
          </a:prstGeom>
          <a:noFill/>
        </p:spPr>
        <p:txBody>
          <a:bodyPr wrap="square" rtlCol="0">
            <a:spAutoFit/>
          </a:bodyPr>
          <a:lstStyle/>
          <a:p>
            <a:r>
              <a:rPr lang="en-US" smtClean="0"/>
              <a:t>Teacher: </a:t>
            </a:r>
            <a:r>
              <a:rPr lang="en-US" dirty="0" smtClean="0"/>
              <a:t>Look at the word I show. Hold up the  picture for the word.</a:t>
            </a:r>
          </a:p>
          <a:p>
            <a:r>
              <a:rPr lang="en-US" smtClean="0"/>
              <a:t>Teacher: </a:t>
            </a:r>
            <a:r>
              <a:rPr lang="en-US" dirty="0" smtClean="0"/>
              <a:t>shows word fingers</a:t>
            </a:r>
            <a:endParaRPr lang="en-US" dirty="0"/>
          </a:p>
          <a:p>
            <a:r>
              <a:rPr lang="en-US" dirty="0"/>
              <a:t>Children: </a:t>
            </a:r>
            <a:r>
              <a:rPr lang="en-US" dirty="0" smtClean="0"/>
              <a:t>hold up picture.</a:t>
            </a:r>
            <a:endParaRPr lang="en-US" dirty="0"/>
          </a:p>
        </p:txBody>
      </p:sp>
      <p:pic>
        <p:nvPicPr>
          <p:cNvPr id="23" name="Picture 22"/>
          <p:cNvPicPr>
            <a:picLocks noChangeAspect="1"/>
          </p:cNvPicPr>
          <p:nvPr/>
        </p:nvPicPr>
        <p:blipFill>
          <a:blip r:embed="rId3"/>
          <a:stretch>
            <a:fillRect/>
          </a:stretch>
        </p:blipFill>
        <p:spPr>
          <a:xfrm>
            <a:off x="7820023" y="95250"/>
            <a:ext cx="1104900" cy="1104900"/>
          </a:xfrm>
          <a:prstGeom prst="rect">
            <a:avLst/>
          </a:prstGeom>
        </p:spPr>
      </p:pic>
      <p:sp>
        <p:nvSpPr>
          <p:cNvPr id="5" name="TextBox 4"/>
          <p:cNvSpPr txBox="1"/>
          <p:nvPr/>
        </p:nvSpPr>
        <p:spPr>
          <a:xfrm>
            <a:off x="6742571" y="1341683"/>
            <a:ext cx="2182352" cy="369332"/>
          </a:xfrm>
          <a:prstGeom prst="rect">
            <a:avLst/>
          </a:prstGeom>
          <a:solidFill>
            <a:srgbClr val="FF0000"/>
          </a:solidFill>
        </p:spPr>
        <p:txBody>
          <a:bodyPr wrap="square" rtlCol="0">
            <a:spAutoFit/>
          </a:bodyPr>
          <a:lstStyle/>
          <a:p>
            <a:r>
              <a:rPr lang="en-US" dirty="0" smtClean="0">
                <a:solidFill>
                  <a:srgbClr val="FFFFFF"/>
                </a:solidFill>
              </a:rPr>
              <a:t>For the students</a:t>
            </a:r>
            <a:endParaRPr lang="en-US" dirty="0">
              <a:solidFill>
                <a:srgbClr val="FFFFFF"/>
              </a:solidFill>
            </a:endParaRPr>
          </a:p>
        </p:txBody>
      </p:sp>
      <p:cxnSp>
        <p:nvCxnSpPr>
          <p:cNvPr id="6" name="Straight Connector 5"/>
          <p:cNvCxnSpPr/>
          <p:nvPr/>
        </p:nvCxnSpPr>
        <p:spPr>
          <a:xfrm>
            <a:off x="886935" y="3184612"/>
            <a:ext cx="4918459" cy="133028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2" descr="Image result for fingers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2458" y="2224306"/>
            <a:ext cx="2714625" cy="2714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2455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82394" y="2348330"/>
            <a:ext cx="6460177" cy="2246769"/>
          </a:xfrm>
          <a:prstGeom prst="rect">
            <a:avLst/>
          </a:prstGeom>
        </p:spPr>
        <p:txBody>
          <a:bodyPr wrap="square">
            <a:spAutoFit/>
          </a:bodyPr>
          <a:lstStyle/>
          <a:p>
            <a:r>
              <a:rPr lang="en-US" sz="14000" b="1" dirty="0" smtClean="0"/>
              <a:t>  apple</a:t>
            </a:r>
            <a:endParaRPr lang="en-US" sz="14000" dirty="0"/>
          </a:p>
        </p:txBody>
      </p:sp>
      <p:sp>
        <p:nvSpPr>
          <p:cNvPr id="22" name="TextBox 21"/>
          <p:cNvSpPr txBox="1"/>
          <p:nvPr/>
        </p:nvSpPr>
        <p:spPr>
          <a:xfrm>
            <a:off x="407618" y="5496261"/>
            <a:ext cx="8188003" cy="923330"/>
          </a:xfrm>
          <a:prstGeom prst="rect">
            <a:avLst/>
          </a:prstGeom>
          <a:noFill/>
        </p:spPr>
        <p:txBody>
          <a:bodyPr wrap="square" rtlCol="0">
            <a:spAutoFit/>
          </a:bodyPr>
          <a:lstStyle/>
          <a:p>
            <a:r>
              <a:rPr lang="en-US" smtClean="0"/>
              <a:t>Teacher: </a:t>
            </a:r>
            <a:r>
              <a:rPr lang="en-US" dirty="0" smtClean="0"/>
              <a:t>Look at the word I show. Hold up the  picture for the word.</a:t>
            </a:r>
          </a:p>
          <a:p>
            <a:r>
              <a:rPr lang="en-US" smtClean="0"/>
              <a:t>Teacher: </a:t>
            </a:r>
            <a:r>
              <a:rPr lang="en-US" dirty="0" smtClean="0"/>
              <a:t>shows word apple</a:t>
            </a:r>
            <a:endParaRPr lang="en-US" dirty="0"/>
          </a:p>
          <a:p>
            <a:r>
              <a:rPr lang="en-US" dirty="0"/>
              <a:t>Children: </a:t>
            </a:r>
            <a:r>
              <a:rPr lang="en-US" dirty="0" smtClean="0"/>
              <a:t>hold up picture.</a:t>
            </a:r>
            <a:endParaRPr lang="en-US" dirty="0"/>
          </a:p>
        </p:txBody>
      </p:sp>
      <p:pic>
        <p:nvPicPr>
          <p:cNvPr id="23" name="Picture 22"/>
          <p:cNvPicPr>
            <a:picLocks noChangeAspect="1"/>
          </p:cNvPicPr>
          <p:nvPr/>
        </p:nvPicPr>
        <p:blipFill>
          <a:blip r:embed="rId3"/>
          <a:stretch>
            <a:fillRect/>
          </a:stretch>
        </p:blipFill>
        <p:spPr>
          <a:xfrm>
            <a:off x="7820023" y="95250"/>
            <a:ext cx="1104900" cy="1104900"/>
          </a:xfrm>
          <a:prstGeom prst="rect">
            <a:avLst/>
          </a:prstGeom>
        </p:spPr>
      </p:pic>
      <p:sp>
        <p:nvSpPr>
          <p:cNvPr id="5" name="TextBox 4"/>
          <p:cNvSpPr txBox="1"/>
          <p:nvPr/>
        </p:nvSpPr>
        <p:spPr>
          <a:xfrm>
            <a:off x="6742571" y="1341683"/>
            <a:ext cx="2182352" cy="369332"/>
          </a:xfrm>
          <a:prstGeom prst="rect">
            <a:avLst/>
          </a:prstGeom>
          <a:solidFill>
            <a:srgbClr val="FF0000"/>
          </a:solidFill>
        </p:spPr>
        <p:txBody>
          <a:bodyPr wrap="square" rtlCol="0">
            <a:spAutoFit/>
          </a:bodyPr>
          <a:lstStyle/>
          <a:p>
            <a:r>
              <a:rPr lang="en-US" dirty="0" smtClean="0">
                <a:solidFill>
                  <a:srgbClr val="FFFFFF"/>
                </a:solidFill>
              </a:rPr>
              <a:t>For the students</a:t>
            </a:r>
            <a:endParaRPr lang="en-US" dirty="0">
              <a:solidFill>
                <a:srgbClr val="FFFFFF"/>
              </a:solidFill>
            </a:endParaRPr>
          </a:p>
        </p:txBody>
      </p:sp>
      <p:cxnSp>
        <p:nvCxnSpPr>
          <p:cNvPr id="6" name="Straight Connector 5"/>
          <p:cNvCxnSpPr/>
          <p:nvPr/>
        </p:nvCxnSpPr>
        <p:spPr>
          <a:xfrm>
            <a:off x="886935" y="3184612"/>
            <a:ext cx="4918459" cy="133028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2" descr="Image result for red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8184" y="1721276"/>
            <a:ext cx="2794419" cy="306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16383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7618" y="4995981"/>
            <a:ext cx="8136617" cy="1754327"/>
          </a:xfrm>
          <a:prstGeom prst="rect">
            <a:avLst/>
          </a:prstGeom>
          <a:noFill/>
        </p:spPr>
        <p:txBody>
          <a:bodyPr wrap="square" rtlCol="0">
            <a:spAutoFit/>
          </a:bodyPr>
          <a:lstStyle/>
          <a:p>
            <a:r>
              <a:rPr lang="en-US" dirty="0" smtClean="0"/>
              <a:t>1. Listen </a:t>
            </a:r>
            <a:r>
              <a:rPr lang="en-US" dirty="0"/>
              <a:t>to the story. Hold up the correct </a:t>
            </a:r>
            <a:r>
              <a:rPr lang="en-US" dirty="0" smtClean="0"/>
              <a:t>picture when </a:t>
            </a:r>
            <a:r>
              <a:rPr lang="en-US" dirty="0"/>
              <a:t>you hear the word in the story.</a:t>
            </a:r>
          </a:p>
          <a:p>
            <a:r>
              <a:rPr lang="en-US" smtClean="0"/>
              <a:t>Teacher: </a:t>
            </a:r>
            <a:r>
              <a:rPr lang="en-US" dirty="0"/>
              <a:t>Reads the story</a:t>
            </a:r>
          </a:p>
          <a:p>
            <a:endParaRPr lang="en-US" dirty="0" smtClean="0"/>
          </a:p>
          <a:p>
            <a:r>
              <a:rPr lang="en-US" dirty="0" smtClean="0"/>
              <a:t>2</a:t>
            </a:r>
            <a:r>
              <a:rPr lang="en-US" smtClean="0"/>
              <a:t>. Teacher: </a:t>
            </a:r>
            <a:r>
              <a:rPr lang="en-US" dirty="0" smtClean="0"/>
              <a:t>Listen to the story. Say the correct word for the picture I show you when I reach that word in the story.</a:t>
            </a:r>
          </a:p>
        </p:txBody>
      </p:sp>
      <p:pic>
        <p:nvPicPr>
          <p:cNvPr id="4" name="Picture 3"/>
          <p:cNvPicPr>
            <a:picLocks noChangeAspect="1"/>
          </p:cNvPicPr>
          <p:nvPr/>
        </p:nvPicPr>
        <p:blipFill>
          <a:blip r:embed="rId2"/>
          <a:stretch>
            <a:fillRect/>
          </a:stretch>
        </p:blipFill>
        <p:spPr>
          <a:xfrm>
            <a:off x="1977155" y="747060"/>
            <a:ext cx="5283200" cy="3593353"/>
          </a:xfrm>
          <a:prstGeom prst="rect">
            <a:avLst/>
          </a:prstGeom>
        </p:spPr>
      </p:pic>
      <p:pic>
        <p:nvPicPr>
          <p:cNvPr id="5" name="Picture 4"/>
          <p:cNvPicPr>
            <a:picLocks noChangeAspect="1"/>
          </p:cNvPicPr>
          <p:nvPr/>
        </p:nvPicPr>
        <p:blipFill>
          <a:blip r:embed="rId3"/>
          <a:stretch>
            <a:fillRect/>
          </a:stretch>
        </p:blipFill>
        <p:spPr>
          <a:xfrm>
            <a:off x="7820023" y="95250"/>
            <a:ext cx="1104900" cy="1104900"/>
          </a:xfrm>
          <a:prstGeom prst="rect">
            <a:avLst/>
          </a:prstGeom>
        </p:spPr>
      </p:pic>
    </p:spTree>
    <p:extLst>
      <p:ext uri="{BB962C8B-B14F-4D97-AF65-F5344CB8AC3E}">
        <p14:creationId xmlns:p14="http://schemas.microsoft.com/office/powerpoint/2010/main" val="181209040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73876" y="1398163"/>
            <a:ext cx="4984124" cy="4247317"/>
          </a:xfrm>
          <a:prstGeom prst="rect">
            <a:avLst/>
          </a:prstGeom>
        </p:spPr>
        <p:txBody>
          <a:bodyPr wrap="square">
            <a:spAutoFit/>
          </a:bodyPr>
          <a:lstStyle/>
          <a:p>
            <a:pPr defTabSz="685800"/>
            <a:r>
              <a:rPr lang="en-US" sz="1500" dirty="0">
                <a:solidFill>
                  <a:prstClr val="black"/>
                </a:solidFill>
              </a:rPr>
              <a:t>Song:</a:t>
            </a:r>
          </a:p>
          <a:p>
            <a:pPr defTabSz="685800"/>
            <a:r>
              <a:rPr lang="en-US" sz="1500" dirty="0">
                <a:solidFill>
                  <a:prstClr val="black"/>
                </a:solidFill>
              </a:rPr>
              <a:t>1) If you’re </a:t>
            </a:r>
            <a:r>
              <a:rPr lang="en-US" sz="1500" dirty="0">
                <a:solidFill>
                  <a:srgbClr val="00B0F0"/>
                </a:solidFill>
              </a:rPr>
              <a:t>happy </a:t>
            </a:r>
            <a:r>
              <a:rPr lang="en-US" sz="1500" dirty="0">
                <a:solidFill>
                  <a:prstClr val="black"/>
                </a:solidFill>
              </a:rPr>
              <a:t>and you know it say your name.</a:t>
            </a:r>
          </a:p>
          <a:p>
            <a:pPr defTabSz="685800"/>
            <a:r>
              <a:rPr lang="en-US" sz="1500" dirty="0">
                <a:solidFill>
                  <a:prstClr val="black"/>
                </a:solidFill>
              </a:rPr>
              <a:t>     My name is _______</a:t>
            </a:r>
          </a:p>
          <a:p>
            <a:pPr defTabSz="685800"/>
            <a:r>
              <a:rPr lang="en-US" sz="1500" dirty="0">
                <a:solidFill>
                  <a:prstClr val="black"/>
                </a:solidFill>
              </a:rPr>
              <a:t>    If you’re happy and you know it then your face will really show it. If you’re happy and you know it, say your name___________.</a:t>
            </a:r>
          </a:p>
          <a:p>
            <a:pPr defTabSz="685800"/>
            <a:r>
              <a:rPr lang="en-US" sz="1500" dirty="0">
                <a:solidFill>
                  <a:prstClr val="black"/>
                </a:solidFill>
              </a:rPr>
              <a:t>2) If you’re happy and you know it, say your age. </a:t>
            </a:r>
            <a:r>
              <a:rPr lang="en-US" sz="1500" u="sng" dirty="0">
                <a:solidFill>
                  <a:prstClr val="black"/>
                </a:solidFill>
              </a:rPr>
              <a:t>I’m four.</a:t>
            </a:r>
            <a:endParaRPr lang="en-US" sz="1500" dirty="0">
              <a:solidFill>
                <a:prstClr val="black"/>
              </a:solidFill>
            </a:endParaRPr>
          </a:p>
          <a:p>
            <a:pPr defTabSz="685800"/>
            <a:r>
              <a:rPr lang="en-US" sz="1500" dirty="0">
                <a:solidFill>
                  <a:prstClr val="black"/>
                </a:solidFill>
              </a:rPr>
              <a:t>3) If you’re a </a:t>
            </a:r>
            <a:r>
              <a:rPr lang="en-US" sz="1500" dirty="0">
                <a:solidFill>
                  <a:srgbClr val="00B0F0"/>
                </a:solidFill>
              </a:rPr>
              <a:t>boy/girl </a:t>
            </a:r>
            <a:r>
              <a:rPr lang="en-US" sz="1500" dirty="0">
                <a:solidFill>
                  <a:prstClr val="black"/>
                </a:solidFill>
              </a:rPr>
              <a:t>and you know it,</a:t>
            </a:r>
            <a:r>
              <a:rPr lang="en-US" sz="1500" u="sng" dirty="0">
                <a:solidFill>
                  <a:prstClr val="black"/>
                </a:solidFill>
              </a:rPr>
              <a:t> say I’m a boy/girl.</a:t>
            </a:r>
            <a:endParaRPr lang="en-US" sz="1500" dirty="0">
              <a:solidFill>
                <a:prstClr val="black"/>
              </a:solidFill>
            </a:endParaRPr>
          </a:p>
          <a:p>
            <a:pPr defTabSz="685800"/>
            <a:r>
              <a:rPr lang="en-US" sz="1500" u="sng" dirty="0">
                <a:solidFill>
                  <a:prstClr val="black"/>
                </a:solidFill>
              </a:rPr>
              <a:t>4) </a:t>
            </a:r>
            <a:r>
              <a:rPr lang="en-US" sz="1500" dirty="0">
                <a:solidFill>
                  <a:prstClr val="black"/>
                </a:solidFill>
              </a:rPr>
              <a:t>If you’re happy and you know it, touch your </a:t>
            </a:r>
            <a:r>
              <a:rPr lang="en-US" sz="1500" dirty="0">
                <a:solidFill>
                  <a:srgbClr val="00B0F0"/>
                </a:solidFill>
              </a:rPr>
              <a:t>nose</a:t>
            </a:r>
          </a:p>
          <a:p>
            <a:pPr defTabSz="685800"/>
            <a:r>
              <a:rPr lang="en-US" sz="1500" dirty="0">
                <a:solidFill>
                  <a:prstClr val="black"/>
                </a:solidFill>
              </a:rPr>
              <a:t>5) if you are happy and you know it hold your </a:t>
            </a:r>
            <a:r>
              <a:rPr lang="en-US" sz="1500" dirty="0">
                <a:solidFill>
                  <a:srgbClr val="00B0F0"/>
                </a:solidFill>
              </a:rPr>
              <a:t>finger</a:t>
            </a:r>
            <a:r>
              <a:rPr lang="en-US" sz="1500" dirty="0">
                <a:solidFill>
                  <a:prstClr val="black"/>
                </a:solidFill>
              </a:rPr>
              <a:t> up.</a:t>
            </a:r>
          </a:p>
          <a:p>
            <a:pPr defTabSz="685800"/>
            <a:r>
              <a:rPr lang="en-US" sz="1500" dirty="0">
                <a:solidFill>
                  <a:prstClr val="black"/>
                </a:solidFill>
              </a:rPr>
              <a:t>5) If you’re happy and you know it, say </a:t>
            </a:r>
            <a:r>
              <a:rPr lang="en-US" sz="1500" u="sng" dirty="0">
                <a:solidFill>
                  <a:prstClr val="black"/>
                </a:solidFill>
              </a:rPr>
              <a:t>/Aa/ (sound)</a:t>
            </a:r>
            <a:endParaRPr lang="en-US" sz="1500" dirty="0">
              <a:solidFill>
                <a:prstClr val="black"/>
              </a:solidFill>
            </a:endParaRPr>
          </a:p>
          <a:p>
            <a:pPr defTabSz="685800"/>
            <a:r>
              <a:rPr lang="en-US" sz="1500" dirty="0">
                <a:solidFill>
                  <a:prstClr val="black"/>
                </a:solidFill>
              </a:rPr>
              <a:t>6) If you’re happy and you know it, say </a:t>
            </a:r>
            <a:r>
              <a:rPr lang="en-US" sz="1500" u="sng" dirty="0">
                <a:solidFill>
                  <a:srgbClr val="00B0F0"/>
                </a:solidFill>
              </a:rPr>
              <a:t>apple/ant</a:t>
            </a:r>
            <a:endParaRPr lang="en-US" sz="1500" dirty="0">
              <a:solidFill>
                <a:srgbClr val="00B0F0"/>
              </a:solidFill>
            </a:endParaRPr>
          </a:p>
          <a:p>
            <a:pPr defTabSz="685800"/>
            <a:r>
              <a:rPr lang="en-US" sz="1500" u="sng" dirty="0">
                <a:solidFill>
                  <a:prstClr val="black"/>
                </a:solidFill>
              </a:rPr>
              <a:t>7)</a:t>
            </a:r>
            <a:r>
              <a:rPr lang="en-US" sz="1500" dirty="0">
                <a:solidFill>
                  <a:prstClr val="black"/>
                </a:solidFill>
              </a:rPr>
              <a:t> </a:t>
            </a:r>
            <a:r>
              <a:rPr lang="en-US" sz="1500" u="sng" dirty="0">
                <a:solidFill>
                  <a:prstClr val="black"/>
                </a:solidFill>
              </a:rPr>
              <a:t>If you’re happy and you know it, say </a:t>
            </a:r>
            <a:r>
              <a:rPr lang="en-US" sz="1500" u="sng" dirty="0">
                <a:solidFill>
                  <a:srgbClr val="00B0F0"/>
                </a:solidFill>
              </a:rPr>
              <a:t>arrow</a:t>
            </a:r>
            <a:endParaRPr lang="en-US" sz="1500" dirty="0">
              <a:solidFill>
                <a:srgbClr val="00B0F0"/>
              </a:solidFill>
            </a:endParaRPr>
          </a:p>
          <a:p>
            <a:pPr defTabSz="685800"/>
            <a:r>
              <a:rPr lang="en-US" sz="1500" u="sng" dirty="0">
                <a:solidFill>
                  <a:prstClr val="black"/>
                </a:solidFill>
              </a:rPr>
              <a:t>8) If you are </a:t>
            </a:r>
            <a:r>
              <a:rPr lang="en-US" sz="1500" u="sng" dirty="0">
                <a:solidFill>
                  <a:srgbClr val="00B0F0"/>
                </a:solidFill>
              </a:rPr>
              <a:t>sad</a:t>
            </a:r>
            <a:r>
              <a:rPr lang="en-US" sz="1500" u="sng" dirty="0">
                <a:solidFill>
                  <a:prstClr val="black"/>
                </a:solidFill>
              </a:rPr>
              <a:t> and you really want to show it touch your hair.</a:t>
            </a:r>
            <a:endParaRPr lang="en-US" sz="1500" dirty="0">
              <a:solidFill>
                <a:prstClr val="black"/>
              </a:solidFill>
            </a:endParaRPr>
          </a:p>
          <a:p>
            <a:pPr defTabSz="685800"/>
            <a:r>
              <a:rPr lang="en-US" sz="1500" u="sng" dirty="0">
                <a:solidFill>
                  <a:prstClr val="black"/>
                </a:solidFill>
              </a:rPr>
              <a:t>9) If you are sad and you really want to show it hold </a:t>
            </a:r>
            <a:r>
              <a:rPr lang="en-US" sz="1500" u="sng" dirty="0">
                <a:solidFill>
                  <a:srgbClr val="00B0F0"/>
                </a:solidFill>
              </a:rPr>
              <a:t>green square..</a:t>
            </a:r>
            <a:endParaRPr lang="en-US" sz="1500" dirty="0">
              <a:solidFill>
                <a:srgbClr val="00B0F0"/>
              </a:solidFill>
            </a:endParaRPr>
          </a:p>
          <a:p>
            <a:pPr defTabSz="685800"/>
            <a:r>
              <a:rPr lang="en-US" sz="1500" u="sng" dirty="0">
                <a:solidFill>
                  <a:prstClr val="black"/>
                </a:solidFill>
              </a:rPr>
              <a:t>10) </a:t>
            </a:r>
            <a:r>
              <a:rPr lang="en-US" sz="1500" dirty="0">
                <a:solidFill>
                  <a:prstClr val="black"/>
                </a:solidFill>
              </a:rPr>
              <a:t>) If you’re happy and you know it, say I am</a:t>
            </a:r>
            <a:r>
              <a:rPr lang="en-US" sz="1500" dirty="0">
                <a:solidFill>
                  <a:srgbClr val="00B0F0"/>
                </a:solidFill>
              </a:rPr>
              <a:t> tall/short</a:t>
            </a:r>
          </a:p>
        </p:txBody>
      </p:sp>
    </p:spTree>
    <p:extLst>
      <p:ext uri="{BB962C8B-B14F-4D97-AF65-F5344CB8AC3E}">
        <p14:creationId xmlns:p14="http://schemas.microsoft.com/office/powerpoint/2010/main" val="333946639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 I can hear a word and tell which printed word is for it.</a:t>
            </a:r>
            <a:endParaRPr lang="en-US" dirty="0"/>
          </a:p>
        </p:txBody>
      </p:sp>
      <p:sp>
        <p:nvSpPr>
          <p:cNvPr id="3" name="Content Placeholder 2"/>
          <p:cNvSpPr>
            <a:spLocks noGrp="1"/>
          </p:cNvSpPr>
          <p:nvPr>
            <p:ph idx="1"/>
          </p:nvPr>
        </p:nvSpPr>
        <p:spPr/>
        <p:txBody>
          <a:bodyPr/>
          <a:lstStyle/>
          <a:p>
            <a:r>
              <a:rPr lang="en-US" dirty="0" smtClean="0"/>
              <a:t>Words : nose, fingers, apple</a:t>
            </a:r>
            <a:endParaRPr lang="en-US" dirty="0"/>
          </a:p>
        </p:txBody>
      </p:sp>
    </p:spTree>
    <p:extLst>
      <p:ext uri="{BB962C8B-B14F-4D97-AF65-F5344CB8AC3E}">
        <p14:creationId xmlns:p14="http://schemas.microsoft.com/office/powerpoint/2010/main" val="124392949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73876" y="1398163"/>
            <a:ext cx="4984124" cy="4247317"/>
          </a:xfrm>
          <a:prstGeom prst="rect">
            <a:avLst/>
          </a:prstGeom>
        </p:spPr>
        <p:txBody>
          <a:bodyPr wrap="square">
            <a:spAutoFit/>
          </a:bodyPr>
          <a:lstStyle/>
          <a:p>
            <a:pPr defTabSz="685800"/>
            <a:r>
              <a:rPr lang="en-US" sz="1500" dirty="0">
                <a:solidFill>
                  <a:prstClr val="black"/>
                </a:solidFill>
              </a:rPr>
              <a:t>Song:</a:t>
            </a:r>
          </a:p>
          <a:p>
            <a:pPr defTabSz="685800"/>
            <a:r>
              <a:rPr lang="en-US" sz="1500" dirty="0">
                <a:solidFill>
                  <a:prstClr val="black"/>
                </a:solidFill>
              </a:rPr>
              <a:t>1) If you’re </a:t>
            </a:r>
            <a:r>
              <a:rPr lang="en-US" sz="1500" dirty="0">
                <a:solidFill>
                  <a:srgbClr val="00B0F0"/>
                </a:solidFill>
              </a:rPr>
              <a:t>happy </a:t>
            </a:r>
            <a:r>
              <a:rPr lang="en-US" sz="1500" dirty="0">
                <a:solidFill>
                  <a:prstClr val="black"/>
                </a:solidFill>
              </a:rPr>
              <a:t>and you know it say your name.</a:t>
            </a:r>
          </a:p>
          <a:p>
            <a:pPr defTabSz="685800"/>
            <a:r>
              <a:rPr lang="en-US" sz="1500" dirty="0">
                <a:solidFill>
                  <a:prstClr val="black"/>
                </a:solidFill>
              </a:rPr>
              <a:t>     My name is _______</a:t>
            </a:r>
          </a:p>
          <a:p>
            <a:pPr defTabSz="685800"/>
            <a:r>
              <a:rPr lang="en-US" sz="1500" dirty="0">
                <a:solidFill>
                  <a:prstClr val="black"/>
                </a:solidFill>
              </a:rPr>
              <a:t>    If you’re happy and you know it then your face will really show it. If you’re happy and you know it, say your name___________.</a:t>
            </a:r>
          </a:p>
          <a:p>
            <a:pPr defTabSz="685800"/>
            <a:r>
              <a:rPr lang="en-US" sz="1500" dirty="0">
                <a:solidFill>
                  <a:prstClr val="black"/>
                </a:solidFill>
              </a:rPr>
              <a:t>2) If you’re happy and you know it, say your age. </a:t>
            </a:r>
            <a:r>
              <a:rPr lang="en-US" sz="1500" u="sng" dirty="0">
                <a:solidFill>
                  <a:prstClr val="black"/>
                </a:solidFill>
              </a:rPr>
              <a:t>I’m four.</a:t>
            </a:r>
            <a:endParaRPr lang="en-US" sz="1500" dirty="0">
              <a:solidFill>
                <a:prstClr val="black"/>
              </a:solidFill>
            </a:endParaRPr>
          </a:p>
          <a:p>
            <a:pPr defTabSz="685800"/>
            <a:r>
              <a:rPr lang="en-US" sz="1500" dirty="0">
                <a:solidFill>
                  <a:prstClr val="black"/>
                </a:solidFill>
              </a:rPr>
              <a:t>3) If you’re a </a:t>
            </a:r>
            <a:r>
              <a:rPr lang="en-US" sz="1500" dirty="0">
                <a:solidFill>
                  <a:srgbClr val="00B0F0"/>
                </a:solidFill>
              </a:rPr>
              <a:t>boy/girl </a:t>
            </a:r>
            <a:r>
              <a:rPr lang="en-US" sz="1500" dirty="0">
                <a:solidFill>
                  <a:prstClr val="black"/>
                </a:solidFill>
              </a:rPr>
              <a:t>and you know it,</a:t>
            </a:r>
            <a:r>
              <a:rPr lang="en-US" sz="1500" u="sng" dirty="0">
                <a:solidFill>
                  <a:prstClr val="black"/>
                </a:solidFill>
              </a:rPr>
              <a:t> say I’m a boy/girl.</a:t>
            </a:r>
            <a:endParaRPr lang="en-US" sz="1500" dirty="0">
              <a:solidFill>
                <a:prstClr val="black"/>
              </a:solidFill>
            </a:endParaRPr>
          </a:p>
          <a:p>
            <a:pPr defTabSz="685800"/>
            <a:r>
              <a:rPr lang="en-US" sz="1500" u="sng" dirty="0">
                <a:solidFill>
                  <a:prstClr val="black"/>
                </a:solidFill>
              </a:rPr>
              <a:t>4) </a:t>
            </a:r>
            <a:r>
              <a:rPr lang="en-US" sz="1500" dirty="0">
                <a:solidFill>
                  <a:prstClr val="black"/>
                </a:solidFill>
              </a:rPr>
              <a:t>If you’re happy and you know it, touch your </a:t>
            </a:r>
            <a:r>
              <a:rPr lang="en-US" sz="1500" dirty="0">
                <a:solidFill>
                  <a:srgbClr val="00B0F0"/>
                </a:solidFill>
              </a:rPr>
              <a:t>nose</a:t>
            </a:r>
          </a:p>
          <a:p>
            <a:pPr defTabSz="685800"/>
            <a:r>
              <a:rPr lang="en-US" sz="1500" dirty="0">
                <a:solidFill>
                  <a:prstClr val="black"/>
                </a:solidFill>
              </a:rPr>
              <a:t>5) if you are happy and you know it hold your </a:t>
            </a:r>
            <a:r>
              <a:rPr lang="en-US" sz="1500" dirty="0">
                <a:solidFill>
                  <a:srgbClr val="00B0F0"/>
                </a:solidFill>
              </a:rPr>
              <a:t>finger</a:t>
            </a:r>
            <a:r>
              <a:rPr lang="en-US" sz="1500" dirty="0">
                <a:solidFill>
                  <a:prstClr val="black"/>
                </a:solidFill>
              </a:rPr>
              <a:t> up.</a:t>
            </a:r>
          </a:p>
          <a:p>
            <a:pPr defTabSz="685800"/>
            <a:r>
              <a:rPr lang="en-US" sz="1500" dirty="0">
                <a:solidFill>
                  <a:prstClr val="black"/>
                </a:solidFill>
              </a:rPr>
              <a:t>5) If you’re happy and you know it, say </a:t>
            </a:r>
            <a:r>
              <a:rPr lang="en-US" sz="1500" u="sng" dirty="0">
                <a:solidFill>
                  <a:prstClr val="black"/>
                </a:solidFill>
              </a:rPr>
              <a:t>/Aa/ (sound)</a:t>
            </a:r>
            <a:endParaRPr lang="en-US" sz="1500" dirty="0">
              <a:solidFill>
                <a:prstClr val="black"/>
              </a:solidFill>
            </a:endParaRPr>
          </a:p>
          <a:p>
            <a:pPr defTabSz="685800"/>
            <a:r>
              <a:rPr lang="en-US" sz="1500" dirty="0">
                <a:solidFill>
                  <a:prstClr val="black"/>
                </a:solidFill>
              </a:rPr>
              <a:t>6) If you’re happy and you know it, say </a:t>
            </a:r>
            <a:r>
              <a:rPr lang="en-US" sz="1500" u="sng" dirty="0">
                <a:solidFill>
                  <a:srgbClr val="00B0F0"/>
                </a:solidFill>
              </a:rPr>
              <a:t>apple/ant</a:t>
            </a:r>
            <a:endParaRPr lang="en-US" sz="1500" dirty="0">
              <a:solidFill>
                <a:srgbClr val="00B0F0"/>
              </a:solidFill>
            </a:endParaRPr>
          </a:p>
          <a:p>
            <a:pPr defTabSz="685800"/>
            <a:r>
              <a:rPr lang="en-US" sz="1500" u="sng" dirty="0">
                <a:solidFill>
                  <a:prstClr val="black"/>
                </a:solidFill>
              </a:rPr>
              <a:t>7)</a:t>
            </a:r>
            <a:r>
              <a:rPr lang="en-US" sz="1500" dirty="0">
                <a:solidFill>
                  <a:prstClr val="black"/>
                </a:solidFill>
              </a:rPr>
              <a:t> </a:t>
            </a:r>
            <a:r>
              <a:rPr lang="en-US" sz="1500" u="sng" dirty="0">
                <a:solidFill>
                  <a:prstClr val="black"/>
                </a:solidFill>
              </a:rPr>
              <a:t>If you’re happy and you know it, say </a:t>
            </a:r>
            <a:r>
              <a:rPr lang="en-US" sz="1500" u="sng" dirty="0">
                <a:solidFill>
                  <a:srgbClr val="00B0F0"/>
                </a:solidFill>
              </a:rPr>
              <a:t>arrow</a:t>
            </a:r>
            <a:endParaRPr lang="en-US" sz="1500" dirty="0">
              <a:solidFill>
                <a:srgbClr val="00B0F0"/>
              </a:solidFill>
            </a:endParaRPr>
          </a:p>
          <a:p>
            <a:pPr defTabSz="685800"/>
            <a:r>
              <a:rPr lang="en-US" sz="1500" u="sng" dirty="0">
                <a:solidFill>
                  <a:prstClr val="black"/>
                </a:solidFill>
              </a:rPr>
              <a:t>8) If you are </a:t>
            </a:r>
            <a:r>
              <a:rPr lang="en-US" sz="1500" u="sng" dirty="0">
                <a:solidFill>
                  <a:srgbClr val="00B0F0"/>
                </a:solidFill>
              </a:rPr>
              <a:t>sad</a:t>
            </a:r>
            <a:r>
              <a:rPr lang="en-US" sz="1500" u="sng" dirty="0">
                <a:solidFill>
                  <a:prstClr val="black"/>
                </a:solidFill>
              </a:rPr>
              <a:t> and you really want to show it touch your hair.</a:t>
            </a:r>
            <a:endParaRPr lang="en-US" sz="1500" dirty="0">
              <a:solidFill>
                <a:prstClr val="black"/>
              </a:solidFill>
            </a:endParaRPr>
          </a:p>
          <a:p>
            <a:pPr defTabSz="685800"/>
            <a:r>
              <a:rPr lang="en-US" sz="1500" u="sng" dirty="0">
                <a:solidFill>
                  <a:prstClr val="black"/>
                </a:solidFill>
              </a:rPr>
              <a:t>9) If you are sad and you really want to show it hold </a:t>
            </a:r>
            <a:r>
              <a:rPr lang="en-US" sz="1500" u="sng" dirty="0">
                <a:solidFill>
                  <a:srgbClr val="00B0F0"/>
                </a:solidFill>
              </a:rPr>
              <a:t>green square..</a:t>
            </a:r>
            <a:endParaRPr lang="en-US" sz="1500" dirty="0">
              <a:solidFill>
                <a:srgbClr val="00B0F0"/>
              </a:solidFill>
            </a:endParaRPr>
          </a:p>
          <a:p>
            <a:pPr defTabSz="685800"/>
            <a:r>
              <a:rPr lang="en-US" sz="1500" u="sng" dirty="0">
                <a:solidFill>
                  <a:prstClr val="black"/>
                </a:solidFill>
              </a:rPr>
              <a:t>10) </a:t>
            </a:r>
            <a:r>
              <a:rPr lang="en-US" sz="1500" dirty="0">
                <a:solidFill>
                  <a:prstClr val="black"/>
                </a:solidFill>
              </a:rPr>
              <a:t>) If you’re happy and you know it, say I am</a:t>
            </a:r>
            <a:r>
              <a:rPr lang="en-US" sz="1500" dirty="0">
                <a:solidFill>
                  <a:srgbClr val="00B0F0"/>
                </a:solidFill>
              </a:rPr>
              <a:t> tall/short</a:t>
            </a:r>
          </a:p>
        </p:txBody>
      </p:sp>
    </p:spTree>
    <p:extLst>
      <p:ext uri="{BB962C8B-B14F-4D97-AF65-F5344CB8AC3E}">
        <p14:creationId xmlns:p14="http://schemas.microsoft.com/office/powerpoint/2010/main" val="327810037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407618" y="5496261"/>
            <a:ext cx="8188003" cy="923330"/>
          </a:xfrm>
          <a:prstGeom prst="rect">
            <a:avLst/>
          </a:prstGeom>
          <a:noFill/>
        </p:spPr>
        <p:txBody>
          <a:bodyPr wrap="square" rtlCol="0">
            <a:spAutoFit/>
          </a:bodyPr>
          <a:lstStyle/>
          <a:p>
            <a:r>
              <a:rPr lang="en-US" dirty="0" smtClean="0"/>
              <a:t>Teacher: Look at the word I show. Say the word  in a low voice.</a:t>
            </a:r>
          </a:p>
          <a:p>
            <a:r>
              <a:rPr lang="en-US" dirty="0"/>
              <a:t>Teacher: </a:t>
            </a:r>
            <a:r>
              <a:rPr lang="en-US" dirty="0" smtClean="0"/>
              <a:t>Show words one by one</a:t>
            </a:r>
          </a:p>
          <a:p>
            <a:r>
              <a:rPr lang="en-US" dirty="0" smtClean="0"/>
              <a:t>Children: nose </a:t>
            </a:r>
            <a:r>
              <a:rPr lang="en-US" dirty="0" err="1" smtClean="0"/>
              <a:t>etc</a:t>
            </a:r>
            <a:endParaRPr lang="en-US" dirty="0"/>
          </a:p>
        </p:txBody>
      </p:sp>
      <p:sp>
        <p:nvSpPr>
          <p:cNvPr id="2" name="TextBox 1"/>
          <p:cNvSpPr txBox="1"/>
          <p:nvPr/>
        </p:nvSpPr>
        <p:spPr>
          <a:xfrm>
            <a:off x="-1021278" y="1531917"/>
            <a:ext cx="771896" cy="369332"/>
          </a:xfrm>
          <a:prstGeom prst="rect">
            <a:avLst/>
          </a:prstGeom>
          <a:noFill/>
        </p:spPr>
        <p:txBody>
          <a:bodyPr wrap="square" rtlCol="0">
            <a:spAutoFit/>
          </a:bodyPr>
          <a:lstStyle/>
          <a:p>
            <a:endParaRPr lang="en-US" dirty="0"/>
          </a:p>
        </p:txBody>
      </p:sp>
      <p:sp>
        <p:nvSpPr>
          <p:cNvPr id="5" name="TextBox 4"/>
          <p:cNvSpPr txBox="1"/>
          <p:nvPr/>
        </p:nvSpPr>
        <p:spPr>
          <a:xfrm>
            <a:off x="407618" y="163723"/>
            <a:ext cx="7881359" cy="646331"/>
          </a:xfrm>
          <a:prstGeom prst="rect">
            <a:avLst/>
          </a:prstGeom>
          <a:noFill/>
        </p:spPr>
        <p:txBody>
          <a:bodyPr wrap="square" rtlCol="0">
            <a:spAutoFit/>
          </a:bodyPr>
          <a:lstStyle/>
          <a:p>
            <a:r>
              <a:rPr lang="en-US" dirty="0" smtClean="0"/>
              <a:t> </a:t>
            </a:r>
            <a:r>
              <a:rPr lang="en-US" b="1" dirty="0" smtClean="0"/>
              <a:t>Reading</a:t>
            </a:r>
          </a:p>
          <a:p>
            <a:r>
              <a:rPr lang="en-US" dirty="0" smtClean="0"/>
              <a:t>6. I can see a printed word and say it aloud (fingers, nose, apple)</a:t>
            </a:r>
            <a:endParaRPr lang="en-US" dirty="0"/>
          </a:p>
        </p:txBody>
      </p:sp>
      <p:sp>
        <p:nvSpPr>
          <p:cNvPr id="6" name="TextBox 5"/>
          <p:cNvSpPr txBox="1"/>
          <p:nvPr/>
        </p:nvSpPr>
        <p:spPr>
          <a:xfrm>
            <a:off x="1213189" y="1794560"/>
            <a:ext cx="6650182" cy="2646878"/>
          </a:xfrm>
          <a:prstGeom prst="rect">
            <a:avLst/>
          </a:prstGeom>
          <a:noFill/>
        </p:spPr>
        <p:txBody>
          <a:bodyPr wrap="square" rtlCol="0">
            <a:spAutoFit/>
          </a:bodyPr>
          <a:lstStyle/>
          <a:p>
            <a:r>
              <a:rPr lang="en-US" sz="16600" b="1" dirty="0" smtClean="0"/>
              <a:t>fingers</a:t>
            </a:r>
            <a:endParaRPr lang="en-US" sz="16600" b="1" dirty="0"/>
          </a:p>
        </p:txBody>
      </p:sp>
      <p:sp>
        <p:nvSpPr>
          <p:cNvPr id="8" name="TextBox 7"/>
          <p:cNvSpPr txBox="1"/>
          <p:nvPr/>
        </p:nvSpPr>
        <p:spPr>
          <a:xfrm>
            <a:off x="208901" y="3342888"/>
            <a:ext cx="9144000" cy="2646878"/>
          </a:xfrm>
          <a:prstGeom prst="rect">
            <a:avLst/>
          </a:prstGeom>
          <a:noFill/>
        </p:spPr>
        <p:txBody>
          <a:bodyPr wrap="square" rtlCol="0">
            <a:spAutoFit/>
          </a:bodyPr>
          <a:lstStyle/>
          <a:p>
            <a:r>
              <a:rPr lang="en-US" sz="16600" b="1" dirty="0" smtClean="0"/>
              <a:t>nose</a:t>
            </a:r>
            <a:endParaRPr lang="en-US" sz="16600" b="1" dirty="0"/>
          </a:p>
        </p:txBody>
      </p:sp>
      <p:sp>
        <p:nvSpPr>
          <p:cNvPr id="9" name="TextBox 8"/>
          <p:cNvSpPr txBox="1"/>
          <p:nvPr/>
        </p:nvSpPr>
        <p:spPr>
          <a:xfrm>
            <a:off x="770367" y="2363746"/>
            <a:ext cx="5117106" cy="2646878"/>
          </a:xfrm>
          <a:prstGeom prst="rect">
            <a:avLst/>
          </a:prstGeom>
          <a:noFill/>
        </p:spPr>
        <p:txBody>
          <a:bodyPr wrap="none" rtlCol="0">
            <a:spAutoFit/>
          </a:bodyPr>
          <a:lstStyle/>
          <a:p>
            <a:r>
              <a:rPr lang="en-US" sz="16600" b="1" dirty="0" smtClean="0"/>
              <a:t>apple</a:t>
            </a:r>
            <a:endParaRPr lang="en-US" sz="16600" b="1" dirty="0"/>
          </a:p>
        </p:txBody>
      </p:sp>
      <p:sp>
        <p:nvSpPr>
          <p:cNvPr id="21" name="TextBox 20"/>
          <p:cNvSpPr txBox="1"/>
          <p:nvPr/>
        </p:nvSpPr>
        <p:spPr>
          <a:xfrm>
            <a:off x="645203" y="2786635"/>
            <a:ext cx="5117106" cy="2646878"/>
          </a:xfrm>
          <a:prstGeom prst="rect">
            <a:avLst/>
          </a:prstGeom>
          <a:noFill/>
        </p:spPr>
        <p:txBody>
          <a:bodyPr wrap="none" rtlCol="0">
            <a:spAutoFit/>
          </a:bodyPr>
          <a:lstStyle/>
          <a:p>
            <a:r>
              <a:rPr lang="en-US" sz="16600" b="1" dirty="0" smtClean="0"/>
              <a:t>apple</a:t>
            </a:r>
            <a:endParaRPr lang="en-US" sz="16600" b="1" dirty="0"/>
          </a:p>
        </p:txBody>
      </p:sp>
      <p:sp>
        <p:nvSpPr>
          <p:cNvPr id="12" name="TextBox 11"/>
          <p:cNvSpPr txBox="1"/>
          <p:nvPr/>
        </p:nvSpPr>
        <p:spPr>
          <a:xfrm>
            <a:off x="36941" y="2255435"/>
            <a:ext cx="8823366" cy="2646878"/>
          </a:xfrm>
          <a:prstGeom prst="rect">
            <a:avLst/>
          </a:prstGeom>
          <a:noFill/>
        </p:spPr>
        <p:txBody>
          <a:bodyPr wrap="square" rtlCol="0">
            <a:spAutoFit/>
          </a:bodyPr>
          <a:lstStyle/>
          <a:p>
            <a:r>
              <a:rPr lang="en-US" sz="16600" b="1" dirty="0" smtClean="0"/>
              <a:t>nose</a:t>
            </a:r>
            <a:endParaRPr lang="en-US" sz="16600" b="1" dirty="0"/>
          </a:p>
        </p:txBody>
      </p:sp>
      <p:sp>
        <p:nvSpPr>
          <p:cNvPr id="13" name="TextBox 12"/>
          <p:cNvSpPr txBox="1"/>
          <p:nvPr/>
        </p:nvSpPr>
        <p:spPr>
          <a:xfrm>
            <a:off x="356161" y="708214"/>
            <a:ext cx="8870868" cy="2646878"/>
          </a:xfrm>
          <a:prstGeom prst="rect">
            <a:avLst/>
          </a:prstGeom>
          <a:noFill/>
        </p:spPr>
        <p:txBody>
          <a:bodyPr wrap="square" rtlCol="0">
            <a:spAutoFit/>
          </a:bodyPr>
          <a:lstStyle/>
          <a:p>
            <a:r>
              <a:rPr lang="en-US" sz="16600" b="1" dirty="0" smtClean="0"/>
              <a:t>fingers</a:t>
            </a:r>
            <a:endParaRPr lang="en-US" sz="16600" b="1" dirty="0"/>
          </a:p>
        </p:txBody>
      </p:sp>
      <p:sp>
        <p:nvSpPr>
          <p:cNvPr id="14" name="TextBox 13"/>
          <p:cNvSpPr txBox="1"/>
          <p:nvPr/>
        </p:nvSpPr>
        <p:spPr>
          <a:xfrm>
            <a:off x="598087" y="1346996"/>
            <a:ext cx="7073837" cy="2646878"/>
          </a:xfrm>
          <a:prstGeom prst="rect">
            <a:avLst/>
          </a:prstGeom>
          <a:noFill/>
        </p:spPr>
        <p:txBody>
          <a:bodyPr wrap="square" rtlCol="0">
            <a:spAutoFit/>
          </a:bodyPr>
          <a:lstStyle/>
          <a:p>
            <a:r>
              <a:rPr lang="en-US" sz="16600" b="1" dirty="0" smtClean="0"/>
              <a:t>fingers</a:t>
            </a:r>
            <a:endParaRPr lang="en-US" sz="16600" b="1" dirty="0"/>
          </a:p>
        </p:txBody>
      </p:sp>
      <p:sp>
        <p:nvSpPr>
          <p:cNvPr id="16" name="TextBox 15"/>
          <p:cNvSpPr txBox="1"/>
          <p:nvPr/>
        </p:nvSpPr>
        <p:spPr>
          <a:xfrm>
            <a:off x="1211448" y="1939837"/>
            <a:ext cx="6753203" cy="2646878"/>
          </a:xfrm>
          <a:prstGeom prst="rect">
            <a:avLst/>
          </a:prstGeom>
          <a:noFill/>
        </p:spPr>
        <p:txBody>
          <a:bodyPr wrap="square" rtlCol="0">
            <a:spAutoFit/>
          </a:bodyPr>
          <a:lstStyle/>
          <a:p>
            <a:r>
              <a:rPr lang="en-US" sz="16600" b="1" dirty="0" smtClean="0"/>
              <a:t>fingers</a:t>
            </a:r>
            <a:endParaRPr lang="en-US" sz="16600" b="1" dirty="0"/>
          </a:p>
        </p:txBody>
      </p:sp>
      <p:sp>
        <p:nvSpPr>
          <p:cNvPr id="17" name="TextBox 16"/>
          <p:cNvSpPr txBox="1"/>
          <p:nvPr/>
        </p:nvSpPr>
        <p:spPr>
          <a:xfrm>
            <a:off x="2235132" y="2645521"/>
            <a:ext cx="6300364" cy="2646878"/>
          </a:xfrm>
          <a:prstGeom prst="rect">
            <a:avLst/>
          </a:prstGeom>
          <a:noFill/>
        </p:spPr>
        <p:txBody>
          <a:bodyPr wrap="square" rtlCol="0">
            <a:spAutoFit/>
          </a:bodyPr>
          <a:lstStyle/>
          <a:p>
            <a:r>
              <a:rPr lang="en-US" sz="16600" b="1" dirty="0" smtClean="0"/>
              <a:t>nose</a:t>
            </a:r>
            <a:endParaRPr lang="en-US" sz="16600" b="1" dirty="0"/>
          </a:p>
        </p:txBody>
      </p:sp>
      <p:sp>
        <p:nvSpPr>
          <p:cNvPr id="18" name="TextBox 17"/>
          <p:cNvSpPr txBox="1"/>
          <p:nvPr/>
        </p:nvSpPr>
        <p:spPr>
          <a:xfrm>
            <a:off x="36941" y="2121417"/>
            <a:ext cx="8949141" cy="2646878"/>
          </a:xfrm>
          <a:prstGeom prst="rect">
            <a:avLst/>
          </a:prstGeom>
          <a:noFill/>
        </p:spPr>
        <p:txBody>
          <a:bodyPr wrap="square" rtlCol="0">
            <a:spAutoFit/>
          </a:bodyPr>
          <a:lstStyle/>
          <a:p>
            <a:r>
              <a:rPr lang="en-US" sz="16600" b="1" dirty="0" smtClean="0"/>
              <a:t>nose</a:t>
            </a:r>
            <a:endParaRPr lang="en-US" sz="16600" b="1" dirty="0"/>
          </a:p>
        </p:txBody>
      </p:sp>
      <p:sp>
        <p:nvSpPr>
          <p:cNvPr id="19" name="TextBox 18"/>
          <p:cNvSpPr txBox="1"/>
          <p:nvPr/>
        </p:nvSpPr>
        <p:spPr>
          <a:xfrm>
            <a:off x="441052" y="2599797"/>
            <a:ext cx="7291448" cy="2646878"/>
          </a:xfrm>
          <a:prstGeom prst="rect">
            <a:avLst/>
          </a:prstGeom>
          <a:noFill/>
        </p:spPr>
        <p:txBody>
          <a:bodyPr wrap="square" rtlCol="0">
            <a:spAutoFit/>
          </a:bodyPr>
          <a:lstStyle/>
          <a:p>
            <a:r>
              <a:rPr lang="en-US" sz="16600" b="1" dirty="0" smtClean="0"/>
              <a:t>apple</a:t>
            </a:r>
            <a:endParaRPr lang="en-US" sz="16600" b="1" dirty="0"/>
          </a:p>
        </p:txBody>
      </p:sp>
      <p:sp>
        <p:nvSpPr>
          <p:cNvPr id="29" name="TextBox 28"/>
          <p:cNvSpPr txBox="1"/>
          <p:nvPr/>
        </p:nvSpPr>
        <p:spPr>
          <a:xfrm>
            <a:off x="2205295" y="1632171"/>
            <a:ext cx="6810128" cy="5709255"/>
          </a:xfrm>
          <a:prstGeom prst="rect">
            <a:avLst/>
          </a:prstGeom>
          <a:noFill/>
        </p:spPr>
        <p:txBody>
          <a:bodyPr wrap="square" rtlCol="0">
            <a:spAutoFit/>
          </a:bodyPr>
          <a:lstStyle/>
          <a:p>
            <a:r>
              <a:rPr lang="en-US" sz="16600" b="1" dirty="0" smtClean="0"/>
              <a:t>fingers</a:t>
            </a:r>
          </a:p>
          <a:p>
            <a:endParaRPr lang="en-US" sz="19900" b="1" dirty="0"/>
          </a:p>
        </p:txBody>
      </p:sp>
      <p:sp>
        <p:nvSpPr>
          <p:cNvPr id="30" name="TextBox 29"/>
          <p:cNvSpPr txBox="1"/>
          <p:nvPr/>
        </p:nvSpPr>
        <p:spPr>
          <a:xfrm>
            <a:off x="1743255" y="1570778"/>
            <a:ext cx="6862496" cy="2646878"/>
          </a:xfrm>
          <a:prstGeom prst="rect">
            <a:avLst/>
          </a:prstGeom>
          <a:noFill/>
        </p:spPr>
        <p:txBody>
          <a:bodyPr wrap="square" rtlCol="0">
            <a:spAutoFit/>
          </a:bodyPr>
          <a:lstStyle/>
          <a:p>
            <a:r>
              <a:rPr lang="en-US" sz="16600" b="1" dirty="0" smtClean="0"/>
              <a:t>apple</a:t>
            </a:r>
            <a:endParaRPr lang="en-US" sz="16600" b="1" dirty="0"/>
          </a:p>
        </p:txBody>
      </p:sp>
      <p:sp>
        <p:nvSpPr>
          <p:cNvPr id="32" name="TextBox 31"/>
          <p:cNvSpPr txBox="1"/>
          <p:nvPr/>
        </p:nvSpPr>
        <p:spPr>
          <a:xfrm>
            <a:off x="497368" y="1402989"/>
            <a:ext cx="6430919" cy="2646878"/>
          </a:xfrm>
          <a:prstGeom prst="rect">
            <a:avLst/>
          </a:prstGeom>
          <a:noFill/>
        </p:spPr>
        <p:txBody>
          <a:bodyPr wrap="square" rtlCol="0">
            <a:spAutoFit/>
          </a:bodyPr>
          <a:lstStyle/>
          <a:p>
            <a:r>
              <a:rPr lang="en-US" sz="16600" b="1" dirty="0" smtClean="0"/>
              <a:t>apple</a:t>
            </a:r>
            <a:endParaRPr lang="en-US" sz="16600" b="1" dirty="0"/>
          </a:p>
        </p:txBody>
      </p:sp>
      <p:sp>
        <p:nvSpPr>
          <p:cNvPr id="33" name="TextBox 32"/>
          <p:cNvSpPr txBox="1"/>
          <p:nvPr/>
        </p:nvSpPr>
        <p:spPr>
          <a:xfrm>
            <a:off x="1462915" y="2664187"/>
            <a:ext cx="7464486" cy="2646878"/>
          </a:xfrm>
          <a:prstGeom prst="rect">
            <a:avLst/>
          </a:prstGeom>
          <a:noFill/>
        </p:spPr>
        <p:txBody>
          <a:bodyPr wrap="square" rtlCol="0">
            <a:spAutoFit/>
          </a:bodyPr>
          <a:lstStyle/>
          <a:p>
            <a:r>
              <a:rPr lang="en-US" sz="16600" b="1" dirty="0" smtClean="0"/>
              <a:t>apple</a:t>
            </a:r>
            <a:endParaRPr lang="en-US" sz="16600" b="1" dirty="0"/>
          </a:p>
        </p:txBody>
      </p:sp>
      <p:sp>
        <p:nvSpPr>
          <p:cNvPr id="34" name="TextBox 33"/>
          <p:cNvSpPr txBox="1"/>
          <p:nvPr/>
        </p:nvSpPr>
        <p:spPr>
          <a:xfrm>
            <a:off x="944178" y="1929685"/>
            <a:ext cx="6489347" cy="2646878"/>
          </a:xfrm>
          <a:prstGeom prst="rect">
            <a:avLst/>
          </a:prstGeom>
          <a:noFill/>
        </p:spPr>
        <p:txBody>
          <a:bodyPr wrap="square" rtlCol="0">
            <a:spAutoFit/>
          </a:bodyPr>
          <a:lstStyle/>
          <a:p>
            <a:r>
              <a:rPr lang="en-US" sz="16600" b="1" dirty="0" smtClean="0"/>
              <a:t>fingers</a:t>
            </a:r>
            <a:endParaRPr lang="en-US" sz="23900" b="1" dirty="0"/>
          </a:p>
        </p:txBody>
      </p:sp>
      <p:sp>
        <p:nvSpPr>
          <p:cNvPr id="41" name="TextBox 40"/>
          <p:cNvSpPr txBox="1"/>
          <p:nvPr/>
        </p:nvSpPr>
        <p:spPr>
          <a:xfrm>
            <a:off x="7125195" y="419789"/>
            <a:ext cx="1979019" cy="369332"/>
          </a:xfrm>
          <a:prstGeom prst="rect">
            <a:avLst/>
          </a:prstGeom>
          <a:noFill/>
        </p:spPr>
        <p:txBody>
          <a:bodyPr wrap="square" rtlCol="0">
            <a:spAutoFit/>
          </a:bodyPr>
          <a:lstStyle/>
          <a:p>
            <a:r>
              <a:rPr lang="en-US" dirty="0" smtClean="0">
                <a:solidFill>
                  <a:srgbClr val="FF0000"/>
                </a:solidFill>
              </a:rPr>
              <a:t>Tool</a:t>
            </a:r>
            <a:r>
              <a:rPr lang="en-US" dirty="0" smtClean="0"/>
              <a:t> 1 voice mode</a:t>
            </a:r>
            <a:endParaRPr lang="en-US" dirty="0"/>
          </a:p>
        </p:txBody>
      </p:sp>
    </p:spTree>
    <p:extLst>
      <p:ext uri="{BB962C8B-B14F-4D97-AF65-F5344CB8AC3E}">
        <p14:creationId xmlns:p14="http://schemas.microsoft.com/office/powerpoint/2010/main" val="2515011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xit" presetSubtype="0" fill="hold" grpId="0" nodeType="clickEffect">
                                  <p:stCondLst>
                                    <p:cond delay="0"/>
                                  </p:stCondLst>
                                  <p:childTnLst>
                                    <p:animEffect transition="out" filter="fade">
                                      <p:cBhvr>
                                        <p:cTn id="12" dur="1000"/>
                                        <p:tgtEl>
                                          <p:spTgt spid="6">
                                            <p:txEl>
                                              <p:pRg st="0" end="0"/>
                                            </p:txEl>
                                          </p:spTgt>
                                        </p:tgtEl>
                                      </p:cBhvr>
                                    </p:animEffect>
                                    <p:anim calcmode="lin" valueType="num">
                                      <p:cBhvr>
                                        <p:cTn id="13" dur="1000"/>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p:tgtEl>
                                          <p:spTgt spid="6">
                                            <p:txEl>
                                              <p:pRg st="0" end="0"/>
                                            </p:txEl>
                                          </p:spTgt>
                                        </p:tgtEl>
                                        <p:attrNameLst>
                                          <p:attrName>ppt_y</p:attrName>
                                        </p:attrNameLst>
                                      </p:cBhvr>
                                      <p:tavLst>
                                        <p:tav tm="0">
                                          <p:val>
                                            <p:strVal val="ppt_y"/>
                                          </p:val>
                                        </p:tav>
                                        <p:tav tm="100000">
                                          <p:val>
                                            <p:strVal val="ppt_y+.1"/>
                                          </p:val>
                                        </p:tav>
                                      </p:tavLst>
                                    </p:anim>
                                    <p:set>
                                      <p:cBhvr>
                                        <p:cTn id="15" dur="1" fill="hold">
                                          <p:stCondLst>
                                            <p:cond delay="999"/>
                                          </p:stCondLst>
                                        </p:cTn>
                                        <p:tgtEl>
                                          <p:spTgt spid="6">
                                            <p:txEl>
                                              <p:pRg st="0" end="0"/>
                                            </p:txEl>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grpId="0" nodeType="clickEffect">
                                  <p:stCondLst>
                                    <p:cond delay="0"/>
                                  </p:stCondLst>
                                  <p:childTnLst>
                                    <p:anim calcmode="lin" valueType="num">
                                      <p:cBhvr additive="base">
                                        <p:cTn id="25" dur="500"/>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6" dur="500"/>
                                        <p:tgtEl>
                                          <p:spTgt spid="8">
                                            <p:txEl>
                                              <p:pRg st="0" end="0"/>
                                            </p:txEl>
                                          </p:spTgt>
                                        </p:tgtEl>
                                        <p:attrNameLst>
                                          <p:attrName>ppt_y</p:attrName>
                                        </p:attrNameLst>
                                      </p:cBhvr>
                                      <p:tavLst>
                                        <p:tav tm="0">
                                          <p:val>
                                            <p:strVal val="ppt_y"/>
                                          </p:val>
                                        </p:tav>
                                        <p:tav tm="100000">
                                          <p:val>
                                            <p:strVal val="1+ppt_h/2"/>
                                          </p:val>
                                        </p:tav>
                                      </p:tavLst>
                                    </p:anim>
                                    <p:set>
                                      <p:cBhvr>
                                        <p:cTn id="27" dur="1" fill="hold">
                                          <p:stCondLst>
                                            <p:cond delay="499"/>
                                          </p:stCondLst>
                                        </p:cTn>
                                        <p:tgtEl>
                                          <p:spTgt spid="8">
                                            <p:txEl>
                                              <p:pRg st="0" end="0"/>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 calcmode="lin" valueType="num">
                                      <p:cBhvr additive="base">
                                        <p:cTn id="3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xit" presetSubtype="4" fill="hold" nodeType="clickEffect">
                                  <p:stCondLst>
                                    <p:cond delay="0"/>
                                  </p:stCondLst>
                                  <p:childTnLst>
                                    <p:anim calcmode="lin" valueType="num">
                                      <p:cBhvr additive="base">
                                        <p:cTn id="37" dur="500"/>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8" dur="500"/>
                                        <p:tgtEl>
                                          <p:spTgt spid="9">
                                            <p:txEl>
                                              <p:pRg st="0" end="0"/>
                                            </p:txEl>
                                          </p:spTgt>
                                        </p:tgtEl>
                                        <p:attrNameLst>
                                          <p:attrName>ppt_y</p:attrName>
                                        </p:attrNameLst>
                                      </p:cBhvr>
                                      <p:tavLst>
                                        <p:tav tm="0">
                                          <p:val>
                                            <p:strVal val="ppt_y"/>
                                          </p:val>
                                        </p:tav>
                                        <p:tav tm="100000">
                                          <p:val>
                                            <p:strVal val="1+ppt_h/2"/>
                                          </p:val>
                                        </p:tav>
                                      </p:tavLst>
                                    </p:anim>
                                    <p:set>
                                      <p:cBhvr>
                                        <p:cTn id="39"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ppt_x"/>
                                          </p:val>
                                        </p:tav>
                                        <p:tav tm="100000">
                                          <p:val>
                                            <p:strVal val="#ppt_x"/>
                                          </p:val>
                                        </p:tav>
                                      </p:tavLst>
                                    </p:anim>
                                    <p:anim calcmode="lin" valueType="num">
                                      <p:cBhvr additive="base">
                                        <p:cTn id="4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xit" presetSubtype="4" fill="hold" grpId="1" nodeType="clickEffect">
                                  <p:stCondLst>
                                    <p:cond delay="0"/>
                                  </p:stCondLst>
                                  <p:childTnLst>
                                    <p:anim calcmode="lin" valueType="num">
                                      <p:cBhvr additive="base">
                                        <p:cTn id="49" dur="500"/>
                                        <p:tgtEl>
                                          <p:spTgt spid="21"/>
                                        </p:tgtEl>
                                        <p:attrNameLst>
                                          <p:attrName>ppt_x</p:attrName>
                                        </p:attrNameLst>
                                      </p:cBhvr>
                                      <p:tavLst>
                                        <p:tav tm="0">
                                          <p:val>
                                            <p:strVal val="ppt_x"/>
                                          </p:val>
                                        </p:tav>
                                        <p:tav tm="100000">
                                          <p:val>
                                            <p:strVal val="ppt_x"/>
                                          </p:val>
                                        </p:tav>
                                      </p:tavLst>
                                    </p:anim>
                                    <p:anim calcmode="lin" valueType="num">
                                      <p:cBhvr additive="base">
                                        <p:cTn id="50" dur="500"/>
                                        <p:tgtEl>
                                          <p:spTgt spid="21"/>
                                        </p:tgtEl>
                                        <p:attrNameLst>
                                          <p:attrName>ppt_y</p:attrName>
                                        </p:attrNameLst>
                                      </p:cBhvr>
                                      <p:tavLst>
                                        <p:tav tm="0">
                                          <p:val>
                                            <p:strVal val="ppt_y"/>
                                          </p:val>
                                        </p:tav>
                                        <p:tav tm="100000">
                                          <p:val>
                                            <p:strVal val="1+ppt_h/2"/>
                                          </p:val>
                                        </p:tav>
                                      </p:tavLst>
                                    </p:anim>
                                    <p:set>
                                      <p:cBhvr>
                                        <p:cTn id="51" dur="1" fill="hold">
                                          <p:stCondLst>
                                            <p:cond delay="499"/>
                                          </p:stCondLst>
                                        </p:cTn>
                                        <p:tgtEl>
                                          <p:spTgt spid="21"/>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 calcmode="lin" valueType="num">
                                      <p:cBhvr additive="base">
                                        <p:cTn id="5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0" nodeType="clickEffect">
                                  <p:stCondLst>
                                    <p:cond delay="0"/>
                                  </p:stCondLst>
                                  <p:childTnLst>
                                    <p:anim calcmode="lin" valueType="num">
                                      <p:cBhvr additive="base">
                                        <p:cTn id="61" dur="500"/>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62" dur="500"/>
                                        <p:tgtEl>
                                          <p:spTgt spid="12">
                                            <p:txEl>
                                              <p:pRg st="0" end="0"/>
                                            </p:txEl>
                                          </p:spTgt>
                                        </p:tgtEl>
                                        <p:attrNameLst>
                                          <p:attrName>ppt_y</p:attrName>
                                        </p:attrNameLst>
                                      </p:cBhvr>
                                      <p:tavLst>
                                        <p:tav tm="0">
                                          <p:val>
                                            <p:strVal val="ppt_y"/>
                                          </p:val>
                                        </p:tav>
                                        <p:tav tm="100000">
                                          <p:val>
                                            <p:strVal val="1+ppt_h/2"/>
                                          </p:val>
                                        </p:tav>
                                      </p:tavLst>
                                    </p:anim>
                                    <p:set>
                                      <p:cBhvr>
                                        <p:cTn id="63" dur="1" fill="hold">
                                          <p:stCondLst>
                                            <p:cond delay="499"/>
                                          </p:stCondLst>
                                        </p:cTn>
                                        <p:tgtEl>
                                          <p:spTgt spid="12">
                                            <p:txEl>
                                              <p:pRg st="0" end="0"/>
                                            </p:txEl>
                                          </p:spTgt>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additive="base">
                                        <p:cTn id="68" dur="500" fill="hold"/>
                                        <p:tgtEl>
                                          <p:spTgt spid="13"/>
                                        </p:tgtEl>
                                        <p:attrNameLst>
                                          <p:attrName>ppt_x</p:attrName>
                                        </p:attrNameLst>
                                      </p:cBhvr>
                                      <p:tavLst>
                                        <p:tav tm="0">
                                          <p:val>
                                            <p:strVal val="#ppt_x"/>
                                          </p:val>
                                        </p:tav>
                                        <p:tav tm="100000">
                                          <p:val>
                                            <p:strVal val="#ppt_x"/>
                                          </p:val>
                                        </p:tav>
                                      </p:tavLst>
                                    </p:anim>
                                    <p:anim calcmode="lin" valueType="num">
                                      <p:cBhvr additive="base">
                                        <p:cTn id="6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xit" presetSubtype="4" fill="hold" grpId="1" nodeType="clickEffect">
                                  <p:stCondLst>
                                    <p:cond delay="0"/>
                                  </p:stCondLst>
                                  <p:childTnLst>
                                    <p:anim calcmode="lin" valueType="num">
                                      <p:cBhvr additive="base">
                                        <p:cTn id="73" dur="500"/>
                                        <p:tgtEl>
                                          <p:spTgt spid="13"/>
                                        </p:tgtEl>
                                        <p:attrNameLst>
                                          <p:attrName>ppt_x</p:attrName>
                                        </p:attrNameLst>
                                      </p:cBhvr>
                                      <p:tavLst>
                                        <p:tav tm="0">
                                          <p:val>
                                            <p:strVal val="ppt_x"/>
                                          </p:val>
                                        </p:tav>
                                        <p:tav tm="100000">
                                          <p:val>
                                            <p:strVal val="ppt_x"/>
                                          </p:val>
                                        </p:tav>
                                      </p:tavLst>
                                    </p:anim>
                                    <p:anim calcmode="lin" valueType="num">
                                      <p:cBhvr additive="base">
                                        <p:cTn id="74" dur="500"/>
                                        <p:tgtEl>
                                          <p:spTgt spid="13"/>
                                        </p:tgtEl>
                                        <p:attrNameLst>
                                          <p:attrName>ppt_y</p:attrName>
                                        </p:attrNameLst>
                                      </p:cBhvr>
                                      <p:tavLst>
                                        <p:tav tm="0">
                                          <p:val>
                                            <p:strVal val="ppt_y"/>
                                          </p:val>
                                        </p:tav>
                                        <p:tav tm="100000">
                                          <p:val>
                                            <p:strVal val="1+ppt_h/2"/>
                                          </p:val>
                                        </p:tav>
                                      </p:tavLst>
                                    </p:anim>
                                    <p:set>
                                      <p:cBhvr>
                                        <p:cTn id="75" dur="1" fill="hold">
                                          <p:stCondLst>
                                            <p:cond delay="499"/>
                                          </p:stCondLst>
                                        </p:cTn>
                                        <p:tgtEl>
                                          <p:spTgt spid="13"/>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14">
                                            <p:txEl>
                                              <p:pRg st="0" end="0"/>
                                            </p:txEl>
                                          </p:spTgt>
                                        </p:tgtEl>
                                        <p:attrNameLst>
                                          <p:attrName>style.visibility</p:attrName>
                                        </p:attrNameLst>
                                      </p:cBhvr>
                                      <p:to>
                                        <p:strVal val="visible"/>
                                      </p:to>
                                    </p:set>
                                    <p:anim calcmode="lin" valueType="num">
                                      <p:cBhvr additive="base">
                                        <p:cTn id="80"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xit" presetSubtype="4" fill="hold" grpId="0" nodeType="clickEffect">
                                  <p:stCondLst>
                                    <p:cond delay="0"/>
                                  </p:stCondLst>
                                  <p:childTnLst>
                                    <p:anim calcmode="lin" valueType="num">
                                      <p:cBhvr additive="base">
                                        <p:cTn id="85" dur="500"/>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6" dur="500"/>
                                        <p:tgtEl>
                                          <p:spTgt spid="14">
                                            <p:txEl>
                                              <p:pRg st="0" end="0"/>
                                            </p:txEl>
                                          </p:spTgt>
                                        </p:tgtEl>
                                        <p:attrNameLst>
                                          <p:attrName>ppt_y</p:attrName>
                                        </p:attrNameLst>
                                      </p:cBhvr>
                                      <p:tavLst>
                                        <p:tav tm="0">
                                          <p:val>
                                            <p:strVal val="ppt_y"/>
                                          </p:val>
                                        </p:tav>
                                        <p:tav tm="100000">
                                          <p:val>
                                            <p:strVal val="1+ppt_h/2"/>
                                          </p:val>
                                        </p:tav>
                                      </p:tavLst>
                                    </p:anim>
                                    <p:set>
                                      <p:cBhvr>
                                        <p:cTn id="87" dur="1" fill="hold">
                                          <p:stCondLst>
                                            <p:cond delay="499"/>
                                          </p:stCondLst>
                                        </p:cTn>
                                        <p:tgtEl>
                                          <p:spTgt spid="14">
                                            <p:txEl>
                                              <p:pRg st="0" end="0"/>
                                            </p:txEl>
                                          </p:spTgt>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nodeType="clickEffect">
                                  <p:stCondLst>
                                    <p:cond delay="0"/>
                                  </p:stCondLst>
                                  <p:childTnLst>
                                    <p:set>
                                      <p:cBhvr>
                                        <p:cTn id="91" dur="1" fill="hold">
                                          <p:stCondLst>
                                            <p:cond delay="0"/>
                                          </p:stCondLst>
                                        </p:cTn>
                                        <p:tgtEl>
                                          <p:spTgt spid="16">
                                            <p:txEl>
                                              <p:pRg st="0" end="0"/>
                                            </p:txEl>
                                          </p:spTgt>
                                        </p:tgtEl>
                                        <p:attrNameLst>
                                          <p:attrName>style.visibility</p:attrName>
                                        </p:attrNameLst>
                                      </p:cBhvr>
                                      <p:to>
                                        <p:strVal val="visible"/>
                                      </p:to>
                                    </p:set>
                                    <p:anim calcmode="lin" valueType="num">
                                      <p:cBhvr additive="base">
                                        <p:cTn id="92"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93"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xit" presetSubtype="4" fill="hold" grpId="0" nodeType="clickEffect">
                                  <p:stCondLst>
                                    <p:cond delay="0"/>
                                  </p:stCondLst>
                                  <p:childTnLst>
                                    <p:anim calcmode="lin" valueType="num">
                                      <p:cBhvr additive="base">
                                        <p:cTn id="97" dur="500"/>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98" dur="500"/>
                                        <p:tgtEl>
                                          <p:spTgt spid="16">
                                            <p:txEl>
                                              <p:pRg st="0" end="0"/>
                                            </p:txEl>
                                          </p:spTgt>
                                        </p:tgtEl>
                                        <p:attrNameLst>
                                          <p:attrName>ppt_y</p:attrName>
                                        </p:attrNameLst>
                                      </p:cBhvr>
                                      <p:tavLst>
                                        <p:tav tm="0">
                                          <p:val>
                                            <p:strVal val="ppt_y"/>
                                          </p:val>
                                        </p:tav>
                                        <p:tav tm="100000">
                                          <p:val>
                                            <p:strVal val="1+ppt_h/2"/>
                                          </p:val>
                                        </p:tav>
                                      </p:tavLst>
                                    </p:anim>
                                    <p:set>
                                      <p:cBhvr>
                                        <p:cTn id="99" dur="1" fill="hold">
                                          <p:stCondLst>
                                            <p:cond delay="499"/>
                                          </p:stCondLst>
                                        </p:cTn>
                                        <p:tgtEl>
                                          <p:spTgt spid="16">
                                            <p:txEl>
                                              <p:pRg st="0" end="0"/>
                                            </p:txEl>
                                          </p:spTgt>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grpId="0" nodeType="clickEffect">
                                  <p:stCondLst>
                                    <p:cond delay="0"/>
                                  </p:stCondLst>
                                  <p:childTnLst>
                                    <p:set>
                                      <p:cBhvr>
                                        <p:cTn id="103" dur="1" fill="hold">
                                          <p:stCondLst>
                                            <p:cond delay="0"/>
                                          </p:stCondLst>
                                        </p:cTn>
                                        <p:tgtEl>
                                          <p:spTgt spid="17"/>
                                        </p:tgtEl>
                                        <p:attrNameLst>
                                          <p:attrName>style.visibility</p:attrName>
                                        </p:attrNameLst>
                                      </p:cBhvr>
                                      <p:to>
                                        <p:strVal val="visible"/>
                                      </p:to>
                                    </p:set>
                                    <p:anim calcmode="lin" valueType="num">
                                      <p:cBhvr additive="base">
                                        <p:cTn id="104" dur="500" fill="hold"/>
                                        <p:tgtEl>
                                          <p:spTgt spid="17"/>
                                        </p:tgtEl>
                                        <p:attrNameLst>
                                          <p:attrName>ppt_x</p:attrName>
                                        </p:attrNameLst>
                                      </p:cBhvr>
                                      <p:tavLst>
                                        <p:tav tm="0">
                                          <p:val>
                                            <p:strVal val="#ppt_x"/>
                                          </p:val>
                                        </p:tav>
                                        <p:tav tm="100000">
                                          <p:val>
                                            <p:strVal val="#ppt_x"/>
                                          </p:val>
                                        </p:tav>
                                      </p:tavLst>
                                    </p:anim>
                                    <p:anim calcmode="lin" valueType="num">
                                      <p:cBhvr additive="base">
                                        <p:cTn id="10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xit" presetSubtype="4" fill="hold" grpId="1" nodeType="clickEffect">
                                  <p:stCondLst>
                                    <p:cond delay="0"/>
                                  </p:stCondLst>
                                  <p:childTnLst>
                                    <p:anim calcmode="lin" valueType="num">
                                      <p:cBhvr additive="base">
                                        <p:cTn id="109" dur="500"/>
                                        <p:tgtEl>
                                          <p:spTgt spid="17"/>
                                        </p:tgtEl>
                                        <p:attrNameLst>
                                          <p:attrName>ppt_x</p:attrName>
                                        </p:attrNameLst>
                                      </p:cBhvr>
                                      <p:tavLst>
                                        <p:tav tm="0">
                                          <p:val>
                                            <p:strVal val="ppt_x"/>
                                          </p:val>
                                        </p:tav>
                                        <p:tav tm="100000">
                                          <p:val>
                                            <p:strVal val="ppt_x"/>
                                          </p:val>
                                        </p:tav>
                                      </p:tavLst>
                                    </p:anim>
                                    <p:anim calcmode="lin" valueType="num">
                                      <p:cBhvr additive="base">
                                        <p:cTn id="110" dur="500"/>
                                        <p:tgtEl>
                                          <p:spTgt spid="17"/>
                                        </p:tgtEl>
                                        <p:attrNameLst>
                                          <p:attrName>ppt_y</p:attrName>
                                        </p:attrNameLst>
                                      </p:cBhvr>
                                      <p:tavLst>
                                        <p:tav tm="0">
                                          <p:val>
                                            <p:strVal val="ppt_y"/>
                                          </p:val>
                                        </p:tav>
                                        <p:tav tm="100000">
                                          <p:val>
                                            <p:strVal val="1+ppt_h/2"/>
                                          </p:val>
                                        </p:tav>
                                      </p:tavLst>
                                    </p:anim>
                                    <p:set>
                                      <p:cBhvr>
                                        <p:cTn id="111" dur="1" fill="hold">
                                          <p:stCondLst>
                                            <p:cond delay="499"/>
                                          </p:stCondLst>
                                        </p:cTn>
                                        <p:tgtEl>
                                          <p:spTgt spid="17"/>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18"/>
                                        </p:tgtEl>
                                        <p:attrNameLst>
                                          <p:attrName>style.visibility</p:attrName>
                                        </p:attrNameLst>
                                      </p:cBhvr>
                                      <p:to>
                                        <p:strVal val="visible"/>
                                      </p:to>
                                    </p:set>
                                    <p:anim calcmode="lin" valueType="num">
                                      <p:cBhvr additive="base">
                                        <p:cTn id="116" dur="500" fill="hold"/>
                                        <p:tgtEl>
                                          <p:spTgt spid="18"/>
                                        </p:tgtEl>
                                        <p:attrNameLst>
                                          <p:attrName>ppt_x</p:attrName>
                                        </p:attrNameLst>
                                      </p:cBhvr>
                                      <p:tavLst>
                                        <p:tav tm="0">
                                          <p:val>
                                            <p:strVal val="#ppt_x"/>
                                          </p:val>
                                        </p:tav>
                                        <p:tav tm="100000">
                                          <p:val>
                                            <p:strVal val="#ppt_x"/>
                                          </p:val>
                                        </p:tav>
                                      </p:tavLst>
                                    </p:anim>
                                    <p:anim calcmode="lin" valueType="num">
                                      <p:cBhvr additive="base">
                                        <p:cTn id="1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xit" presetSubtype="4" fill="hold" grpId="1" nodeType="clickEffect">
                                  <p:stCondLst>
                                    <p:cond delay="0"/>
                                  </p:stCondLst>
                                  <p:childTnLst>
                                    <p:anim calcmode="lin" valueType="num">
                                      <p:cBhvr additive="base">
                                        <p:cTn id="121" dur="500"/>
                                        <p:tgtEl>
                                          <p:spTgt spid="18"/>
                                        </p:tgtEl>
                                        <p:attrNameLst>
                                          <p:attrName>ppt_x</p:attrName>
                                        </p:attrNameLst>
                                      </p:cBhvr>
                                      <p:tavLst>
                                        <p:tav tm="0">
                                          <p:val>
                                            <p:strVal val="ppt_x"/>
                                          </p:val>
                                        </p:tav>
                                        <p:tav tm="100000">
                                          <p:val>
                                            <p:strVal val="ppt_x"/>
                                          </p:val>
                                        </p:tav>
                                      </p:tavLst>
                                    </p:anim>
                                    <p:anim calcmode="lin" valueType="num">
                                      <p:cBhvr additive="base">
                                        <p:cTn id="122" dur="500"/>
                                        <p:tgtEl>
                                          <p:spTgt spid="18"/>
                                        </p:tgtEl>
                                        <p:attrNameLst>
                                          <p:attrName>ppt_y</p:attrName>
                                        </p:attrNameLst>
                                      </p:cBhvr>
                                      <p:tavLst>
                                        <p:tav tm="0">
                                          <p:val>
                                            <p:strVal val="ppt_y"/>
                                          </p:val>
                                        </p:tav>
                                        <p:tav tm="100000">
                                          <p:val>
                                            <p:strVal val="1+ppt_h/2"/>
                                          </p:val>
                                        </p:tav>
                                      </p:tavLst>
                                    </p:anim>
                                    <p:set>
                                      <p:cBhvr>
                                        <p:cTn id="123" dur="1" fill="hold">
                                          <p:stCondLst>
                                            <p:cond delay="499"/>
                                          </p:stCondLst>
                                        </p:cTn>
                                        <p:tgtEl>
                                          <p:spTgt spid="18"/>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nodeType="clickEffect">
                                  <p:stCondLst>
                                    <p:cond delay="0"/>
                                  </p:stCondLst>
                                  <p:childTnLst>
                                    <p:set>
                                      <p:cBhvr>
                                        <p:cTn id="127" dur="1" fill="hold">
                                          <p:stCondLst>
                                            <p:cond delay="0"/>
                                          </p:stCondLst>
                                        </p:cTn>
                                        <p:tgtEl>
                                          <p:spTgt spid="19">
                                            <p:txEl>
                                              <p:pRg st="0" end="0"/>
                                            </p:txEl>
                                          </p:spTgt>
                                        </p:tgtEl>
                                        <p:attrNameLst>
                                          <p:attrName>style.visibility</p:attrName>
                                        </p:attrNameLst>
                                      </p:cBhvr>
                                      <p:to>
                                        <p:strVal val="visible"/>
                                      </p:to>
                                    </p:set>
                                    <p:anim calcmode="lin" valueType="num">
                                      <p:cBhvr additive="base">
                                        <p:cTn id="128"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129"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 presetClass="exit" presetSubtype="4" fill="hold" grpId="0" nodeType="clickEffect">
                                  <p:stCondLst>
                                    <p:cond delay="0"/>
                                  </p:stCondLst>
                                  <p:childTnLst>
                                    <p:anim calcmode="lin" valueType="num">
                                      <p:cBhvr additive="base">
                                        <p:cTn id="133" dur="500"/>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134" dur="500"/>
                                        <p:tgtEl>
                                          <p:spTgt spid="19">
                                            <p:txEl>
                                              <p:pRg st="0" end="0"/>
                                            </p:txEl>
                                          </p:spTgt>
                                        </p:tgtEl>
                                        <p:attrNameLst>
                                          <p:attrName>ppt_y</p:attrName>
                                        </p:attrNameLst>
                                      </p:cBhvr>
                                      <p:tavLst>
                                        <p:tav tm="0">
                                          <p:val>
                                            <p:strVal val="ppt_y"/>
                                          </p:val>
                                        </p:tav>
                                        <p:tav tm="100000">
                                          <p:val>
                                            <p:strVal val="1+ppt_h/2"/>
                                          </p:val>
                                        </p:tav>
                                      </p:tavLst>
                                    </p:anim>
                                    <p:set>
                                      <p:cBhvr>
                                        <p:cTn id="135" dur="1" fill="hold">
                                          <p:stCondLst>
                                            <p:cond delay="499"/>
                                          </p:stCondLst>
                                        </p:cTn>
                                        <p:tgtEl>
                                          <p:spTgt spid="19">
                                            <p:txEl>
                                              <p:pRg st="0" end="0"/>
                                            </p:txEl>
                                          </p:spTgt>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2" presetClass="entr" presetSubtype="4" fill="hold" nodeType="clickEffect">
                                  <p:stCondLst>
                                    <p:cond delay="0"/>
                                  </p:stCondLst>
                                  <p:childTnLst>
                                    <p:set>
                                      <p:cBhvr>
                                        <p:cTn id="139" dur="1" fill="hold">
                                          <p:stCondLst>
                                            <p:cond delay="0"/>
                                          </p:stCondLst>
                                        </p:cTn>
                                        <p:tgtEl>
                                          <p:spTgt spid="29">
                                            <p:txEl>
                                              <p:pRg st="0" end="0"/>
                                            </p:txEl>
                                          </p:spTgt>
                                        </p:tgtEl>
                                        <p:attrNameLst>
                                          <p:attrName>style.visibility</p:attrName>
                                        </p:attrNameLst>
                                      </p:cBhvr>
                                      <p:to>
                                        <p:strVal val="visible"/>
                                      </p:to>
                                    </p:set>
                                    <p:anim calcmode="lin" valueType="num">
                                      <p:cBhvr additive="base">
                                        <p:cTn id="140"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141"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 presetClass="exit" presetSubtype="4" fill="hold" grpId="0" nodeType="clickEffect">
                                  <p:stCondLst>
                                    <p:cond delay="0"/>
                                  </p:stCondLst>
                                  <p:childTnLst>
                                    <p:anim calcmode="lin" valueType="num">
                                      <p:cBhvr additive="base">
                                        <p:cTn id="145" dur="500"/>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146" dur="500"/>
                                        <p:tgtEl>
                                          <p:spTgt spid="29">
                                            <p:txEl>
                                              <p:pRg st="0" end="0"/>
                                            </p:txEl>
                                          </p:spTgt>
                                        </p:tgtEl>
                                        <p:attrNameLst>
                                          <p:attrName>ppt_y</p:attrName>
                                        </p:attrNameLst>
                                      </p:cBhvr>
                                      <p:tavLst>
                                        <p:tav tm="0">
                                          <p:val>
                                            <p:strVal val="ppt_y"/>
                                          </p:val>
                                        </p:tav>
                                        <p:tav tm="100000">
                                          <p:val>
                                            <p:strVal val="1+ppt_h/2"/>
                                          </p:val>
                                        </p:tav>
                                      </p:tavLst>
                                    </p:anim>
                                    <p:set>
                                      <p:cBhvr>
                                        <p:cTn id="147" dur="1" fill="hold">
                                          <p:stCondLst>
                                            <p:cond delay="499"/>
                                          </p:stCondLst>
                                        </p:cTn>
                                        <p:tgtEl>
                                          <p:spTgt spid="29">
                                            <p:txEl>
                                              <p:pRg st="0" end="0"/>
                                            </p:txEl>
                                          </p:spTgt>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2" presetClass="entr" presetSubtype="4" fill="hold" nodeType="clickEffect">
                                  <p:stCondLst>
                                    <p:cond delay="0"/>
                                  </p:stCondLst>
                                  <p:childTnLst>
                                    <p:set>
                                      <p:cBhvr>
                                        <p:cTn id="151" dur="1" fill="hold">
                                          <p:stCondLst>
                                            <p:cond delay="0"/>
                                          </p:stCondLst>
                                        </p:cTn>
                                        <p:tgtEl>
                                          <p:spTgt spid="30">
                                            <p:txEl>
                                              <p:pRg st="0" end="0"/>
                                            </p:txEl>
                                          </p:spTgt>
                                        </p:tgtEl>
                                        <p:attrNameLst>
                                          <p:attrName>style.visibility</p:attrName>
                                        </p:attrNameLst>
                                      </p:cBhvr>
                                      <p:to>
                                        <p:strVal val="visible"/>
                                      </p:to>
                                    </p:set>
                                    <p:anim calcmode="lin" valueType="num">
                                      <p:cBhvr additive="base">
                                        <p:cTn id="152"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153"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2" presetClass="exit" presetSubtype="4" fill="hold" grpId="0" nodeType="clickEffect">
                                  <p:stCondLst>
                                    <p:cond delay="0"/>
                                  </p:stCondLst>
                                  <p:childTnLst>
                                    <p:anim calcmode="lin" valueType="num">
                                      <p:cBhvr additive="base">
                                        <p:cTn id="157" dur="500"/>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158" dur="500"/>
                                        <p:tgtEl>
                                          <p:spTgt spid="30">
                                            <p:txEl>
                                              <p:pRg st="0" end="0"/>
                                            </p:txEl>
                                          </p:spTgt>
                                        </p:tgtEl>
                                        <p:attrNameLst>
                                          <p:attrName>ppt_y</p:attrName>
                                        </p:attrNameLst>
                                      </p:cBhvr>
                                      <p:tavLst>
                                        <p:tav tm="0">
                                          <p:val>
                                            <p:strVal val="ppt_y"/>
                                          </p:val>
                                        </p:tav>
                                        <p:tav tm="100000">
                                          <p:val>
                                            <p:strVal val="1+ppt_h/2"/>
                                          </p:val>
                                        </p:tav>
                                      </p:tavLst>
                                    </p:anim>
                                    <p:set>
                                      <p:cBhvr>
                                        <p:cTn id="159" dur="1" fill="hold">
                                          <p:stCondLst>
                                            <p:cond delay="499"/>
                                          </p:stCondLst>
                                        </p:cTn>
                                        <p:tgtEl>
                                          <p:spTgt spid="30">
                                            <p:txEl>
                                              <p:pRg st="0" end="0"/>
                                            </p:txEl>
                                          </p:spTgt>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2" presetClass="entr" presetSubtype="4" fill="hold" nodeType="clickEffect">
                                  <p:stCondLst>
                                    <p:cond delay="0"/>
                                  </p:stCondLst>
                                  <p:childTnLst>
                                    <p:set>
                                      <p:cBhvr>
                                        <p:cTn id="163" dur="1" fill="hold">
                                          <p:stCondLst>
                                            <p:cond delay="0"/>
                                          </p:stCondLst>
                                        </p:cTn>
                                        <p:tgtEl>
                                          <p:spTgt spid="32">
                                            <p:txEl>
                                              <p:pRg st="0" end="0"/>
                                            </p:txEl>
                                          </p:spTgt>
                                        </p:tgtEl>
                                        <p:attrNameLst>
                                          <p:attrName>style.visibility</p:attrName>
                                        </p:attrNameLst>
                                      </p:cBhvr>
                                      <p:to>
                                        <p:strVal val="visible"/>
                                      </p:to>
                                    </p:set>
                                    <p:anim calcmode="lin" valueType="num">
                                      <p:cBhvr additive="base">
                                        <p:cTn id="164"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165"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2" presetClass="exit" presetSubtype="4" fill="hold" grpId="0" nodeType="clickEffect">
                                  <p:stCondLst>
                                    <p:cond delay="0"/>
                                  </p:stCondLst>
                                  <p:childTnLst>
                                    <p:anim calcmode="lin" valueType="num">
                                      <p:cBhvr additive="base">
                                        <p:cTn id="169" dur="500"/>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170" dur="500"/>
                                        <p:tgtEl>
                                          <p:spTgt spid="32">
                                            <p:txEl>
                                              <p:pRg st="0" end="0"/>
                                            </p:txEl>
                                          </p:spTgt>
                                        </p:tgtEl>
                                        <p:attrNameLst>
                                          <p:attrName>ppt_y</p:attrName>
                                        </p:attrNameLst>
                                      </p:cBhvr>
                                      <p:tavLst>
                                        <p:tav tm="0">
                                          <p:val>
                                            <p:strVal val="ppt_y"/>
                                          </p:val>
                                        </p:tav>
                                        <p:tav tm="100000">
                                          <p:val>
                                            <p:strVal val="1+ppt_h/2"/>
                                          </p:val>
                                        </p:tav>
                                      </p:tavLst>
                                    </p:anim>
                                    <p:set>
                                      <p:cBhvr>
                                        <p:cTn id="171" dur="1" fill="hold">
                                          <p:stCondLst>
                                            <p:cond delay="499"/>
                                          </p:stCondLst>
                                        </p:cTn>
                                        <p:tgtEl>
                                          <p:spTgt spid="32">
                                            <p:txEl>
                                              <p:pRg st="0" end="0"/>
                                            </p:txEl>
                                          </p:spTgt>
                                        </p:tgtEl>
                                        <p:attrNameLst>
                                          <p:attrName>style.visibility</p:attrName>
                                        </p:attrNameLst>
                                      </p:cBhvr>
                                      <p:to>
                                        <p:strVal val="hidden"/>
                                      </p:to>
                                    </p:set>
                                  </p:childTnLst>
                                </p:cTn>
                              </p:par>
                            </p:childTnLst>
                          </p:cTn>
                        </p:par>
                      </p:childTnLst>
                    </p:cTn>
                  </p:par>
                  <p:par>
                    <p:cTn id="172" fill="hold">
                      <p:stCondLst>
                        <p:cond delay="indefinite"/>
                      </p:stCondLst>
                      <p:childTnLst>
                        <p:par>
                          <p:cTn id="173" fill="hold">
                            <p:stCondLst>
                              <p:cond delay="0"/>
                            </p:stCondLst>
                            <p:childTnLst>
                              <p:par>
                                <p:cTn id="174" presetID="2" presetClass="entr" presetSubtype="4" fill="hold" nodeType="clickEffect">
                                  <p:stCondLst>
                                    <p:cond delay="0"/>
                                  </p:stCondLst>
                                  <p:childTnLst>
                                    <p:set>
                                      <p:cBhvr>
                                        <p:cTn id="175" dur="1" fill="hold">
                                          <p:stCondLst>
                                            <p:cond delay="0"/>
                                          </p:stCondLst>
                                        </p:cTn>
                                        <p:tgtEl>
                                          <p:spTgt spid="33">
                                            <p:txEl>
                                              <p:pRg st="0" end="0"/>
                                            </p:txEl>
                                          </p:spTgt>
                                        </p:tgtEl>
                                        <p:attrNameLst>
                                          <p:attrName>style.visibility</p:attrName>
                                        </p:attrNameLst>
                                      </p:cBhvr>
                                      <p:to>
                                        <p:strVal val="visible"/>
                                      </p:to>
                                    </p:set>
                                    <p:anim calcmode="lin" valueType="num">
                                      <p:cBhvr additive="base">
                                        <p:cTn id="176"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177"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2" presetClass="exit" presetSubtype="4" fill="hold" grpId="0" nodeType="clickEffect">
                                  <p:stCondLst>
                                    <p:cond delay="0"/>
                                  </p:stCondLst>
                                  <p:childTnLst>
                                    <p:anim calcmode="lin" valueType="num">
                                      <p:cBhvr additive="base">
                                        <p:cTn id="181" dur="500"/>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182" dur="500"/>
                                        <p:tgtEl>
                                          <p:spTgt spid="33">
                                            <p:txEl>
                                              <p:pRg st="0" end="0"/>
                                            </p:txEl>
                                          </p:spTgt>
                                        </p:tgtEl>
                                        <p:attrNameLst>
                                          <p:attrName>ppt_y</p:attrName>
                                        </p:attrNameLst>
                                      </p:cBhvr>
                                      <p:tavLst>
                                        <p:tav tm="0">
                                          <p:val>
                                            <p:strVal val="ppt_y"/>
                                          </p:val>
                                        </p:tav>
                                        <p:tav tm="100000">
                                          <p:val>
                                            <p:strVal val="1+ppt_h/2"/>
                                          </p:val>
                                        </p:tav>
                                      </p:tavLst>
                                    </p:anim>
                                    <p:set>
                                      <p:cBhvr>
                                        <p:cTn id="183" dur="1" fill="hold">
                                          <p:stCondLst>
                                            <p:cond delay="499"/>
                                          </p:stCondLst>
                                        </p:cTn>
                                        <p:tgtEl>
                                          <p:spTgt spid="33">
                                            <p:txEl>
                                              <p:pRg st="0" end="0"/>
                                            </p:txEl>
                                          </p:spTgt>
                                        </p:tgtEl>
                                        <p:attrNameLst>
                                          <p:attrName>style.visibility</p:attrName>
                                        </p:attrNameLst>
                                      </p:cBhvr>
                                      <p:to>
                                        <p:strVal val="hidden"/>
                                      </p:to>
                                    </p:set>
                                  </p:childTnLst>
                                </p:cTn>
                              </p:par>
                            </p:childTnLst>
                          </p:cTn>
                        </p:par>
                      </p:childTnLst>
                    </p:cTn>
                  </p:par>
                  <p:par>
                    <p:cTn id="184" fill="hold">
                      <p:stCondLst>
                        <p:cond delay="indefinite"/>
                      </p:stCondLst>
                      <p:childTnLst>
                        <p:par>
                          <p:cTn id="185" fill="hold">
                            <p:stCondLst>
                              <p:cond delay="0"/>
                            </p:stCondLst>
                            <p:childTnLst>
                              <p:par>
                                <p:cTn id="186" presetID="2" presetClass="entr" presetSubtype="4" fill="hold" nodeType="clickEffect">
                                  <p:stCondLst>
                                    <p:cond delay="0"/>
                                  </p:stCondLst>
                                  <p:childTnLst>
                                    <p:set>
                                      <p:cBhvr>
                                        <p:cTn id="187" dur="1" fill="hold">
                                          <p:stCondLst>
                                            <p:cond delay="0"/>
                                          </p:stCondLst>
                                        </p:cTn>
                                        <p:tgtEl>
                                          <p:spTgt spid="34">
                                            <p:txEl>
                                              <p:pRg st="0" end="0"/>
                                            </p:txEl>
                                          </p:spTgt>
                                        </p:tgtEl>
                                        <p:attrNameLst>
                                          <p:attrName>style.visibility</p:attrName>
                                        </p:attrNameLst>
                                      </p:cBhvr>
                                      <p:to>
                                        <p:strVal val="visible"/>
                                      </p:to>
                                    </p:set>
                                    <p:anim calcmode="lin" valueType="num">
                                      <p:cBhvr additive="base">
                                        <p:cTn id="188"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189"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xit" presetSubtype="4" fill="hold" nodeType="clickEffect">
                                  <p:stCondLst>
                                    <p:cond delay="0"/>
                                  </p:stCondLst>
                                  <p:childTnLst>
                                    <p:anim calcmode="lin" valueType="num">
                                      <p:cBhvr additive="base">
                                        <p:cTn id="193" dur="500"/>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194" dur="500"/>
                                        <p:tgtEl>
                                          <p:spTgt spid="34">
                                            <p:txEl>
                                              <p:pRg st="0" end="0"/>
                                            </p:txEl>
                                          </p:spTgt>
                                        </p:tgtEl>
                                        <p:attrNameLst>
                                          <p:attrName>ppt_y</p:attrName>
                                        </p:attrNameLst>
                                      </p:cBhvr>
                                      <p:tavLst>
                                        <p:tav tm="0">
                                          <p:val>
                                            <p:strVal val="ppt_y"/>
                                          </p:val>
                                        </p:tav>
                                        <p:tav tm="100000">
                                          <p:val>
                                            <p:strVal val="1+ppt_h/2"/>
                                          </p:val>
                                        </p:tav>
                                      </p:tavLst>
                                    </p:anim>
                                    <p:set>
                                      <p:cBhvr>
                                        <p:cTn id="195" dur="1" fill="hold">
                                          <p:stCondLst>
                                            <p:cond delay="499"/>
                                          </p:stCondLst>
                                        </p:cTn>
                                        <p:tgtEl>
                                          <p:spTgt spid="3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8" grpId="0" build="allAtOnce"/>
      <p:bldP spid="21" grpId="0"/>
      <p:bldP spid="21" grpId="1"/>
      <p:bldP spid="12" grpId="0" build="allAtOnce"/>
      <p:bldP spid="13" grpId="0"/>
      <p:bldP spid="13" grpId="1"/>
      <p:bldP spid="14" grpId="0" build="allAtOnce"/>
      <p:bldP spid="16" grpId="0" build="allAtOnce"/>
      <p:bldP spid="17" grpId="0"/>
      <p:bldP spid="17" grpId="1"/>
      <p:bldP spid="18" grpId="0"/>
      <p:bldP spid="18" grpId="1"/>
      <p:bldP spid="19" grpId="0" build="allAtOnce"/>
      <p:bldP spid="29" grpId="0" build="allAtOnce"/>
      <p:bldP spid="30" grpId="0" build="allAtOnce"/>
      <p:bldP spid="32" grpId="0" build="allAtOnce"/>
      <p:bldP spid="33"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254295" y="5206294"/>
            <a:ext cx="8188003" cy="923330"/>
          </a:xfrm>
          <a:prstGeom prst="rect">
            <a:avLst/>
          </a:prstGeom>
          <a:noFill/>
        </p:spPr>
        <p:txBody>
          <a:bodyPr wrap="square" rtlCol="0">
            <a:spAutoFit/>
          </a:bodyPr>
          <a:lstStyle/>
          <a:p>
            <a:r>
              <a:rPr lang="en-US" dirty="0" smtClean="0"/>
              <a:t>Teacher: Look at the words I show. </a:t>
            </a:r>
          </a:p>
          <a:p>
            <a:r>
              <a:rPr lang="en-US" dirty="0"/>
              <a:t>Teacher: </a:t>
            </a:r>
            <a:r>
              <a:rPr lang="en-US" dirty="0" smtClean="0"/>
              <a:t>Show slide one by one, which word is missing</a:t>
            </a:r>
          </a:p>
          <a:p>
            <a:r>
              <a:rPr lang="en-US" dirty="0" smtClean="0"/>
              <a:t>Children: apple </a:t>
            </a:r>
            <a:r>
              <a:rPr lang="en-US" dirty="0" err="1" smtClean="0"/>
              <a:t>etc</a:t>
            </a:r>
            <a:endParaRPr lang="en-US" dirty="0"/>
          </a:p>
        </p:txBody>
      </p:sp>
      <p:sp>
        <p:nvSpPr>
          <p:cNvPr id="2" name="TextBox 1"/>
          <p:cNvSpPr txBox="1"/>
          <p:nvPr/>
        </p:nvSpPr>
        <p:spPr>
          <a:xfrm>
            <a:off x="-1021278" y="1531917"/>
            <a:ext cx="771896" cy="369332"/>
          </a:xfrm>
          <a:prstGeom prst="rect">
            <a:avLst/>
          </a:prstGeom>
          <a:noFill/>
        </p:spPr>
        <p:txBody>
          <a:bodyPr wrap="square" rtlCol="0">
            <a:spAutoFit/>
          </a:bodyPr>
          <a:lstStyle/>
          <a:p>
            <a:endParaRPr lang="en-US" dirty="0"/>
          </a:p>
        </p:txBody>
      </p:sp>
      <p:sp>
        <p:nvSpPr>
          <p:cNvPr id="5" name="TextBox 4"/>
          <p:cNvSpPr txBox="1"/>
          <p:nvPr/>
        </p:nvSpPr>
        <p:spPr>
          <a:xfrm>
            <a:off x="407618" y="163723"/>
            <a:ext cx="7881359" cy="646331"/>
          </a:xfrm>
          <a:prstGeom prst="rect">
            <a:avLst/>
          </a:prstGeom>
          <a:noFill/>
        </p:spPr>
        <p:txBody>
          <a:bodyPr wrap="square" rtlCol="0">
            <a:spAutoFit/>
          </a:bodyPr>
          <a:lstStyle/>
          <a:p>
            <a:r>
              <a:rPr lang="en-US" dirty="0" smtClean="0"/>
              <a:t> </a:t>
            </a:r>
            <a:r>
              <a:rPr lang="en-US" b="1" dirty="0" smtClean="0"/>
              <a:t>Reading</a:t>
            </a:r>
          </a:p>
          <a:p>
            <a:r>
              <a:rPr lang="en-US" dirty="0" smtClean="0"/>
              <a:t>6. I can see a printed word and say it aloud (fingers, nose, apple )</a:t>
            </a:r>
            <a:endParaRPr lang="en-US" dirty="0"/>
          </a:p>
        </p:txBody>
      </p:sp>
      <p:sp>
        <p:nvSpPr>
          <p:cNvPr id="21" name="TextBox 20"/>
          <p:cNvSpPr txBox="1"/>
          <p:nvPr/>
        </p:nvSpPr>
        <p:spPr>
          <a:xfrm>
            <a:off x="69547" y="833805"/>
            <a:ext cx="4278750" cy="4154984"/>
          </a:xfrm>
          <a:prstGeom prst="rect">
            <a:avLst/>
          </a:prstGeom>
          <a:noFill/>
        </p:spPr>
        <p:txBody>
          <a:bodyPr wrap="square" rtlCol="0">
            <a:spAutoFit/>
          </a:bodyPr>
          <a:lstStyle/>
          <a:p>
            <a:r>
              <a:rPr lang="en-US" sz="8800" b="1" dirty="0" smtClean="0"/>
              <a:t>fingers</a:t>
            </a:r>
          </a:p>
          <a:p>
            <a:r>
              <a:rPr lang="en-US" sz="8800" b="1" dirty="0" smtClean="0"/>
              <a:t>nose</a:t>
            </a:r>
          </a:p>
          <a:p>
            <a:r>
              <a:rPr lang="en-US" sz="8800" b="1" dirty="0" smtClean="0"/>
              <a:t>apple</a:t>
            </a:r>
            <a:endParaRPr lang="en-US" sz="8800" b="1" dirty="0"/>
          </a:p>
        </p:txBody>
      </p:sp>
      <p:sp>
        <p:nvSpPr>
          <p:cNvPr id="3" name="TextBox 2"/>
          <p:cNvSpPr txBox="1"/>
          <p:nvPr/>
        </p:nvSpPr>
        <p:spPr>
          <a:xfrm>
            <a:off x="7125195" y="594748"/>
            <a:ext cx="1555957" cy="646331"/>
          </a:xfrm>
          <a:prstGeom prst="rect">
            <a:avLst/>
          </a:prstGeom>
          <a:noFill/>
        </p:spPr>
        <p:txBody>
          <a:bodyPr wrap="square" rtlCol="0">
            <a:spAutoFit/>
          </a:bodyPr>
          <a:lstStyle/>
          <a:p>
            <a:r>
              <a:rPr lang="en-US" dirty="0" smtClean="0">
                <a:solidFill>
                  <a:srgbClr val="FF0000"/>
                </a:solidFill>
              </a:rPr>
              <a:t>Tool</a:t>
            </a:r>
            <a:r>
              <a:rPr lang="en-US" dirty="0" smtClean="0"/>
              <a:t> 2 – missing word</a:t>
            </a:r>
            <a:endParaRPr lang="en-US" dirty="0"/>
          </a:p>
        </p:txBody>
      </p:sp>
      <p:sp>
        <p:nvSpPr>
          <p:cNvPr id="23" name="TextBox 22"/>
          <p:cNvSpPr txBox="1"/>
          <p:nvPr/>
        </p:nvSpPr>
        <p:spPr>
          <a:xfrm>
            <a:off x="3597371" y="1716583"/>
            <a:ext cx="4278750" cy="2800767"/>
          </a:xfrm>
          <a:prstGeom prst="rect">
            <a:avLst/>
          </a:prstGeom>
          <a:noFill/>
        </p:spPr>
        <p:txBody>
          <a:bodyPr wrap="square" rtlCol="0">
            <a:spAutoFit/>
          </a:bodyPr>
          <a:lstStyle/>
          <a:p>
            <a:r>
              <a:rPr lang="en-US" sz="8800" b="1" dirty="0"/>
              <a:t>f</a:t>
            </a:r>
            <a:r>
              <a:rPr lang="en-US" sz="8800" b="1" dirty="0" smtClean="0"/>
              <a:t>ingers</a:t>
            </a:r>
          </a:p>
          <a:p>
            <a:r>
              <a:rPr lang="en-US" sz="8800" b="1" dirty="0" smtClean="0"/>
              <a:t>apple</a:t>
            </a:r>
            <a:endParaRPr lang="en-US" sz="8800" b="1" dirty="0"/>
          </a:p>
        </p:txBody>
      </p:sp>
      <p:sp>
        <p:nvSpPr>
          <p:cNvPr id="24" name="TextBox 23"/>
          <p:cNvSpPr txBox="1"/>
          <p:nvPr/>
        </p:nvSpPr>
        <p:spPr>
          <a:xfrm>
            <a:off x="3638628" y="-79224"/>
            <a:ext cx="4278750" cy="4154984"/>
          </a:xfrm>
          <a:prstGeom prst="rect">
            <a:avLst/>
          </a:prstGeom>
          <a:noFill/>
        </p:spPr>
        <p:txBody>
          <a:bodyPr wrap="square" rtlCol="0">
            <a:spAutoFit/>
          </a:bodyPr>
          <a:lstStyle/>
          <a:p>
            <a:endParaRPr lang="en-US" sz="8800" b="1" dirty="0" smtClean="0"/>
          </a:p>
          <a:p>
            <a:r>
              <a:rPr lang="en-US" sz="8800" b="1" dirty="0" smtClean="0"/>
              <a:t>nose</a:t>
            </a:r>
          </a:p>
          <a:p>
            <a:r>
              <a:rPr lang="en-US" sz="8800" b="1" dirty="0" smtClean="0"/>
              <a:t>apple</a:t>
            </a:r>
            <a:endParaRPr lang="en-US" sz="8800" b="1" dirty="0"/>
          </a:p>
        </p:txBody>
      </p:sp>
      <p:sp>
        <p:nvSpPr>
          <p:cNvPr id="25" name="TextBox 24"/>
          <p:cNvSpPr txBox="1"/>
          <p:nvPr/>
        </p:nvSpPr>
        <p:spPr>
          <a:xfrm>
            <a:off x="3597371" y="1750015"/>
            <a:ext cx="4278750" cy="2800767"/>
          </a:xfrm>
          <a:prstGeom prst="rect">
            <a:avLst/>
          </a:prstGeom>
          <a:noFill/>
        </p:spPr>
        <p:txBody>
          <a:bodyPr wrap="square" rtlCol="0">
            <a:spAutoFit/>
          </a:bodyPr>
          <a:lstStyle/>
          <a:p>
            <a:r>
              <a:rPr lang="en-US" sz="8800" b="1" dirty="0" smtClean="0"/>
              <a:t>fingers</a:t>
            </a:r>
          </a:p>
          <a:p>
            <a:r>
              <a:rPr lang="en-US" sz="8800" b="1" dirty="0" smtClean="0"/>
              <a:t>nose</a:t>
            </a:r>
          </a:p>
        </p:txBody>
      </p:sp>
      <p:sp>
        <p:nvSpPr>
          <p:cNvPr id="26" name="TextBox 25"/>
          <p:cNvSpPr txBox="1"/>
          <p:nvPr/>
        </p:nvSpPr>
        <p:spPr>
          <a:xfrm>
            <a:off x="3597371" y="1051310"/>
            <a:ext cx="4278750" cy="4154984"/>
          </a:xfrm>
          <a:prstGeom prst="rect">
            <a:avLst/>
          </a:prstGeom>
          <a:noFill/>
        </p:spPr>
        <p:txBody>
          <a:bodyPr wrap="square" rtlCol="0">
            <a:spAutoFit/>
          </a:bodyPr>
          <a:lstStyle/>
          <a:p>
            <a:r>
              <a:rPr lang="en-US" sz="8800" b="1" dirty="0" smtClean="0"/>
              <a:t>fingers</a:t>
            </a:r>
          </a:p>
          <a:p>
            <a:r>
              <a:rPr lang="en-US" sz="8800" b="1" dirty="0" smtClean="0"/>
              <a:t>nose</a:t>
            </a:r>
          </a:p>
          <a:p>
            <a:r>
              <a:rPr lang="en-US" sz="8800" b="1" dirty="0" smtClean="0"/>
              <a:t>eraser</a:t>
            </a:r>
            <a:endParaRPr lang="en-US" sz="8800" b="1" dirty="0"/>
          </a:p>
        </p:txBody>
      </p:sp>
      <p:sp>
        <p:nvSpPr>
          <p:cNvPr id="27" name="TextBox 26"/>
          <p:cNvSpPr txBox="1"/>
          <p:nvPr/>
        </p:nvSpPr>
        <p:spPr>
          <a:xfrm>
            <a:off x="3739987" y="1039474"/>
            <a:ext cx="4278750" cy="4154984"/>
          </a:xfrm>
          <a:prstGeom prst="rect">
            <a:avLst/>
          </a:prstGeom>
          <a:noFill/>
        </p:spPr>
        <p:txBody>
          <a:bodyPr wrap="square" rtlCol="0">
            <a:spAutoFit/>
          </a:bodyPr>
          <a:lstStyle/>
          <a:p>
            <a:r>
              <a:rPr lang="en-US" sz="8800" b="1" dirty="0" smtClean="0"/>
              <a:t>apple</a:t>
            </a:r>
          </a:p>
          <a:p>
            <a:r>
              <a:rPr lang="en-US" sz="8800" b="1" dirty="0" smtClean="0"/>
              <a:t>nose</a:t>
            </a:r>
          </a:p>
          <a:p>
            <a:r>
              <a:rPr lang="en-US" sz="8800" b="1" dirty="0" smtClean="0"/>
              <a:t>apple</a:t>
            </a:r>
            <a:endParaRPr lang="en-US" sz="8800" b="1" dirty="0"/>
          </a:p>
        </p:txBody>
      </p:sp>
      <p:sp>
        <p:nvSpPr>
          <p:cNvPr id="28" name="TextBox 27"/>
          <p:cNvSpPr txBox="1"/>
          <p:nvPr/>
        </p:nvSpPr>
        <p:spPr>
          <a:xfrm>
            <a:off x="3597371" y="1061611"/>
            <a:ext cx="4278750" cy="4154984"/>
          </a:xfrm>
          <a:prstGeom prst="rect">
            <a:avLst/>
          </a:prstGeom>
          <a:noFill/>
        </p:spPr>
        <p:txBody>
          <a:bodyPr wrap="square" rtlCol="0">
            <a:spAutoFit/>
          </a:bodyPr>
          <a:lstStyle/>
          <a:p>
            <a:r>
              <a:rPr lang="en-US" sz="8800" b="1" dirty="0" smtClean="0"/>
              <a:t>fingers</a:t>
            </a:r>
          </a:p>
          <a:p>
            <a:r>
              <a:rPr lang="en-US" sz="8800" b="1" dirty="0" smtClean="0"/>
              <a:t>fingers</a:t>
            </a:r>
          </a:p>
          <a:p>
            <a:r>
              <a:rPr lang="en-US" sz="8800" b="1" dirty="0" smtClean="0"/>
              <a:t>apple</a:t>
            </a:r>
            <a:endParaRPr lang="en-US" sz="8800" b="1" dirty="0"/>
          </a:p>
        </p:txBody>
      </p:sp>
    </p:spTree>
    <p:extLst>
      <p:ext uri="{BB962C8B-B14F-4D97-AF65-F5344CB8AC3E}">
        <p14:creationId xmlns:p14="http://schemas.microsoft.com/office/powerpoint/2010/main" val="22240314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21"/>
                                        </p:tgtEl>
                                        <p:attrNameLst>
                                          <p:attrName>ppt_x</p:attrName>
                                        </p:attrNameLst>
                                      </p:cBhvr>
                                      <p:tavLst>
                                        <p:tav tm="0">
                                          <p:val>
                                            <p:strVal val="ppt_x"/>
                                          </p:val>
                                        </p:tav>
                                        <p:tav tm="100000">
                                          <p:val>
                                            <p:strVal val="ppt_x"/>
                                          </p:val>
                                        </p:tav>
                                      </p:tavLst>
                                    </p:anim>
                                    <p:anim calcmode="lin" valueType="num">
                                      <p:cBhvr additive="base">
                                        <p:cTn id="13" dur="500"/>
                                        <p:tgtEl>
                                          <p:spTgt spid="21"/>
                                        </p:tgtEl>
                                        <p:attrNameLst>
                                          <p:attrName>ppt_y</p:attrName>
                                        </p:attrNameLst>
                                      </p:cBhvr>
                                      <p:tavLst>
                                        <p:tav tm="0">
                                          <p:val>
                                            <p:strVal val="ppt_y"/>
                                          </p:val>
                                        </p:tav>
                                        <p:tav tm="100000">
                                          <p:val>
                                            <p:strVal val="1+ppt_h/2"/>
                                          </p:val>
                                        </p:tav>
                                      </p:tavLst>
                                    </p:anim>
                                    <p:set>
                                      <p:cBhvr>
                                        <p:cTn id="14" dur="1" fill="hold">
                                          <p:stCondLst>
                                            <p:cond delay="499"/>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23"/>
                                        </p:tgtEl>
                                        <p:attrNameLst>
                                          <p:attrName>ppt_x</p:attrName>
                                        </p:attrNameLst>
                                      </p:cBhvr>
                                      <p:tavLst>
                                        <p:tav tm="0">
                                          <p:val>
                                            <p:strVal val="ppt_x"/>
                                          </p:val>
                                        </p:tav>
                                        <p:tav tm="100000">
                                          <p:val>
                                            <p:strVal val="ppt_x"/>
                                          </p:val>
                                        </p:tav>
                                      </p:tavLst>
                                    </p:anim>
                                    <p:anim calcmode="lin" valueType="num">
                                      <p:cBhvr additive="base">
                                        <p:cTn id="25" dur="500"/>
                                        <p:tgtEl>
                                          <p:spTgt spid="23"/>
                                        </p:tgtEl>
                                        <p:attrNameLst>
                                          <p:attrName>ppt_y</p:attrName>
                                        </p:attrNameLst>
                                      </p:cBhvr>
                                      <p:tavLst>
                                        <p:tav tm="0">
                                          <p:val>
                                            <p:strVal val="ppt_y"/>
                                          </p:val>
                                        </p:tav>
                                        <p:tav tm="100000">
                                          <p:val>
                                            <p:strVal val="1+ppt_h/2"/>
                                          </p:val>
                                        </p:tav>
                                      </p:tavLst>
                                    </p:anim>
                                    <p:set>
                                      <p:cBhvr>
                                        <p:cTn id="26" dur="1" fill="hold">
                                          <p:stCondLst>
                                            <p:cond delay="499"/>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24"/>
                                        </p:tgtEl>
                                        <p:attrNameLst>
                                          <p:attrName>ppt_x</p:attrName>
                                        </p:attrNameLst>
                                      </p:cBhvr>
                                      <p:tavLst>
                                        <p:tav tm="0">
                                          <p:val>
                                            <p:strVal val="ppt_x"/>
                                          </p:val>
                                        </p:tav>
                                        <p:tav tm="100000">
                                          <p:val>
                                            <p:strVal val="ppt_x"/>
                                          </p:val>
                                        </p:tav>
                                      </p:tavLst>
                                    </p:anim>
                                    <p:anim calcmode="lin" valueType="num">
                                      <p:cBhvr additive="base">
                                        <p:cTn id="37" dur="500"/>
                                        <p:tgtEl>
                                          <p:spTgt spid="24"/>
                                        </p:tgtEl>
                                        <p:attrNameLst>
                                          <p:attrName>ppt_y</p:attrName>
                                        </p:attrNameLst>
                                      </p:cBhvr>
                                      <p:tavLst>
                                        <p:tav tm="0">
                                          <p:val>
                                            <p:strVal val="ppt_y"/>
                                          </p:val>
                                        </p:tav>
                                        <p:tav tm="100000">
                                          <p:val>
                                            <p:strVal val="1+ppt_h/2"/>
                                          </p:val>
                                        </p:tav>
                                      </p:tavLst>
                                    </p:anim>
                                    <p:set>
                                      <p:cBhvr>
                                        <p:cTn id="38" dur="1" fill="hold">
                                          <p:stCondLst>
                                            <p:cond delay="499"/>
                                          </p:stCondLst>
                                        </p:cTn>
                                        <p:tgtEl>
                                          <p:spTgt spid="2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25"/>
                                        </p:tgtEl>
                                        <p:attrNameLst>
                                          <p:attrName>ppt_x</p:attrName>
                                        </p:attrNameLst>
                                      </p:cBhvr>
                                      <p:tavLst>
                                        <p:tav tm="0">
                                          <p:val>
                                            <p:strVal val="ppt_x"/>
                                          </p:val>
                                        </p:tav>
                                        <p:tav tm="100000">
                                          <p:val>
                                            <p:strVal val="ppt_x"/>
                                          </p:val>
                                        </p:tav>
                                      </p:tavLst>
                                    </p:anim>
                                    <p:anim calcmode="lin" valueType="num">
                                      <p:cBhvr additive="base">
                                        <p:cTn id="49" dur="500"/>
                                        <p:tgtEl>
                                          <p:spTgt spid="25"/>
                                        </p:tgtEl>
                                        <p:attrNameLst>
                                          <p:attrName>ppt_y</p:attrName>
                                        </p:attrNameLst>
                                      </p:cBhvr>
                                      <p:tavLst>
                                        <p:tav tm="0">
                                          <p:val>
                                            <p:strVal val="ppt_y"/>
                                          </p:val>
                                        </p:tav>
                                        <p:tav tm="100000">
                                          <p:val>
                                            <p:strVal val="1+ppt_h/2"/>
                                          </p:val>
                                        </p:tav>
                                      </p:tavLst>
                                    </p:anim>
                                    <p:set>
                                      <p:cBhvr>
                                        <p:cTn id="50" dur="1" fill="hold">
                                          <p:stCondLst>
                                            <p:cond delay="499"/>
                                          </p:stCondLst>
                                        </p:cTn>
                                        <p:tgtEl>
                                          <p:spTgt spid="2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childTnLst>
                                    <p:anim calcmode="lin" valueType="num">
                                      <p:cBhvr additive="base">
                                        <p:cTn id="60" dur="500"/>
                                        <p:tgtEl>
                                          <p:spTgt spid="26"/>
                                        </p:tgtEl>
                                        <p:attrNameLst>
                                          <p:attrName>ppt_x</p:attrName>
                                        </p:attrNameLst>
                                      </p:cBhvr>
                                      <p:tavLst>
                                        <p:tav tm="0">
                                          <p:val>
                                            <p:strVal val="ppt_x"/>
                                          </p:val>
                                        </p:tav>
                                        <p:tav tm="100000">
                                          <p:val>
                                            <p:strVal val="ppt_x"/>
                                          </p:val>
                                        </p:tav>
                                      </p:tavLst>
                                    </p:anim>
                                    <p:anim calcmode="lin" valueType="num">
                                      <p:cBhvr additive="base">
                                        <p:cTn id="61" dur="500"/>
                                        <p:tgtEl>
                                          <p:spTgt spid="26"/>
                                        </p:tgtEl>
                                        <p:attrNameLst>
                                          <p:attrName>ppt_y</p:attrName>
                                        </p:attrNameLst>
                                      </p:cBhvr>
                                      <p:tavLst>
                                        <p:tav tm="0">
                                          <p:val>
                                            <p:strVal val="ppt_y"/>
                                          </p:val>
                                        </p:tav>
                                        <p:tav tm="100000">
                                          <p:val>
                                            <p:strVal val="1+ppt_h/2"/>
                                          </p:val>
                                        </p:tav>
                                      </p:tavLst>
                                    </p:anim>
                                    <p:set>
                                      <p:cBhvr>
                                        <p:cTn id="62" dur="1" fill="hold">
                                          <p:stCondLst>
                                            <p:cond delay="499"/>
                                          </p:stCondLst>
                                        </p:cTn>
                                        <p:tgtEl>
                                          <p:spTgt spid="2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grpId="1" nodeType="clickEffect">
                                  <p:stCondLst>
                                    <p:cond delay="0"/>
                                  </p:stCondLst>
                                  <p:childTnLst>
                                    <p:anim calcmode="lin" valueType="num">
                                      <p:cBhvr additive="base">
                                        <p:cTn id="72" dur="500"/>
                                        <p:tgtEl>
                                          <p:spTgt spid="27"/>
                                        </p:tgtEl>
                                        <p:attrNameLst>
                                          <p:attrName>ppt_x</p:attrName>
                                        </p:attrNameLst>
                                      </p:cBhvr>
                                      <p:tavLst>
                                        <p:tav tm="0">
                                          <p:val>
                                            <p:strVal val="ppt_x"/>
                                          </p:val>
                                        </p:tav>
                                        <p:tav tm="100000">
                                          <p:val>
                                            <p:strVal val="ppt_x"/>
                                          </p:val>
                                        </p:tav>
                                      </p:tavLst>
                                    </p:anim>
                                    <p:anim calcmode="lin" valueType="num">
                                      <p:cBhvr additive="base">
                                        <p:cTn id="73" dur="500"/>
                                        <p:tgtEl>
                                          <p:spTgt spid="27"/>
                                        </p:tgtEl>
                                        <p:attrNameLst>
                                          <p:attrName>ppt_y</p:attrName>
                                        </p:attrNameLst>
                                      </p:cBhvr>
                                      <p:tavLst>
                                        <p:tav tm="0">
                                          <p:val>
                                            <p:strVal val="ppt_y"/>
                                          </p:val>
                                        </p:tav>
                                        <p:tav tm="100000">
                                          <p:val>
                                            <p:strVal val="1+ppt_h/2"/>
                                          </p:val>
                                        </p:tav>
                                      </p:tavLst>
                                    </p:anim>
                                    <p:set>
                                      <p:cBhvr>
                                        <p:cTn id="74" dur="1" fill="hold">
                                          <p:stCondLst>
                                            <p:cond delay="499"/>
                                          </p:stCondLst>
                                        </p:cTn>
                                        <p:tgtEl>
                                          <p:spTgt spid="2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ppt_x"/>
                                          </p:val>
                                        </p:tav>
                                        <p:tav tm="100000">
                                          <p:val>
                                            <p:strVal val="#ppt_x"/>
                                          </p:val>
                                        </p:tav>
                                      </p:tavLst>
                                    </p:anim>
                                    <p:anim calcmode="lin" valueType="num">
                                      <p:cBhvr additive="base">
                                        <p:cTn id="8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xit" presetSubtype="4" fill="hold" grpId="1" nodeType="clickEffect">
                                  <p:stCondLst>
                                    <p:cond delay="0"/>
                                  </p:stCondLst>
                                  <p:childTnLst>
                                    <p:anim calcmode="lin" valueType="num">
                                      <p:cBhvr additive="base">
                                        <p:cTn id="84" dur="500"/>
                                        <p:tgtEl>
                                          <p:spTgt spid="28"/>
                                        </p:tgtEl>
                                        <p:attrNameLst>
                                          <p:attrName>ppt_x</p:attrName>
                                        </p:attrNameLst>
                                      </p:cBhvr>
                                      <p:tavLst>
                                        <p:tav tm="0">
                                          <p:val>
                                            <p:strVal val="ppt_x"/>
                                          </p:val>
                                        </p:tav>
                                        <p:tav tm="100000">
                                          <p:val>
                                            <p:strVal val="ppt_x"/>
                                          </p:val>
                                        </p:tav>
                                      </p:tavLst>
                                    </p:anim>
                                    <p:anim calcmode="lin" valueType="num">
                                      <p:cBhvr additive="base">
                                        <p:cTn id="85" dur="500"/>
                                        <p:tgtEl>
                                          <p:spTgt spid="28"/>
                                        </p:tgtEl>
                                        <p:attrNameLst>
                                          <p:attrName>ppt_y</p:attrName>
                                        </p:attrNameLst>
                                      </p:cBhvr>
                                      <p:tavLst>
                                        <p:tav tm="0">
                                          <p:val>
                                            <p:strVal val="ppt_y"/>
                                          </p:val>
                                        </p:tav>
                                        <p:tav tm="100000">
                                          <p:val>
                                            <p:strVal val="1+ppt_h/2"/>
                                          </p:val>
                                        </p:tav>
                                      </p:tavLst>
                                    </p:anim>
                                    <p:set>
                                      <p:cBhvr>
                                        <p:cTn id="86"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3" grpId="0"/>
      <p:bldP spid="23" grpId="1"/>
      <p:bldP spid="24" grpId="0"/>
      <p:bldP spid="24" grpId="1"/>
      <p:bldP spid="25" grpId="0"/>
      <p:bldP spid="25" grpId="1"/>
      <p:bldP spid="26" grpId="0"/>
      <p:bldP spid="26" grpId="1"/>
      <p:bldP spid="27" grpId="0"/>
      <p:bldP spid="27" grpId="1"/>
      <p:bldP spid="28" grpId="0"/>
      <p:bldP spid="28"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7528" y="418353"/>
            <a:ext cx="3361765" cy="369332"/>
          </a:xfrm>
          <a:prstGeom prst="rect">
            <a:avLst/>
          </a:prstGeom>
          <a:noFill/>
        </p:spPr>
        <p:txBody>
          <a:bodyPr wrap="square" rtlCol="0">
            <a:spAutoFit/>
          </a:bodyPr>
          <a:lstStyle/>
          <a:p>
            <a:r>
              <a:rPr lang="en-GB" b="1" dirty="0" smtClean="0"/>
              <a:t>Reading (hold up tool)</a:t>
            </a:r>
            <a:endParaRPr lang="en-US" dirty="0"/>
          </a:p>
        </p:txBody>
      </p:sp>
      <p:sp>
        <p:nvSpPr>
          <p:cNvPr id="5" name="Footer Placeholder 1"/>
          <p:cNvSpPr>
            <a:spLocks noGrp="1"/>
          </p:cNvSpPr>
          <p:nvPr>
            <p:ph type="ftr" sz="quarter" idx="11"/>
          </p:nvPr>
        </p:nvSpPr>
        <p:spPr>
          <a:xfrm>
            <a:off x="3124200" y="6356350"/>
            <a:ext cx="2895600" cy="365125"/>
          </a:xfrm>
        </p:spPr>
        <p:txBody>
          <a:bodyPr/>
          <a:lstStyle/>
          <a:p>
            <a:r>
              <a:rPr lang="es-ES_tradnl" smtClean="0"/>
              <a:t>Eli Ghazel 2004 - 2016</a:t>
            </a:r>
            <a:endParaRPr lang="en-US"/>
          </a:p>
        </p:txBody>
      </p:sp>
      <p:pic>
        <p:nvPicPr>
          <p:cNvPr id="2" name="Picture 1"/>
          <p:cNvPicPr>
            <a:picLocks noChangeAspect="1"/>
          </p:cNvPicPr>
          <p:nvPr/>
        </p:nvPicPr>
        <p:blipFill>
          <a:blip r:embed="rId3"/>
          <a:stretch>
            <a:fillRect/>
          </a:stretch>
        </p:blipFill>
        <p:spPr>
          <a:xfrm>
            <a:off x="636493" y="1793382"/>
            <a:ext cx="3352800" cy="2514600"/>
          </a:xfrm>
          <a:prstGeom prst="rect">
            <a:avLst/>
          </a:prstGeom>
        </p:spPr>
      </p:pic>
      <p:sp>
        <p:nvSpPr>
          <p:cNvPr id="6" name="Rectangle 5"/>
          <p:cNvSpPr/>
          <p:nvPr/>
        </p:nvSpPr>
        <p:spPr>
          <a:xfrm>
            <a:off x="449753" y="4347565"/>
            <a:ext cx="4066383" cy="2031325"/>
          </a:xfrm>
          <a:prstGeom prst="rect">
            <a:avLst/>
          </a:prstGeom>
        </p:spPr>
        <p:txBody>
          <a:bodyPr wrap="square">
            <a:spAutoFit/>
          </a:bodyPr>
          <a:lstStyle/>
          <a:p>
            <a:r>
              <a:rPr lang="en-US" dirty="0" smtClean="0"/>
              <a:t>TEACHER LED TABLE 1</a:t>
            </a:r>
          </a:p>
          <a:p>
            <a:r>
              <a:rPr lang="en-US" dirty="0" smtClean="0"/>
              <a:t>Teacher: Listen to the word I say. Hold up</a:t>
            </a:r>
          </a:p>
          <a:p>
            <a:r>
              <a:rPr lang="en-US" dirty="0" smtClean="0"/>
              <a:t> the correct word </a:t>
            </a:r>
          </a:p>
          <a:p>
            <a:r>
              <a:rPr lang="en-US" dirty="0" smtClean="0"/>
              <a:t>Teacher: nose, fingers, apple</a:t>
            </a:r>
          </a:p>
          <a:p>
            <a:r>
              <a:rPr lang="en-US" dirty="0" smtClean="0"/>
              <a:t>Children: Children hold up the correct </a:t>
            </a:r>
          </a:p>
          <a:p>
            <a:r>
              <a:rPr lang="en-US" dirty="0" smtClean="0"/>
              <a:t>Word from the series the teacher had</a:t>
            </a:r>
          </a:p>
          <a:p>
            <a:r>
              <a:rPr lang="en-US" dirty="0" smtClean="0"/>
              <a:t> already given them.</a:t>
            </a:r>
            <a:endParaRPr lang="en-US" dirty="0"/>
          </a:p>
        </p:txBody>
      </p:sp>
      <p:sp>
        <p:nvSpPr>
          <p:cNvPr id="11" name="Rectangle 10"/>
          <p:cNvSpPr/>
          <p:nvPr/>
        </p:nvSpPr>
        <p:spPr>
          <a:xfrm>
            <a:off x="772703" y="1390669"/>
            <a:ext cx="3085355" cy="369332"/>
          </a:xfrm>
          <a:prstGeom prst="rect">
            <a:avLst/>
          </a:prstGeom>
        </p:spPr>
        <p:txBody>
          <a:bodyPr wrap="square">
            <a:spAutoFit/>
          </a:bodyPr>
          <a:lstStyle/>
          <a:p>
            <a:r>
              <a:rPr lang="en-US" b="1" dirty="0" smtClean="0"/>
              <a:t>CENTER TOOLS</a:t>
            </a:r>
            <a:endParaRPr lang="en-US" dirty="0"/>
          </a:p>
        </p:txBody>
      </p:sp>
      <p:sp>
        <p:nvSpPr>
          <p:cNvPr id="18" name="Rectangle 17"/>
          <p:cNvSpPr/>
          <p:nvPr/>
        </p:nvSpPr>
        <p:spPr>
          <a:xfrm>
            <a:off x="6665265" y="1218473"/>
            <a:ext cx="1658375" cy="369332"/>
          </a:xfrm>
          <a:prstGeom prst="rect">
            <a:avLst/>
          </a:prstGeom>
        </p:spPr>
        <p:txBody>
          <a:bodyPr wrap="square">
            <a:spAutoFit/>
          </a:bodyPr>
          <a:lstStyle/>
          <a:p>
            <a:r>
              <a:rPr lang="en-US" b="1" dirty="0" smtClean="0"/>
              <a:t>CENTER TOOLS</a:t>
            </a:r>
            <a:endParaRPr lang="en-US" dirty="0"/>
          </a:p>
        </p:txBody>
      </p:sp>
      <p:sp>
        <p:nvSpPr>
          <p:cNvPr id="19" name="TextBox 18"/>
          <p:cNvSpPr txBox="1"/>
          <p:nvPr/>
        </p:nvSpPr>
        <p:spPr>
          <a:xfrm>
            <a:off x="6389553" y="121737"/>
            <a:ext cx="1104900" cy="1077218"/>
          </a:xfrm>
          <a:prstGeom prst="rect">
            <a:avLst/>
          </a:prstGeom>
          <a:solidFill>
            <a:srgbClr val="FF6600"/>
          </a:solidFill>
        </p:spPr>
        <p:txBody>
          <a:bodyPr wrap="square" rtlCol="0">
            <a:spAutoFit/>
          </a:bodyPr>
          <a:lstStyle/>
          <a:p>
            <a:r>
              <a:rPr lang="en-US" sz="1600" dirty="0" smtClean="0"/>
              <a:t>Switch tables until you do all the tables</a:t>
            </a:r>
            <a:endParaRPr lang="en-US" sz="1600" dirty="0"/>
          </a:p>
        </p:txBody>
      </p:sp>
    </p:spTree>
    <p:extLst>
      <p:ext uri="{BB962C8B-B14F-4D97-AF65-F5344CB8AC3E}">
        <p14:creationId xmlns:p14="http://schemas.microsoft.com/office/powerpoint/2010/main" val="107935408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9094" y="1187474"/>
            <a:ext cx="1057394" cy="507831"/>
          </a:xfrm>
          <a:prstGeom prst="rect">
            <a:avLst/>
          </a:prstGeom>
        </p:spPr>
        <p:txBody>
          <a:bodyPr wrap="square">
            <a:spAutoFit/>
          </a:bodyPr>
          <a:lstStyle/>
          <a:p>
            <a:pPr defTabSz="685800">
              <a:defRPr/>
            </a:pPr>
            <a:r>
              <a:rPr lang="en-US" sz="1350" b="1" kern="0" dirty="0">
                <a:solidFill>
                  <a:sysClr val="windowText" lastClr="000000"/>
                </a:solidFill>
              </a:rPr>
              <a:t>TABLE 3</a:t>
            </a:r>
          </a:p>
          <a:p>
            <a:pPr defTabSz="685800">
              <a:defRPr/>
            </a:pPr>
            <a:r>
              <a:rPr lang="en-US" sz="1350" b="1" kern="0" dirty="0">
                <a:solidFill>
                  <a:sysClr val="windowText" lastClr="000000"/>
                </a:solidFill>
              </a:rPr>
              <a:t>Fun Table</a:t>
            </a:r>
            <a:endParaRPr lang="en-US" sz="1350" kern="0" dirty="0">
              <a:solidFill>
                <a:sysClr val="windowText" lastClr="000000"/>
              </a:solidFill>
            </a:endParaRPr>
          </a:p>
        </p:txBody>
      </p:sp>
      <p:pic>
        <p:nvPicPr>
          <p:cNvPr id="8" name="Picture 4" descr="Image result for playing with cl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76" y="1595114"/>
            <a:ext cx="2911774" cy="23691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kids writing in the table in circ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2348" y="3768783"/>
            <a:ext cx="3066460" cy="210772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699756" y="3491784"/>
            <a:ext cx="1150540" cy="507831"/>
          </a:xfrm>
          <a:prstGeom prst="rect">
            <a:avLst/>
          </a:prstGeom>
        </p:spPr>
        <p:txBody>
          <a:bodyPr wrap="square">
            <a:spAutoFit/>
          </a:bodyPr>
          <a:lstStyle/>
          <a:p>
            <a:pPr defTabSz="685800">
              <a:defRPr/>
            </a:pPr>
            <a:r>
              <a:rPr lang="en-US" sz="1350" b="1" kern="0" dirty="0">
                <a:solidFill>
                  <a:sysClr val="windowText" lastClr="000000"/>
                </a:solidFill>
              </a:rPr>
              <a:t>TABLE 4</a:t>
            </a:r>
          </a:p>
          <a:p>
            <a:pPr defTabSz="685800">
              <a:defRPr/>
            </a:pPr>
            <a:r>
              <a:rPr lang="en-US" sz="1350" b="1" kern="0" dirty="0">
                <a:solidFill>
                  <a:sysClr val="windowText" lastClr="000000"/>
                </a:solidFill>
              </a:rPr>
              <a:t>Activity Table</a:t>
            </a:r>
            <a:endParaRPr lang="en-US" sz="1350" kern="0" dirty="0">
              <a:solidFill>
                <a:sysClr val="windowText" lastClr="000000"/>
              </a:solidFill>
            </a:endParaRPr>
          </a:p>
        </p:txBody>
      </p:sp>
      <p:pic>
        <p:nvPicPr>
          <p:cNvPr id="11" name="Picture 8" descr="Image result for kids writing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118" y="1539407"/>
            <a:ext cx="3694352" cy="217680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641707" y="1057798"/>
            <a:ext cx="1438806" cy="507831"/>
          </a:xfrm>
          <a:prstGeom prst="rect">
            <a:avLst/>
          </a:prstGeom>
        </p:spPr>
        <p:txBody>
          <a:bodyPr wrap="square">
            <a:spAutoFit/>
          </a:bodyPr>
          <a:lstStyle/>
          <a:p>
            <a:pPr defTabSz="685800">
              <a:defRPr/>
            </a:pPr>
            <a:r>
              <a:rPr lang="en-US" sz="1350" b="1" kern="0" dirty="0">
                <a:solidFill>
                  <a:sysClr val="windowText" lastClr="000000"/>
                </a:solidFill>
              </a:rPr>
              <a:t>TABLE 5</a:t>
            </a:r>
          </a:p>
          <a:p>
            <a:pPr defTabSz="685800">
              <a:defRPr/>
            </a:pPr>
            <a:r>
              <a:rPr lang="en-US" sz="1350" b="1" kern="0" dirty="0">
                <a:solidFill>
                  <a:sysClr val="windowText" lastClr="000000"/>
                </a:solidFill>
              </a:rPr>
              <a:t>Writing Table.</a:t>
            </a:r>
            <a:endParaRPr lang="en-US" sz="1350" kern="0" dirty="0">
              <a:solidFill>
                <a:sysClr val="windowText" lastClr="000000"/>
              </a:solidFill>
            </a:endParaRPr>
          </a:p>
        </p:txBody>
      </p:sp>
    </p:spTree>
    <p:extLst>
      <p:ext uri="{BB962C8B-B14F-4D97-AF65-F5344CB8AC3E}">
        <p14:creationId xmlns:p14="http://schemas.microsoft.com/office/powerpoint/2010/main" val="251126629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1"/>
          </p:nvPr>
        </p:nvSpPr>
        <p:spPr>
          <a:xfrm>
            <a:off x="3124200" y="6356350"/>
            <a:ext cx="2895600" cy="365125"/>
          </a:xfrm>
        </p:spPr>
        <p:txBody>
          <a:bodyPr/>
          <a:lstStyle/>
          <a:p>
            <a:r>
              <a:rPr lang="es-ES_tradnl" dirty="0" smtClean="0"/>
              <a:t>Eli Ghazel 2004 - 2016</a:t>
            </a:r>
            <a:endParaRPr lang="en-US" dirty="0"/>
          </a:p>
        </p:txBody>
      </p:sp>
      <p:pic>
        <p:nvPicPr>
          <p:cNvPr id="8" name="Picture 7"/>
          <p:cNvPicPr>
            <a:picLocks noChangeAspect="1"/>
          </p:cNvPicPr>
          <p:nvPr/>
        </p:nvPicPr>
        <p:blipFill>
          <a:blip r:embed="rId3"/>
          <a:stretch>
            <a:fillRect/>
          </a:stretch>
        </p:blipFill>
        <p:spPr>
          <a:xfrm>
            <a:off x="7820023" y="95250"/>
            <a:ext cx="1104900" cy="1104900"/>
          </a:xfrm>
          <a:prstGeom prst="rect">
            <a:avLst/>
          </a:prstGeom>
        </p:spPr>
      </p:pic>
      <p:sp>
        <p:nvSpPr>
          <p:cNvPr id="15" name="TextBox 14"/>
          <p:cNvSpPr txBox="1"/>
          <p:nvPr/>
        </p:nvSpPr>
        <p:spPr>
          <a:xfrm>
            <a:off x="6742571" y="1341683"/>
            <a:ext cx="2182352" cy="369332"/>
          </a:xfrm>
          <a:prstGeom prst="rect">
            <a:avLst/>
          </a:prstGeom>
          <a:solidFill>
            <a:srgbClr val="FF0000"/>
          </a:solidFill>
        </p:spPr>
        <p:txBody>
          <a:bodyPr wrap="square" rtlCol="0">
            <a:spAutoFit/>
          </a:bodyPr>
          <a:lstStyle/>
          <a:p>
            <a:r>
              <a:rPr lang="en-US" dirty="0" smtClean="0">
                <a:solidFill>
                  <a:srgbClr val="FFFFFF"/>
                </a:solidFill>
              </a:rPr>
              <a:t>For </a:t>
            </a:r>
            <a:r>
              <a:rPr lang="en-US" smtClean="0">
                <a:solidFill>
                  <a:srgbClr val="FFFFFF"/>
                </a:solidFill>
              </a:rPr>
              <a:t>the teacher</a:t>
            </a:r>
            <a:endParaRPr lang="en-US" dirty="0">
              <a:solidFill>
                <a:srgbClr val="FFFFFF"/>
              </a:solidFill>
            </a:endParaRPr>
          </a:p>
        </p:txBody>
      </p:sp>
      <p:sp>
        <p:nvSpPr>
          <p:cNvPr id="10" name="TextBox 9"/>
          <p:cNvSpPr txBox="1"/>
          <p:nvPr/>
        </p:nvSpPr>
        <p:spPr>
          <a:xfrm>
            <a:off x="532582" y="418353"/>
            <a:ext cx="3361765" cy="1200329"/>
          </a:xfrm>
          <a:prstGeom prst="rect">
            <a:avLst/>
          </a:prstGeom>
          <a:noFill/>
        </p:spPr>
        <p:txBody>
          <a:bodyPr wrap="square" rtlCol="0">
            <a:spAutoFit/>
          </a:bodyPr>
          <a:lstStyle/>
          <a:p>
            <a:r>
              <a:rPr lang="en-GB" b="1" dirty="0" smtClean="0"/>
              <a:t>Reading</a:t>
            </a:r>
            <a:endParaRPr lang="en-US" dirty="0"/>
          </a:p>
          <a:p>
            <a:pPr lvl="0"/>
            <a:r>
              <a:rPr lang="en-US" dirty="0" smtClean="0"/>
              <a:t>4. I can see a printed word and tell which picture or object is for it.</a:t>
            </a:r>
            <a:endParaRPr lang="en-US" dirty="0"/>
          </a:p>
        </p:txBody>
      </p:sp>
      <p:sp>
        <p:nvSpPr>
          <p:cNvPr id="9" name="TextBox 8"/>
          <p:cNvSpPr txBox="1"/>
          <p:nvPr/>
        </p:nvSpPr>
        <p:spPr>
          <a:xfrm>
            <a:off x="532582" y="2361453"/>
            <a:ext cx="3361765" cy="738664"/>
          </a:xfrm>
          <a:prstGeom prst="rect">
            <a:avLst/>
          </a:prstGeom>
          <a:noFill/>
        </p:spPr>
        <p:txBody>
          <a:bodyPr wrap="square" rtlCol="0">
            <a:spAutoFit/>
          </a:bodyPr>
          <a:lstStyle/>
          <a:p>
            <a:r>
              <a:rPr lang="en-GB" b="1" dirty="0" smtClean="0"/>
              <a:t>Words</a:t>
            </a:r>
          </a:p>
          <a:p>
            <a:r>
              <a:rPr lang="en-GB" sz="2400" dirty="0" smtClean="0"/>
              <a:t>Fingers, nose, apple </a:t>
            </a:r>
            <a:endParaRPr lang="en-US" sz="2400" dirty="0"/>
          </a:p>
        </p:txBody>
      </p:sp>
    </p:spTree>
    <p:extLst>
      <p:ext uri="{BB962C8B-B14F-4D97-AF65-F5344CB8AC3E}">
        <p14:creationId xmlns:p14="http://schemas.microsoft.com/office/powerpoint/2010/main" val="40983861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1"/>
          </p:nvPr>
        </p:nvSpPr>
        <p:spPr>
          <a:xfrm>
            <a:off x="3124200" y="6356350"/>
            <a:ext cx="2895600" cy="365125"/>
          </a:xfrm>
        </p:spPr>
        <p:txBody>
          <a:bodyPr/>
          <a:lstStyle/>
          <a:p>
            <a:r>
              <a:rPr lang="es-ES_tradnl" smtClean="0"/>
              <a:t>Eli Ghazel 2004 - 2016</a:t>
            </a:r>
            <a:endParaRPr lang="en-US"/>
          </a:p>
        </p:txBody>
      </p:sp>
      <p:sp>
        <p:nvSpPr>
          <p:cNvPr id="7" name="Rectangle 6"/>
          <p:cNvSpPr/>
          <p:nvPr/>
        </p:nvSpPr>
        <p:spPr>
          <a:xfrm>
            <a:off x="3388990" y="4696885"/>
            <a:ext cx="2017060" cy="369332"/>
          </a:xfrm>
          <a:prstGeom prst="rect">
            <a:avLst/>
          </a:prstGeom>
        </p:spPr>
        <p:txBody>
          <a:bodyPr wrap="square">
            <a:spAutoFit/>
          </a:bodyPr>
          <a:lstStyle/>
          <a:p>
            <a:r>
              <a:rPr lang="en-US" b="1" dirty="0" smtClean="0"/>
              <a:t>YES  /  No  TOOL</a:t>
            </a:r>
            <a:endParaRPr lang="en-US" dirty="0"/>
          </a:p>
        </p:txBody>
      </p:sp>
      <p:pic>
        <p:nvPicPr>
          <p:cNvPr id="9" name="Picture 8"/>
          <p:cNvPicPr>
            <a:picLocks noChangeAspect="1"/>
          </p:cNvPicPr>
          <p:nvPr/>
        </p:nvPicPr>
        <p:blipFill>
          <a:blip r:embed="rId3"/>
          <a:stretch>
            <a:fillRect/>
          </a:stretch>
        </p:blipFill>
        <p:spPr>
          <a:xfrm>
            <a:off x="7820023" y="95250"/>
            <a:ext cx="1104900" cy="1104900"/>
          </a:xfrm>
          <a:prstGeom prst="rect">
            <a:avLst/>
          </a:prstGeom>
        </p:spPr>
      </p:pic>
      <p:sp>
        <p:nvSpPr>
          <p:cNvPr id="10" name="TextBox 9"/>
          <p:cNvSpPr txBox="1"/>
          <p:nvPr/>
        </p:nvSpPr>
        <p:spPr>
          <a:xfrm>
            <a:off x="548358" y="738485"/>
            <a:ext cx="3361765" cy="923330"/>
          </a:xfrm>
          <a:prstGeom prst="rect">
            <a:avLst/>
          </a:prstGeom>
          <a:noFill/>
        </p:spPr>
        <p:txBody>
          <a:bodyPr wrap="square" rtlCol="0">
            <a:spAutoFit/>
          </a:bodyPr>
          <a:lstStyle/>
          <a:p>
            <a:r>
              <a:rPr lang="en-GB" b="1" dirty="0" smtClean="0"/>
              <a:t>Reading</a:t>
            </a:r>
            <a:endParaRPr lang="en-US" dirty="0"/>
          </a:p>
          <a:p>
            <a:r>
              <a:rPr lang="en-GB" dirty="0" smtClean="0"/>
              <a:t>4. I </a:t>
            </a:r>
            <a:r>
              <a:rPr lang="en-GB" dirty="0"/>
              <a:t>can </a:t>
            </a:r>
            <a:r>
              <a:rPr lang="en-GB" dirty="0" smtClean="0"/>
              <a:t>see a </a:t>
            </a:r>
            <a:r>
              <a:rPr lang="en-GB" dirty="0"/>
              <a:t>word </a:t>
            </a:r>
            <a:r>
              <a:rPr lang="en-GB" dirty="0" smtClean="0"/>
              <a:t>and </a:t>
            </a:r>
            <a:r>
              <a:rPr lang="en-GB" dirty="0"/>
              <a:t>tell which </a:t>
            </a:r>
            <a:r>
              <a:rPr lang="en-GB" dirty="0" smtClean="0"/>
              <a:t>colour it is for.</a:t>
            </a:r>
            <a:endParaRPr lang="en-US" dirty="0"/>
          </a:p>
        </p:txBody>
      </p:sp>
      <p:sp>
        <p:nvSpPr>
          <p:cNvPr id="11" name="Rectangle 10"/>
          <p:cNvSpPr/>
          <p:nvPr/>
        </p:nvSpPr>
        <p:spPr>
          <a:xfrm>
            <a:off x="549291" y="1775476"/>
            <a:ext cx="4572000" cy="369332"/>
          </a:xfrm>
          <a:prstGeom prst="rect">
            <a:avLst/>
          </a:prstGeom>
        </p:spPr>
        <p:txBody>
          <a:bodyPr>
            <a:spAutoFit/>
          </a:bodyPr>
          <a:lstStyle/>
          <a:p>
            <a:r>
              <a:rPr lang="en-US" b="1" dirty="0" smtClean="0"/>
              <a:t>Words: </a:t>
            </a:r>
            <a:r>
              <a:rPr lang="en-US" dirty="0" smtClean="0"/>
              <a:t>fingers, nose, apple</a:t>
            </a:r>
            <a:endParaRPr lang="en-US" dirty="0"/>
          </a:p>
        </p:txBody>
      </p:sp>
      <p:pic>
        <p:nvPicPr>
          <p:cNvPr id="12" name="Picture 11"/>
          <p:cNvPicPr>
            <a:picLocks noChangeAspect="1"/>
          </p:cNvPicPr>
          <p:nvPr/>
        </p:nvPicPr>
        <p:blipFill>
          <a:blip r:embed="rId4"/>
          <a:stretch>
            <a:fillRect/>
          </a:stretch>
        </p:blipFill>
        <p:spPr>
          <a:xfrm>
            <a:off x="2815355" y="2331099"/>
            <a:ext cx="3204445" cy="2179494"/>
          </a:xfrm>
          <a:prstGeom prst="rect">
            <a:avLst/>
          </a:prstGeom>
        </p:spPr>
      </p:pic>
      <p:sp>
        <p:nvSpPr>
          <p:cNvPr id="14" name="TextBox 13"/>
          <p:cNvSpPr txBox="1"/>
          <p:nvPr/>
        </p:nvSpPr>
        <p:spPr>
          <a:xfrm>
            <a:off x="407618" y="5496261"/>
            <a:ext cx="6168159" cy="1200329"/>
          </a:xfrm>
          <a:prstGeom prst="rect">
            <a:avLst/>
          </a:prstGeom>
          <a:noFill/>
        </p:spPr>
        <p:txBody>
          <a:bodyPr wrap="square" rtlCol="0">
            <a:spAutoFit/>
          </a:bodyPr>
          <a:lstStyle/>
          <a:p>
            <a:r>
              <a:rPr lang="en-US" smtClean="0"/>
              <a:t>Teacher: </a:t>
            </a:r>
            <a:r>
              <a:rPr lang="en-US" dirty="0" smtClean="0"/>
              <a:t>Look at the picture. Look at the word. Say YES or NO.</a:t>
            </a:r>
          </a:p>
          <a:p>
            <a:r>
              <a:rPr lang="en-US" smtClean="0"/>
              <a:t>Teacher: </a:t>
            </a:r>
            <a:r>
              <a:rPr lang="en-US" dirty="0" smtClean="0"/>
              <a:t>Shows picture/action for fingers, nose, and apple printed words</a:t>
            </a:r>
          </a:p>
          <a:p>
            <a:r>
              <a:rPr lang="en-US" dirty="0" smtClean="0"/>
              <a:t>Children: YES</a:t>
            </a:r>
            <a:endParaRPr lang="en-US" dirty="0"/>
          </a:p>
        </p:txBody>
      </p:sp>
      <p:sp>
        <p:nvSpPr>
          <p:cNvPr id="2" name="Rectangle 1"/>
          <p:cNvSpPr/>
          <p:nvPr/>
        </p:nvSpPr>
        <p:spPr>
          <a:xfrm>
            <a:off x="3910123" y="528982"/>
            <a:ext cx="4572000" cy="1200329"/>
          </a:xfrm>
          <a:prstGeom prst="rect">
            <a:avLst/>
          </a:prstGeom>
        </p:spPr>
        <p:txBody>
          <a:bodyPr>
            <a:spAutoFit/>
          </a:bodyPr>
          <a:lstStyle/>
          <a:p>
            <a:r>
              <a:rPr lang="en-US" dirty="0">
                <a:solidFill>
                  <a:srgbClr val="3366FF"/>
                </a:solidFill>
              </a:rPr>
              <a:t>Reading</a:t>
            </a:r>
          </a:p>
          <a:p>
            <a:r>
              <a:rPr lang="en-US" dirty="0">
                <a:solidFill>
                  <a:srgbClr val="3366FF"/>
                </a:solidFill>
              </a:rPr>
              <a:t>4. I can see a printed word and tell which picture or object is for it.</a:t>
            </a:r>
          </a:p>
          <a:p>
            <a:r>
              <a:rPr lang="en-US" dirty="0">
                <a:solidFill>
                  <a:srgbClr val="3366FF"/>
                </a:solidFill>
              </a:rPr>
              <a:t>Words : nose, fingers ,apple</a:t>
            </a:r>
          </a:p>
        </p:txBody>
      </p:sp>
    </p:spTree>
    <p:extLst>
      <p:ext uri="{BB962C8B-B14F-4D97-AF65-F5344CB8AC3E}">
        <p14:creationId xmlns:p14="http://schemas.microsoft.com/office/powerpoint/2010/main" val="58888671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1"/>
          </p:nvPr>
        </p:nvSpPr>
        <p:spPr>
          <a:xfrm>
            <a:off x="3124200" y="6356350"/>
            <a:ext cx="2895600" cy="365125"/>
          </a:xfrm>
        </p:spPr>
        <p:txBody>
          <a:bodyPr/>
          <a:lstStyle/>
          <a:p>
            <a:r>
              <a:rPr lang="es-ES_tradnl" smtClean="0"/>
              <a:t>Eli Ghazel 2004 - 2016</a:t>
            </a:r>
            <a:endParaRPr lang="en-US"/>
          </a:p>
        </p:txBody>
      </p:sp>
      <p:pic>
        <p:nvPicPr>
          <p:cNvPr id="9" name="Picture 8"/>
          <p:cNvPicPr>
            <a:picLocks noChangeAspect="1"/>
          </p:cNvPicPr>
          <p:nvPr/>
        </p:nvPicPr>
        <p:blipFill>
          <a:blip r:embed="rId3"/>
          <a:stretch>
            <a:fillRect/>
          </a:stretch>
        </p:blipFill>
        <p:spPr>
          <a:xfrm>
            <a:off x="7820023" y="95250"/>
            <a:ext cx="1104900" cy="1104900"/>
          </a:xfrm>
          <a:prstGeom prst="rect">
            <a:avLst/>
          </a:prstGeom>
        </p:spPr>
      </p:pic>
      <p:sp>
        <p:nvSpPr>
          <p:cNvPr id="14" name="TextBox 13"/>
          <p:cNvSpPr txBox="1"/>
          <p:nvPr/>
        </p:nvSpPr>
        <p:spPr>
          <a:xfrm>
            <a:off x="407618" y="5496261"/>
            <a:ext cx="6168159" cy="1200329"/>
          </a:xfrm>
          <a:prstGeom prst="rect">
            <a:avLst/>
          </a:prstGeom>
          <a:noFill/>
        </p:spPr>
        <p:txBody>
          <a:bodyPr wrap="square" rtlCol="0">
            <a:spAutoFit/>
          </a:bodyPr>
          <a:lstStyle/>
          <a:p>
            <a:r>
              <a:rPr lang="en-US" smtClean="0"/>
              <a:t>Teacher: </a:t>
            </a:r>
            <a:r>
              <a:rPr lang="en-US" dirty="0" smtClean="0"/>
              <a:t>Look at the picture. Look at the word. Say YES or NO.</a:t>
            </a:r>
          </a:p>
          <a:p>
            <a:r>
              <a:rPr lang="en-US" smtClean="0"/>
              <a:t>Teacher: </a:t>
            </a:r>
            <a:r>
              <a:rPr lang="en-US" dirty="0"/>
              <a:t>Shows  </a:t>
            </a:r>
            <a:r>
              <a:rPr lang="en-US" dirty="0" smtClean="0"/>
              <a:t>action for fingers/ picture </a:t>
            </a:r>
            <a:r>
              <a:rPr lang="en-US" dirty="0"/>
              <a:t>and printed word for </a:t>
            </a:r>
            <a:r>
              <a:rPr lang="en-US" dirty="0" smtClean="0"/>
              <a:t>fingers</a:t>
            </a:r>
            <a:endParaRPr lang="en-US" dirty="0"/>
          </a:p>
          <a:p>
            <a:r>
              <a:rPr lang="en-US" dirty="0"/>
              <a:t>Children: YES</a:t>
            </a:r>
          </a:p>
        </p:txBody>
      </p:sp>
      <p:sp>
        <p:nvSpPr>
          <p:cNvPr id="13" name="TextBox 12"/>
          <p:cNvSpPr txBox="1"/>
          <p:nvPr/>
        </p:nvSpPr>
        <p:spPr>
          <a:xfrm>
            <a:off x="605642" y="2326162"/>
            <a:ext cx="8519545" cy="2662267"/>
          </a:xfrm>
          <a:prstGeom prst="rect">
            <a:avLst/>
          </a:prstGeom>
          <a:noFill/>
        </p:spPr>
        <p:txBody>
          <a:bodyPr wrap="square" rtlCol="0">
            <a:spAutoFit/>
          </a:bodyPr>
          <a:lstStyle/>
          <a:p>
            <a:r>
              <a:rPr lang="en-US" sz="16700" dirty="0">
                <a:latin typeface="Arial Rounded MT Bold"/>
                <a:cs typeface="Arial Rounded MT Bold"/>
              </a:rPr>
              <a:t>f</a:t>
            </a:r>
            <a:r>
              <a:rPr lang="en-US" sz="16700" dirty="0" smtClean="0">
                <a:latin typeface="Arial Rounded MT Bold"/>
                <a:cs typeface="Arial Rounded MT Bold"/>
              </a:rPr>
              <a:t>ingers</a:t>
            </a:r>
            <a:endParaRPr lang="en-US" sz="16700" dirty="0">
              <a:latin typeface="Arial Rounded MT Bold"/>
              <a:cs typeface="Arial Rounded MT Bold"/>
            </a:endParaRPr>
          </a:p>
        </p:txBody>
      </p:sp>
      <p:pic>
        <p:nvPicPr>
          <p:cNvPr id="3" name="Picture 2"/>
          <p:cNvPicPr>
            <a:picLocks noChangeAspect="1"/>
          </p:cNvPicPr>
          <p:nvPr/>
        </p:nvPicPr>
        <p:blipFill>
          <a:blip r:embed="rId4"/>
          <a:stretch>
            <a:fillRect/>
          </a:stretch>
        </p:blipFill>
        <p:spPr>
          <a:xfrm>
            <a:off x="605641" y="496516"/>
            <a:ext cx="2882353" cy="2348284"/>
          </a:xfrm>
          <a:prstGeom prst="rect">
            <a:avLst/>
          </a:prstGeom>
        </p:spPr>
      </p:pic>
    </p:spTree>
    <p:extLst>
      <p:ext uri="{BB962C8B-B14F-4D97-AF65-F5344CB8AC3E}">
        <p14:creationId xmlns:p14="http://schemas.microsoft.com/office/powerpoint/2010/main" val="218070086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1"/>
          </p:nvPr>
        </p:nvSpPr>
        <p:spPr>
          <a:xfrm>
            <a:off x="3124200" y="6356350"/>
            <a:ext cx="2895600" cy="365125"/>
          </a:xfrm>
        </p:spPr>
        <p:txBody>
          <a:bodyPr/>
          <a:lstStyle/>
          <a:p>
            <a:r>
              <a:rPr lang="es-ES_tradnl" smtClean="0"/>
              <a:t>Eli Ghazel 2004 - 2016</a:t>
            </a:r>
            <a:endParaRPr lang="en-US"/>
          </a:p>
        </p:txBody>
      </p:sp>
      <p:pic>
        <p:nvPicPr>
          <p:cNvPr id="9" name="Picture 8"/>
          <p:cNvPicPr>
            <a:picLocks noChangeAspect="1"/>
          </p:cNvPicPr>
          <p:nvPr/>
        </p:nvPicPr>
        <p:blipFill>
          <a:blip r:embed="rId3"/>
          <a:stretch>
            <a:fillRect/>
          </a:stretch>
        </p:blipFill>
        <p:spPr>
          <a:xfrm>
            <a:off x="7820023" y="95250"/>
            <a:ext cx="1104900" cy="1104900"/>
          </a:xfrm>
          <a:prstGeom prst="rect">
            <a:avLst/>
          </a:prstGeom>
        </p:spPr>
      </p:pic>
      <p:sp>
        <p:nvSpPr>
          <p:cNvPr id="10" name="TextBox 9"/>
          <p:cNvSpPr txBox="1"/>
          <p:nvPr/>
        </p:nvSpPr>
        <p:spPr>
          <a:xfrm>
            <a:off x="825500" y="2577133"/>
            <a:ext cx="8833087" cy="2662267"/>
          </a:xfrm>
          <a:prstGeom prst="rect">
            <a:avLst/>
          </a:prstGeom>
          <a:noFill/>
        </p:spPr>
        <p:txBody>
          <a:bodyPr wrap="square" rtlCol="0">
            <a:spAutoFit/>
          </a:bodyPr>
          <a:lstStyle/>
          <a:p>
            <a:r>
              <a:rPr lang="en-US" sz="16700" dirty="0" smtClean="0">
                <a:latin typeface="Arial Rounded MT Bold"/>
                <a:cs typeface="Arial Rounded MT Bold"/>
              </a:rPr>
              <a:t>fingers</a:t>
            </a:r>
            <a:endParaRPr lang="en-US" sz="16700" dirty="0">
              <a:latin typeface="Arial Rounded MT Bold"/>
              <a:cs typeface="Arial Rounded MT Bold"/>
            </a:endParaRPr>
          </a:p>
        </p:txBody>
      </p:sp>
      <p:sp>
        <p:nvSpPr>
          <p:cNvPr id="8" name="TextBox 7"/>
          <p:cNvSpPr txBox="1"/>
          <p:nvPr/>
        </p:nvSpPr>
        <p:spPr>
          <a:xfrm>
            <a:off x="407618" y="5496261"/>
            <a:ext cx="6168159" cy="923330"/>
          </a:xfrm>
          <a:prstGeom prst="rect">
            <a:avLst/>
          </a:prstGeom>
          <a:noFill/>
        </p:spPr>
        <p:txBody>
          <a:bodyPr wrap="square" rtlCol="0">
            <a:spAutoFit/>
          </a:bodyPr>
          <a:lstStyle/>
          <a:p>
            <a:r>
              <a:rPr lang="en-US" smtClean="0"/>
              <a:t>Teacher: </a:t>
            </a:r>
            <a:r>
              <a:rPr lang="en-US" dirty="0" smtClean="0"/>
              <a:t>Look at the picture. Look at the word. Say YES or NO.</a:t>
            </a:r>
          </a:p>
          <a:p>
            <a:r>
              <a:rPr lang="en-US" smtClean="0"/>
              <a:t>Teacher: </a:t>
            </a:r>
            <a:r>
              <a:rPr lang="en-US" dirty="0"/>
              <a:t>Shows  </a:t>
            </a:r>
            <a:r>
              <a:rPr lang="en-US" dirty="0" smtClean="0"/>
              <a:t>picture/action </a:t>
            </a:r>
            <a:r>
              <a:rPr lang="en-US" dirty="0"/>
              <a:t>and printed word for </a:t>
            </a:r>
            <a:r>
              <a:rPr lang="en-US" dirty="0" smtClean="0"/>
              <a:t>fingers</a:t>
            </a:r>
            <a:endParaRPr lang="en-US" dirty="0"/>
          </a:p>
          <a:p>
            <a:r>
              <a:rPr lang="en-US" dirty="0"/>
              <a:t>Children: YES</a:t>
            </a:r>
          </a:p>
        </p:txBody>
      </p:sp>
      <p:pic>
        <p:nvPicPr>
          <p:cNvPr id="1026" name="Picture 2" descr="Image result for fingers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348344">
            <a:off x="714125" y="-194982"/>
            <a:ext cx="2054225" cy="2992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34232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1"/>
          </p:nvPr>
        </p:nvSpPr>
        <p:spPr>
          <a:xfrm>
            <a:off x="3124200" y="6356350"/>
            <a:ext cx="2895600" cy="365125"/>
          </a:xfrm>
        </p:spPr>
        <p:txBody>
          <a:bodyPr/>
          <a:lstStyle/>
          <a:p>
            <a:r>
              <a:rPr lang="es-ES_tradnl" smtClean="0"/>
              <a:t>Eli Ghazel 2004 - 2016</a:t>
            </a:r>
            <a:endParaRPr lang="en-US"/>
          </a:p>
        </p:txBody>
      </p:sp>
      <p:pic>
        <p:nvPicPr>
          <p:cNvPr id="9" name="Picture 8"/>
          <p:cNvPicPr>
            <a:picLocks noChangeAspect="1"/>
          </p:cNvPicPr>
          <p:nvPr/>
        </p:nvPicPr>
        <p:blipFill>
          <a:blip r:embed="rId3"/>
          <a:stretch>
            <a:fillRect/>
          </a:stretch>
        </p:blipFill>
        <p:spPr>
          <a:xfrm>
            <a:off x="7820023" y="95250"/>
            <a:ext cx="1104900" cy="1104900"/>
          </a:xfrm>
          <a:prstGeom prst="rect">
            <a:avLst/>
          </a:prstGeom>
        </p:spPr>
      </p:pic>
      <p:sp>
        <p:nvSpPr>
          <p:cNvPr id="8" name="TextBox 7"/>
          <p:cNvSpPr txBox="1"/>
          <p:nvPr/>
        </p:nvSpPr>
        <p:spPr>
          <a:xfrm>
            <a:off x="407618" y="2403949"/>
            <a:ext cx="7467891" cy="2662267"/>
          </a:xfrm>
          <a:prstGeom prst="rect">
            <a:avLst/>
          </a:prstGeom>
          <a:noFill/>
        </p:spPr>
        <p:txBody>
          <a:bodyPr wrap="square" rtlCol="0">
            <a:spAutoFit/>
          </a:bodyPr>
          <a:lstStyle/>
          <a:p>
            <a:r>
              <a:rPr lang="en-US" sz="16700" dirty="0" smtClean="0">
                <a:latin typeface="Arial Rounded MT Bold"/>
                <a:cs typeface="Arial Rounded MT Bold"/>
              </a:rPr>
              <a:t>fingers</a:t>
            </a:r>
            <a:endParaRPr lang="en-US" sz="16700" dirty="0">
              <a:latin typeface="Arial Rounded MT Bold"/>
              <a:cs typeface="Arial Rounded MT Bold"/>
            </a:endParaRPr>
          </a:p>
        </p:txBody>
      </p:sp>
      <p:sp>
        <p:nvSpPr>
          <p:cNvPr id="10" name="TextBox 9"/>
          <p:cNvSpPr txBox="1"/>
          <p:nvPr/>
        </p:nvSpPr>
        <p:spPr>
          <a:xfrm>
            <a:off x="407618" y="5496261"/>
            <a:ext cx="6168159" cy="923330"/>
          </a:xfrm>
          <a:prstGeom prst="rect">
            <a:avLst/>
          </a:prstGeom>
          <a:noFill/>
        </p:spPr>
        <p:txBody>
          <a:bodyPr wrap="square" rtlCol="0">
            <a:spAutoFit/>
          </a:bodyPr>
          <a:lstStyle/>
          <a:p>
            <a:r>
              <a:rPr lang="en-US" smtClean="0"/>
              <a:t>Teacher: </a:t>
            </a:r>
            <a:r>
              <a:rPr lang="en-US" dirty="0" smtClean="0"/>
              <a:t>Look at the picture. Look at the word. Say YES or NO.</a:t>
            </a:r>
          </a:p>
          <a:p>
            <a:r>
              <a:rPr lang="en-US" smtClean="0"/>
              <a:t>Teacher: </a:t>
            </a:r>
            <a:r>
              <a:rPr lang="en-US" dirty="0"/>
              <a:t>Shows </a:t>
            </a:r>
            <a:r>
              <a:rPr lang="en-US" dirty="0" smtClean="0"/>
              <a:t>action and </a:t>
            </a:r>
            <a:r>
              <a:rPr lang="en-US" dirty="0"/>
              <a:t>printed word for </a:t>
            </a:r>
            <a:r>
              <a:rPr lang="en-US" dirty="0" smtClean="0"/>
              <a:t>fingers</a:t>
            </a:r>
            <a:endParaRPr lang="en-US" dirty="0"/>
          </a:p>
          <a:p>
            <a:r>
              <a:rPr lang="en-US" dirty="0"/>
              <a:t>Children: YES</a:t>
            </a:r>
          </a:p>
        </p:txBody>
      </p:sp>
      <p:pic>
        <p:nvPicPr>
          <p:cNvPr id="2050" name="Picture 2" descr="Image result for fingers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07950"/>
            <a:ext cx="2714625" cy="2714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22568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1"/>
          </p:nvPr>
        </p:nvSpPr>
        <p:spPr>
          <a:xfrm>
            <a:off x="3124200" y="6356350"/>
            <a:ext cx="2895600" cy="365125"/>
          </a:xfrm>
        </p:spPr>
        <p:txBody>
          <a:bodyPr/>
          <a:lstStyle/>
          <a:p>
            <a:r>
              <a:rPr lang="es-ES_tradnl" smtClean="0"/>
              <a:t>Eli Ghazel 2004 - 2016</a:t>
            </a:r>
            <a:endParaRPr lang="en-US"/>
          </a:p>
        </p:txBody>
      </p:sp>
      <p:pic>
        <p:nvPicPr>
          <p:cNvPr id="9" name="Picture 8"/>
          <p:cNvPicPr>
            <a:picLocks noChangeAspect="1"/>
          </p:cNvPicPr>
          <p:nvPr/>
        </p:nvPicPr>
        <p:blipFill>
          <a:blip r:embed="rId3"/>
          <a:stretch>
            <a:fillRect/>
          </a:stretch>
        </p:blipFill>
        <p:spPr>
          <a:xfrm>
            <a:off x="7820023" y="95250"/>
            <a:ext cx="1104900" cy="1104900"/>
          </a:xfrm>
          <a:prstGeom prst="rect">
            <a:avLst/>
          </a:prstGeom>
        </p:spPr>
      </p:pic>
      <p:sp>
        <p:nvSpPr>
          <p:cNvPr id="10" name="TextBox 9"/>
          <p:cNvSpPr txBox="1"/>
          <p:nvPr/>
        </p:nvSpPr>
        <p:spPr>
          <a:xfrm>
            <a:off x="352132" y="2326162"/>
            <a:ext cx="7467891" cy="2662267"/>
          </a:xfrm>
          <a:prstGeom prst="rect">
            <a:avLst/>
          </a:prstGeom>
          <a:noFill/>
        </p:spPr>
        <p:txBody>
          <a:bodyPr wrap="square" rtlCol="0">
            <a:spAutoFit/>
          </a:bodyPr>
          <a:lstStyle/>
          <a:p>
            <a:r>
              <a:rPr lang="en-US" sz="16700" dirty="0" smtClean="0">
                <a:latin typeface="Arial Rounded MT Bold"/>
                <a:cs typeface="Arial Rounded MT Bold"/>
              </a:rPr>
              <a:t>fingers</a:t>
            </a:r>
            <a:endParaRPr lang="en-US" sz="16700" dirty="0">
              <a:latin typeface="Arial Rounded MT Bold"/>
              <a:cs typeface="Arial Rounded MT Bold"/>
            </a:endParaRPr>
          </a:p>
        </p:txBody>
      </p:sp>
      <p:sp>
        <p:nvSpPr>
          <p:cNvPr id="7" name="TextBox 6"/>
          <p:cNvSpPr txBox="1"/>
          <p:nvPr/>
        </p:nvSpPr>
        <p:spPr>
          <a:xfrm>
            <a:off x="407618" y="5496261"/>
            <a:ext cx="6168159" cy="923330"/>
          </a:xfrm>
          <a:prstGeom prst="rect">
            <a:avLst/>
          </a:prstGeom>
          <a:noFill/>
        </p:spPr>
        <p:txBody>
          <a:bodyPr wrap="square" rtlCol="0">
            <a:spAutoFit/>
          </a:bodyPr>
          <a:lstStyle/>
          <a:p>
            <a:r>
              <a:rPr lang="en-US" smtClean="0"/>
              <a:t>Teacher: </a:t>
            </a:r>
            <a:r>
              <a:rPr lang="en-US" dirty="0" smtClean="0"/>
              <a:t>Look at the picture. Look at the word. Say YES or NO.</a:t>
            </a:r>
          </a:p>
          <a:p>
            <a:endParaRPr lang="en-US" dirty="0"/>
          </a:p>
          <a:p>
            <a:r>
              <a:rPr lang="en-US" dirty="0"/>
              <a:t>Children: </a:t>
            </a:r>
            <a:r>
              <a:rPr lang="en-US" dirty="0" smtClean="0"/>
              <a:t>NO</a:t>
            </a:r>
            <a:endParaRPr lang="en-US" dirty="0"/>
          </a:p>
        </p:txBody>
      </p:sp>
      <p:pic>
        <p:nvPicPr>
          <p:cNvPr id="8" name="Picture 7" descr="http://gdbaif.com/images/nose-clipart/nose-clipart-1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813" y="84136"/>
            <a:ext cx="2524125" cy="2757170"/>
          </a:xfrm>
          <a:prstGeom prst="rect">
            <a:avLst/>
          </a:prstGeom>
          <a:noFill/>
          <a:ln>
            <a:noFill/>
          </a:ln>
        </p:spPr>
      </p:pic>
    </p:spTree>
    <p:extLst>
      <p:ext uri="{BB962C8B-B14F-4D97-AF65-F5344CB8AC3E}">
        <p14:creationId xmlns:p14="http://schemas.microsoft.com/office/powerpoint/2010/main" val="215328873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3422</TotalTime>
  <Words>1876</Words>
  <Application>Microsoft Macintosh PowerPoint</Application>
  <PresentationFormat>On-screen Show (4:3)</PresentationFormat>
  <Paragraphs>297</Paragraphs>
  <Slides>33</Slides>
  <Notes>26</Notes>
  <HiddenSlides>0</HiddenSlides>
  <MMClips>1</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I can hear a word and tell which printed word is for it.</vt:lpstr>
      <vt:lpstr>PowerPoint Presentation</vt:lpstr>
      <vt:lpstr>PowerPoint Presentation</vt:lpstr>
      <vt:lpstr>PowerPoint Presentation</vt:lpstr>
      <vt:lpstr>PowerPoint Presentation</vt:lpstr>
    </vt:vector>
  </TitlesOfParts>
  <Company>EUPAD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 Ghazel</dc:creator>
  <cp:lastModifiedBy>Eli Ghazel</cp:lastModifiedBy>
  <cp:revision>289</cp:revision>
  <dcterms:created xsi:type="dcterms:W3CDTF">2016-06-13T07:20:10Z</dcterms:created>
  <dcterms:modified xsi:type="dcterms:W3CDTF">2017-04-20T08:15:47Z</dcterms:modified>
</cp:coreProperties>
</file>